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6"/>
  </p:notesMasterIdLst>
  <p:handoutMasterIdLst>
    <p:handoutMasterId r:id="rId27"/>
  </p:handoutMasterIdLst>
  <p:sldIdLst>
    <p:sldId id="301"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05"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1" autoAdjust="0"/>
    <p:restoredTop sz="94364" autoAdjust="0"/>
  </p:normalViewPr>
  <p:slideViewPr>
    <p:cSldViewPr snapToGrid="0" snapToObjects="1">
      <p:cViewPr>
        <p:scale>
          <a:sx n="64" d="100"/>
          <a:sy n="64" d="100"/>
        </p:scale>
        <p:origin x="-67" y="-3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5"/>
          <p:cNvSpPr>
            <a:spLocks noGrp="1"/>
          </p:cNvSpPr>
          <p:nvPr>
            <p:ph type="body" idx="13" hasCustomPrompt="1"/>
          </p:nvPr>
        </p:nvSpPr>
        <p:spPr>
          <a:xfrm>
            <a:off x="2670048" y="6449931"/>
            <a:ext cx="6089854" cy="231285"/>
          </a:xfrm>
        </p:spPr>
        <p:txBody>
          <a:bodyPr anchor="ctr"/>
          <a:lstStyle>
            <a:lvl1pPr marL="101600" indent="0">
              <a:buNone/>
              <a:defRPr/>
            </a:lvl1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2016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5"/>
          <p:cNvSpPr>
            <a:spLocks noGrp="1"/>
          </p:cNvSpPr>
          <p:nvPr>
            <p:ph type="body" idx="14" hasCustomPrompt="1"/>
          </p:nvPr>
        </p:nvSpPr>
        <p:spPr>
          <a:xfrm>
            <a:off x="2670048" y="6449931"/>
            <a:ext cx="6089854" cy="231285"/>
          </a:xfrm>
        </p:spPr>
        <p:txBody>
          <a:bodyPr anchor="ctr"/>
          <a:lstStyle>
            <a:lvl1pPr marL="101600" indent="0">
              <a:buNone/>
              <a:defRPr/>
            </a:lvl1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9/27/2018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4">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
          <p:cNvSpPr>
            <a:spLocks noGrp="1"/>
          </p:cNvSpPr>
          <p:nvPr>
            <p:ph type="title"/>
          </p:nvPr>
        </p:nvSpPr>
        <p:spPr>
          <a:xfrm>
            <a:off x="457199" y="216000"/>
            <a:ext cx="8229600" cy="1098000"/>
          </a:xfrm>
        </p:spPr>
        <p:txBody>
          <a:bodyPr anchor="b"/>
          <a:lstStyle/>
          <a:p>
            <a:r>
              <a:rPr lang="en-GB" altLang="en-US" sz="3200" dirty="0"/>
              <a:t>Developmentally Appropriate Curriculum: Best Practices in Early Childhood Education</a:t>
            </a:r>
            <a:endParaRPr lang="en-US" sz="3200" dirty="0"/>
          </a:p>
        </p:txBody>
      </p:sp>
      <p:sp>
        <p:nvSpPr>
          <p:cNvPr id="3" name="Text Placeholder 2"/>
          <p:cNvSpPr>
            <a:spLocks noGrp="1"/>
          </p:cNvSpPr>
          <p:nvPr>
            <p:ph type="body" idx="1"/>
          </p:nvPr>
        </p:nvSpPr>
        <p:spPr>
          <a:xfrm>
            <a:off x="457200" y="1452647"/>
            <a:ext cx="8302702" cy="374286"/>
          </a:xfrm>
        </p:spPr>
        <p:txBody>
          <a:bodyPr/>
          <a:lstStyle/>
          <a:p>
            <a:pPr eaLnBrk="1" hangingPunct="1">
              <a:spcBef>
                <a:spcPct val="0"/>
              </a:spcBef>
              <a:defRPr/>
            </a:pPr>
            <a:r>
              <a:rPr lang="en-US" altLang="en-US" dirty="0"/>
              <a:t>Seventh Edition</a:t>
            </a: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smtClean="0">
                <a:latin typeface="+mn-lt"/>
              </a:rPr>
              <a:t>Chapter 9</a:t>
            </a:r>
            <a:endParaRPr lang="en-US" b="1" dirty="0">
              <a:latin typeface="+mn-lt"/>
            </a:endParaRPr>
          </a:p>
        </p:txBody>
      </p:sp>
      <p:sp>
        <p:nvSpPr>
          <p:cNvPr id="5" name="Text Placeholder 4"/>
          <p:cNvSpPr>
            <a:spLocks noGrp="1"/>
          </p:cNvSpPr>
          <p:nvPr>
            <p:ph type="body" idx="3"/>
          </p:nvPr>
        </p:nvSpPr>
        <p:spPr>
          <a:xfrm>
            <a:off x="4876800" y="3143957"/>
            <a:ext cx="3657600" cy="1496282"/>
          </a:xfrm>
        </p:spPr>
        <p:txBody>
          <a:bodyPr/>
          <a:lstStyle/>
          <a:p>
            <a:pPr algn="ctr">
              <a:spcBef>
                <a:spcPct val="0"/>
              </a:spcBef>
            </a:pPr>
            <a:r>
              <a:rPr lang="en-US" altLang="en-US" dirty="0">
                <a:latin typeface="+mn-lt"/>
              </a:rPr>
              <a:t>The Aesthetic Domain</a:t>
            </a:r>
          </a:p>
        </p:txBody>
      </p:sp>
      <p:pic>
        <p:nvPicPr>
          <p:cNvPr id="9" name="Picture 9" descr="Front Cover: Developmentally Appropriate Curriculum: Best Practices in Early Childhood Education Seventh Edition by Kostelnik, Soderman, Whiren and Rupip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94" y="1950862"/>
            <a:ext cx="3530213" cy="43819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sz="3200"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Literary Arts Involve Writing and Composing</a:t>
            </a:r>
            <a:endParaRPr lang="en-US" altLang="en-US" sz="3200"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Stories</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Poetry</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Jokes and skits</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Plays and screenplays</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Descriptions and essays</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Memoirs and novels</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Magazine and newspaper </a:t>
            </a:r>
            <a:r>
              <a:rPr lang="en-US" altLang="en-US" sz="2400" kern="1200" smtClean="0">
                <a:solidFill>
                  <a:srgbClr val="000000"/>
                </a:solidFill>
                <a:latin typeface="Arial (Body)"/>
                <a:ea typeface="ＭＳ Ｐゴシック" panose="020B0600070205080204" pitchFamily="34" charset="-128"/>
              </a:rPr>
              <a:t>articles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74114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rPr>
              <a:t>Importance of Aesthetic Learning </a:t>
            </a:r>
            <a:r>
              <a:rPr lang="en-US" altLang="en-US" sz="2000" b="0" kern="1200" smtClean="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rPr>
              <a:t>(1 of 2)</a:t>
            </a:r>
            <a:endParaRPr lang="en-US" altLang="en-US" sz="2000" b="0" kern="1200" dirty="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Content Placeholder 2"/>
          <p:cNvSpPr>
            <a:spLocks noGrp="1"/>
          </p:cNvSpPr>
          <p:nvPr>
            <p:ph idx="1"/>
          </p:nvPr>
        </p:nvSpPr>
        <p:spPr>
          <a:xfrm>
            <a:off x="457200" y="1600200"/>
            <a:ext cx="8229600" cy="3362429"/>
          </a:xfrm>
        </p:spPr>
        <p:txBody>
          <a:bodyPr wrap="square" lIns="91425" tIns="91425" rIns="91425" bIns="91425">
            <a:noAutofit/>
          </a:bodyPr>
          <a:lstStyle/>
          <a:p>
            <a:pPr marL="255651" lvl="0" indent="-255651" eaLnBrk="0" fontAlgn="base" hangingPunct="0">
              <a:spcAft>
                <a:spcPct val="0"/>
              </a:spcAft>
              <a:buSzPts val="2400"/>
            </a:pPr>
            <a:r>
              <a:rPr lang="en-US" altLang="en-US" sz="2400" kern="1200" dirty="0">
                <a:solidFill>
                  <a:srgbClr val="000000"/>
                </a:solidFill>
                <a:latin typeface="Arial (Body)"/>
                <a:ea typeface="ＭＳ Ｐゴシック" panose="020B0600070205080204" pitchFamily="34" charset="-128"/>
              </a:rPr>
              <a:t>Focuses on connections to nature</a:t>
            </a:r>
          </a:p>
          <a:p>
            <a:pPr marL="255651" lvl="0" indent="-255651" eaLnBrk="0" fontAlgn="base" hangingPunct="0">
              <a:spcAft>
                <a:spcPct val="0"/>
              </a:spcAft>
              <a:buSzPts val="2400"/>
            </a:pPr>
            <a:r>
              <a:rPr lang="en-US" altLang="en-US" sz="2400" kern="1200" dirty="0">
                <a:solidFill>
                  <a:srgbClr val="000000"/>
                </a:solidFill>
                <a:latin typeface="Arial (Body)"/>
                <a:ea typeface="ＭＳ Ｐゴシック" panose="020B0600070205080204" pitchFamily="34" charset="-128"/>
              </a:rPr>
              <a:t>Teaches value of the arts in our world</a:t>
            </a:r>
          </a:p>
          <a:p>
            <a:pPr marL="255651" lvl="0" indent="-255651" eaLnBrk="0" fontAlgn="base" hangingPunct="0">
              <a:spcAft>
                <a:spcPct val="0"/>
              </a:spcAft>
              <a:buSzPts val="2400"/>
            </a:pPr>
            <a:r>
              <a:rPr lang="en-US" altLang="en-US" sz="2400" kern="1200" dirty="0">
                <a:solidFill>
                  <a:srgbClr val="000000"/>
                </a:solidFill>
                <a:latin typeface="Arial (Body)"/>
                <a:ea typeface="ＭＳ Ｐゴシック" panose="020B0600070205080204" pitchFamily="34" charset="-128"/>
              </a:rPr>
              <a:t>Provides personal fulfillment</a:t>
            </a:r>
          </a:p>
          <a:p>
            <a:pPr marL="255651" lvl="0" indent="-255651" eaLnBrk="0" fontAlgn="base" hangingPunct="0">
              <a:spcAft>
                <a:spcPct val="0"/>
              </a:spcAft>
              <a:buSzPts val="2400"/>
            </a:pPr>
            <a:r>
              <a:rPr lang="en-US" altLang="en-US" sz="2400" kern="1200" dirty="0">
                <a:solidFill>
                  <a:srgbClr val="000000"/>
                </a:solidFill>
                <a:latin typeface="Arial (Body)"/>
                <a:ea typeface="ＭＳ Ｐゴシック" panose="020B0600070205080204" pitchFamily="34" charset="-128"/>
              </a:rPr>
              <a:t>Instills good work habits</a:t>
            </a:r>
          </a:p>
          <a:p>
            <a:pPr marL="255651" lvl="0" indent="-255651" eaLnBrk="0" fontAlgn="base" hangingPunct="0">
              <a:spcAft>
                <a:spcPct val="0"/>
              </a:spcAft>
              <a:buSzPts val="2400"/>
            </a:pPr>
            <a:r>
              <a:rPr lang="en-US" altLang="en-US" sz="2400" kern="1200" dirty="0">
                <a:solidFill>
                  <a:srgbClr val="000000"/>
                </a:solidFill>
                <a:latin typeface="Arial (Body)"/>
                <a:ea typeface="ＭＳ Ｐゴシック" panose="020B0600070205080204" pitchFamily="34" charset="-128"/>
              </a:rPr>
              <a:t>Provides successful experiences</a:t>
            </a:r>
          </a:p>
          <a:p>
            <a:pPr marL="255651" lvl="0" indent="-255651" eaLnBrk="0" fontAlgn="base" hangingPunct="0">
              <a:spcAft>
                <a:spcPct val="0"/>
              </a:spcAft>
              <a:buSzPts val="2400"/>
            </a:pPr>
            <a:r>
              <a:rPr lang="en-US" altLang="en-US" sz="2400" kern="1200" dirty="0">
                <a:solidFill>
                  <a:srgbClr val="000000"/>
                </a:solidFill>
                <a:latin typeface="Arial (Body)"/>
                <a:ea typeface="ＭＳ Ｐゴシック" panose="020B0600070205080204" pitchFamily="34" charset="-128"/>
              </a:rPr>
              <a:t>Makes other curriculum areas meaningful</a:t>
            </a:r>
          </a:p>
        </p:txBody>
      </p:sp>
    </p:spTree>
    <p:extLst>
      <p:ext uri="{BB962C8B-B14F-4D97-AF65-F5344CB8AC3E}">
        <p14:creationId xmlns:p14="http://schemas.microsoft.com/office/powerpoint/2010/main" val="32931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rPr>
              <a:t>Importance of Aesthetic Learning </a:t>
            </a:r>
            <a:r>
              <a:rPr lang="en-US" altLang="en-US" sz="2000" b="0" kern="1200" smtClean="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rPr>
              <a:t>(2 of 2)</a:t>
            </a:r>
            <a:endParaRPr lang="en-US" altLang="en-US" sz="2000" b="0" kern="1200" dirty="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Content Placeholder 2"/>
          <p:cNvSpPr>
            <a:spLocks noGrp="1"/>
          </p:cNvSpPr>
          <p:nvPr>
            <p:ph idx="1"/>
          </p:nvPr>
        </p:nvSpPr>
        <p:spPr>
          <a:xfrm>
            <a:off x="457200" y="1600200"/>
            <a:ext cx="8229600" cy="1677352"/>
          </a:xfrm>
        </p:spPr>
        <p:txBody>
          <a:bodyPr wrap="square" lIns="91425" tIns="91425" rIns="91425" bIns="91425">
            <a:noAutofit/>
          </a:bodyPr>
          <a:lstStyle/>
          <a:p>
            <a:pPr marL="255651" lvl="0" indent="-255651" eaLnBrk="0" fontAlgn="base" hangingPunct="0">
              <a:spcAft>
                <a:spcPct val="0"/>
              </a:spcAft>
              <a:buSzPts val="2400"/>
            </a:pPr>
            <a:r>
              <a:rPr lang="en-US" altLang="en-US" sz="2400" kern="1200" dirty="0">
                <a:solidFill>
                  <a:srgbClr val="000000"/>
                </a:solidFill>
                <a:latin typeface="Arial (Body)"/>
                <a:ea typeface="ＭＳ Ｐゴシック" panose="020B0600070205080204" pitchFamily="34" charset="-128"/>
              </a:rPr>
              <a:t>Transmits cultural heritage</a:t>
            </a:r>
          </a:p>
          <a:p>
            <a:pPr marL="255651" lvl="0" indent="-255651" eaLnBrk="0" fontAlgn="base" hangingPunct="0">
              <a:spcAft>
                <a:spcPct val="0"/>
              </a:spcAft>
              <a:buSzPts val="2400"/>
            </a:pPr>
            <a:r>
              <a:rPr lang="en-US" altLang="en-US" sz="2400" kern="1200" dirty="0">
                <a:solidFill>
                  <a:srgbClr val="000000"/>
                </a:solidFill>
                <a:latin typeface="Arial (Body)"/>
                <a:ea typeface="ＭＳ Ｐゴシック" panose="020B0600070205080204" pitchFamily="34" charset="-128"/>
              </a:rPr>
              <a:t>Establishes a bond between generations</a:t>
            </a:r>
          </a:p>
          <a:p>
            <a:pPr marL="255651" lvl="0" indent="-255651" eaLnBrk="0" fontAlgn="base" hangingPunct="0">
              <a:spcAft>
                <a:spcPct val="0"/>
              </a:spcAft>
              <a:buSzPts val="2400"/>
            </a:pPr>
            <a:r>
              <a:rPr lang="en-US" altLang="en-US" sz="2400" kern="1200" dirty="0">
                <a:solidFill>
                  <a:srgbClr val="000000"/>
                </a:solidFill>
                <a:latin typeface="Arial (Body)"/>
                <a:ea typeface="ＭＳ Ｐゴシック" panose="020B0600070205080204" pitchFamily="34" charset="-128"/>
              </a:rPr>
              <a:t>Builds group </a:t>
            </a:r>
            <a:r>
              <a:rPr lang="en-US" altLang="en-US" sz="2400" kern="1200" dirty="0" smtClean="0">
                <a:solidFill>
                  <a:srgbClr val="000000"/>
                </a:solidFill>
                <a:latin typeface="Arial (Body)"/>
                <a:ea typeface="ＭＳ Ｐゴシック" panose="020B0600070205080204" pitchFamily="34" charset="-128"/>
              </a:rPr>
              <a:t>cohesion</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86621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rPr>
              <a:t>Connections to Aesthetic Learning and Knowing </a:t>
            </a:r>
            <a:r>
              <a:rPr lang="en-US" altLang="en-US" sz="2000" b="0" kern="1200" dirty="0" smtClean="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rPr>
              <a:t>(1 of 2)</a:t>
            </a:r>
            <a:endParaRPr lang="en-US" altLang="en-US" sz="2000" b="0" kern="1200" dirty="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Content Placeholder 2"/>
          <p:cNvSpPr>
            <a:spLocks noGrp="1"/>
          </p:cNvSpPr>
          <p:nvPr>
            <p:ph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pPr>
            <a:r>
              <a:rPr lang="en-US" altLang="en-US" sz="2400" kern="1200">
                <a:solidFill>
                  <a:srgbClr val="000000"/>
                </a:solidFill>
                <a:latin typeface="Arial (Body)"/>
                <a:ea typeface="ＭＳ Ｐゴシック" panose="020B0600070205080204" pitchFamily="34" charset="-128"/>
              </a:rPr>
              <a:t>Physical knowledge: Demonstrates physical properties of materials</a:t>
            </a:r>
          </a:p>
          <a:p>
            <a:pPr marL="255651" lvl="0" indent="-255651" eaLnBrk="0" fontAlgn="base" hangingPunct="0">
              <a:spcAft>
                <a:spcPct val="0"/>
              </a:spcAft>
              <a:buSzPts val="2400"/>
            </a:pPr>
            <a:r>
              <a:rPr lang="en-US" altLang="en-US" sz="2400" kern="1200">
                <a:solidFill>
                  <a:srgbClr val="000000"/>
                </a:solidFill>
                <a:latin typeface="Arial (Body)"/>
                <a:ea typeface="ＭＳ Ｐゴシック" panose="020B0600070205080204" pitchFamily="34" charset="-128"/>
              </a:rPr>
              <a:t>Logical–mathematical knowledge: Illustrates relationships and teaches vocabulary for describing, comparing, and evaluating</a:t>
            </a:r>
          </a:p>
          <a:p>
            <a:pPr marL="255651" lvl="0" indent="-255651" eaLnBrk="0" fontAlgn="base" hangingPunct="0">
              <a:spcAft>
                <a:spcPct val="0"/>
              </a:spcAft>
              <a:buSzPts val="2400"/>
            </a:pPr>
            <a:r>
              <a:rPr lang="en-US" altLang="en-US" sz="2400" kern="1200">
                <a:solidFill>
                  <a:srgbClr val="000000"/>
                </a:solidFill>
                <a:latin typeface="Arial (Body)"/>
                <a:ea typeface="ＭＳ Ｐゴシック" panose="020B0600070205080204" pitchFamily="34" charset="-128"/>
              </a:rPr>
              <a:t>Representational knowledge: Uses symbols to mean </a:t>
            </a:r>
            <a:r>
              <a:rPr lang="en-US" altLang="en-US" sz="2400" kern="1200" smtClean="0">
                <a:solidFill>
                  <a:srgbClr val="000000"/>
                </a:solidFill>
                <a:latin typeface="Arial (Body)"/>
                <a:ea typeface="ＭＳ Ｐゴシック" panose="020B0600070205080204" pitchFamily="34" charset="-128"/>
              </a:rPr>
              <a:t>something</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63325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rPr>
              <a:t>Connections to Aesthetic Learning and Knowing </a:t>
            </a:r>
            <a:r>
              <a:rPr lang="en-US" altLang="en-US" sz="2000" b="0" kern="1200" dirty="0" smtClean="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rPr>
              <a:t>(2 of 2)</a:t>
            </a:r>
            <a:endParaRPr lang="en-US" altLang="en-US" sz="2000" b="0" kern="1200" dirty="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Content Placeholder 2"/>
          <p:cNvSpPr>
            <a:spLocks noGrp="1"/>
          </p:cNvSpPr>
          <p:nvPr>
            <p:ph idx="1"/>
          </p:nvPr>
        </p:nvSpPr>
        <p:spPr>
          <a:xfrm>
            <a:off x="457200" y="1600200"/>
            <a:ext cx="8229600" cy="1484992"/>
          </a:xfrm>
        </p:spPr>
        <p:txBody>
          <a:bodyPr wrap="square" lIns="91425" tIns="91425" rIns="91425" bIns="91425">
            <a:noAutofit/>
          </a:bodyPr>
          <a:lstStyle/>
          <a:p>
            <a:pPr marL="255651" lvl="0" indent="-255651" eaLnBrk="0" fontAlgn="base" hangingPunct="0">
              <a:spcAft>
                <a:spcPct val="0"/>
              </a:spcAft>
              <a:buSzPts val="2400"/>
            </a:pPr>
            <a:r>
              <a:rPr lang="en-US" altLang="en-US" sz="2400" kern="1200">
                <a:solidFill>
                  <a:srgbClr val="000000"/>
                </a:solidFill>
                <a:latin typeface="Arial (Body)"/>
                <a:ea typeface="ＭＳ Ｐゴシック" panose="020B0600070205080204" pitchFamily="34" charset="-128"/>
              </a:rPr>
              <a:t>Social–conventional knowledge: Teaches facts, traditions, and conventions in society</a:t>
            </a:r>
          </a:p>
          <a:p>
            <a:pPr marL="255651" lvl="0" indent="-255651" eaLnBrk="0" fontAlgn="base" hangingPunct="0">
              <a:spcAft>
                <a:spcPct val="0"/>
              </a:spcAft>
              <a:buSzPts val="2400"/>
            </a:pPr>
            <a:r>
              <a:rPr lang="en-US" altLang="en-US" sz="2400" kern="1200">
                <a:solidFill>
                  <a:srgbClr val="000000"/>
                </a:solidFill>
                <a:latin typeface="Arial (Body)"/>
                <a:ea typeface="ＭＳ Ｐゴシック" panose="020B0600070205080204" pitchFamily="34" charset="-128"/>
              </a:rPr>
              <a:t>Metacognition: Teaches thinking about </a:t>
            </a:r>
            <a:r>
              <a:rPr lang="en-US" altLang="en-US" sz="2400" kern="1200" smtClean="0">
                <a:solidFill>
                  <a:srgbClr val="000000"/>
                </a:solidFill>
                <a:latin typeface="Arial (Body)"/>
                <a:ea typeface="ＭＳ Ｐゴシック" panose="020B0600070205080204" pitchFamily="34" charset="-128"/>
              </a:rPr>
              <a:t>thinking</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71974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Development of Aesthetics</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199"/>
            <a:ext cx="8229600" cy="3831609"/>
          </a:xfrm>
        </p:spPr>
        <p:txBody>
          <a:bodyPr wrap="square" lIns="91425" tIns="91425" rIns="91425" bIns="91425">
            <a:noAutofit/>
          </a:bodyPr>
          <a:lstStyle/>
          <a:p>
            <a:pPr marL="0" lvl="0" indent="0" eaLnBrk="0" fontAlgn="base" hangingPunct="0">
              <a:spcAft>
                <a:spcPct val="0"/>
              </a:spcAft>
              <a:buSzPts val="2400"/>
              <a:buNone/>
              <a:tabLst/>
              <a:defRPr/>
            </a:pPr>
            <a:r>
              <a:rPr lang="en-US" altLang="en-US" sz="2400" kern="1200" dirty="0">
                <a:solidFill>
                  <a:srgbClr val="000000"/>
                </a:solidFill>
                <a:latin typeface="Arial (Body)"/>
                <a:ea typeface="ＭＳ Ｐゴシック" panose="020B0600070205080204" pitchFamily="34" charset="-128"/>
              </a:rPr>
              <a:t>Preferences</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ＭＳ Ｐゴシック" panose="020B0600070205080204" pitchFamily="34" charset="-128"/>
                <a:cs typeface="+mn-cs"/>
              </a:rPr>
              <a:t>Musical interest</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ＭＳ Ｐゴシック" panose="020B0600070205080204" pitchFamily="34" charset="-128"/>
                <a:cs typeface="+mn-cs"/>
              </a:rPr>
              <a:t>Vocal music behavior</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ＭＳ Ｐゴシック" panose="020B0600070205080204" pitchFamily="34" charset="-128"/>
                <a:cs typeface="+mn-cs"/>
              </a:rPr>
              <a:t>Instrumental music interests</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ＭＳ Ｐゴシック" panose="020B0600070205080204" pitchFamily="34" charset="-128"/>
                <a:cs typeface="+mn-cs"/>
              </a:rPr>
              <a:t>Creative movement and dance behavior</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ＭＳ Ｐゴシック" panose="020B0600070205080204" pitchFamily="34" charset="-128"/>
                <a:cs typeface="+mn-cs"/>
              </a:rPr>
              <a:t>Visual art expression</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ＭＳ Ｐゴシック" panose="020B0600070205080204" pitchFamily="34" charset="-128"/>
                <a:cs typeface="+mn-cs"/>
              </a:rPr>
              <a:t>Dramatic </a:t>
            </a:r>
            <a:r>
              <a:rPr lang="en-US" altLang="en-US" sz="2400" kern="1200" dirty="0" smtClean="0">
                <a:solidFill>
                  <a:srgbClr val="000000"/>
                </a:solidFill>
                <a:latin typeface="Arial (Body)"/>
                <a:ea typeface="ＭＳ Ｐゴシック" panose="020B0600070205080204" pitchFamily="34" charset="-128"/>
                <a:cs typeface="+mn-cs"/>
              </a:rPr>
              <a:t>behavior</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092815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Teacher’s Role</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wrap="square" lIns="91425" tIns="91425" rIns="91425" bIns="91425">
            <a:noAutofit/>
          </a:bodyPr>
          <a:lstStyle/>
          <a:p>
            <a:pPr marL="255651" lvl="0" indent="-255651" eaLnBrk="0" fontAlgn="base" hangingPunct="0">
              <a:spcAft>
                <a:spcPct val="0"/>
              </a:spcAft>
              <a:buSzPts val="2400"/>
              <a:buNone/>
              <a:tabLst/>
              <a:defRPr/>
            </a:pPr>
            <a:r>
              <a:rPr lang="en-US" altLang="en-US" sz="2400" kern="1200" dirty="0">
                <a:solidFill>
                  <a:srgbClr val="000000"/>
                </a:solidFill>
                <a:latin typeface="Arial (Body)"/>
                <a:ea typeface="ＭＳ Ｐゴシック" panose="020B0600070205080204" pitchFamily="34" charset="-128"/>
              </a:rPr>
              <a:t>For aesthetic success, teachers should:</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Provide high-quality creative </a:t>
            </a:r>
            <a:r>
              <a:rPr lang="en-US" altLang="en-US" sz="2400" kern="1200" dirty="0" smtClean="0">
                <a:solidFill>
                  <a:srgbClr val="000000"/>
                </a:solidFill>
                <a:latin typeface="Arial (Body)"/>
                <a:ea typeface="ＭＳ Ｐゴシック" panose="020B0600070205080204" pitchFamily="34" charset="-128"/>
              </a:rPr>
              <a:t>art</a:t>
            </a:r>
            <a:endParaRPr lang="en-US" altLang="en-US" sz="2400" kern="1200" dirty="0">
              <a:solidFill>
                <a:srgbClr val="000000"/>
              </a:solidFill>
              <a:latin typeface="Arial (Body)"/>
              <a:ea typeface="ＭＳ Ｐゴシック" panose="020B0600070205080204" pitchFamily="34" charset="-128"/>
            </a:endParaRPr>
          </a:p>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Be enthusiastic about beauty in nature and the arts</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Support creative dramatics</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Integrate art and music in the curriculum</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Encourage individual expression</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Strive to become more creative</a:t>
            </a:r>
          </a:p>
        </p:txBody>
      </p:sp>
    </p:spTree>
    <p:extLst>
      <p:ext uri="{BB962C8B-B14F-4D97-AF65-F5344CB8AC3E}">
        <p14:creationId xmlns:p14="http://schemas.microsoft.com/office/powerpoint/2010/main" val="428342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Talking to Children about Their Creative Projects</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858904"/>
          </a:xfrm>
        </p:spPr>
        <p:txBody>
          <a:bodyPr wrap="square" lIns="91425" tIns="91425" rIns="91425" bIns="91425">
            <a:noAutofit/>
          </a:bodyPr>
          <a:lstStyle/>
          <a:p>
            <a:pPr marL="0" lvl="0" indent="0" eaLnBrk="0" fontAlgn="base" hangingPunct="0">
              <a:spcAft>
                <a:spcPct val="0"/>
              </a:spcAft>
              <a:buSzPts val="2400"/>
              <a:buNone/>
              <a:tabLst/>
              <a:defRPr/>
            </a:pPr>
            <a:r>
              <a:rPr lang="en-US" altLang="en-US" sz="2400" kern="1200" dirty="0">
                <a:solidFill>
                  <a:srgbClr val="000000"/>
                </a:solidFill>
                <a:latin typeface="Arial (Body)"/>
                <a:ea typeface="ＭＳ Ｐゴシック" panose="020B0600070205080204" pitchFamily="34" charset="-128"/>
              </a:rPr>
              <a:t>Effects of traditional talk:</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ＭＳ Ｐゴシック" panose="020B0600070205080204" pitchFamily="34" charset="-128"/>
                <a:cs typeface="+mn-cs"/>
              </a:rPr>
              <a:t>Compliments</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ＭＳ Ｐゴシック" panose="020B0600070205080204" pitchFamily="34" charset="-128"/>
                <a:cs typeface="+mn-cs"/>
              </a:rPr>
              <a:t>Judgments</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ＭＳ Ｐゴシック" panose="020B0600070205080204" pitchFamily="34" charset="-128"/>
                <a:cs typeface="+mn-cs"/>
              </a:rPr>
              <a:t>Valuing statements</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ＭＳ Ｐゴシック" panose="020B0600070205080204" pitchFamily="34" charset="-128"/>
                <a:cs typeface="+mn-cs"/>
              </a:rPr>
              <a:t>Questions</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ＭＳ Ｐゴシック" panose="020B0600070205080204" pitchFamily="34" charset="-128"/>
                <a:cs typeface="+mn-cs"/>
              </a:rPr>
              <a:t>Probes</a:t>
            </a:r>
          </a:p>
          <a:p>
            <a:pPr marL="255600" lvl="1" indent="-255600" eaLnBrk="0" fontAlgn="base" hangingPunct="0">
              <a:spcBef>
                <a:spcPts val="1500"/>
              </a:spcBef>
              <a:spcAft>
                <a:spcPct val="0"/>
              </a:spcAft>
              <a:buSzPts val="2400"/>
              <a:buFont typeface="Arial" panose="020B0604020202020204" pitchFamily="34" charset="0"/>
              <a:buChar char="•"/>
              <a:defRPr/>
            </a:pPr>
            <a:r>
              <a:rPr lang="en-US" altLang="en-US" sz="2400" kern="1200" dirty="0">
                <a:solidFill>
                  <a:srgbClr val="000000"/>
                </a:solidFill>
                <a:latin typeface="Arial (Body)"/>
                <a:ea typeface="ＭＳ Ｐゴシック" panose="020B0600070205080204" pitchFamily="34" charset="-128"/>
                <a:cs typeface="+mn-cs"/>
              </a:rPr>
              <a:t>Correcting </a:t>
            </a:r>
            <a:r>
              <a:rPr lang="en-US" altLang="en-US" sz="2400" kern="1200" dirty="0" smtClean="0">
                <a:solidFill>
                  <a:srgbClr val="000000"/>
                </a:solidFill>
                <a:latin typeface="Arial (Body)"/>
                <a:ea typeface="ＭＳ Ｐゴシック" panose="020B0600070205080204" pitchFamily="34" charset="-128"/>
                <a:cs typeface="+mn-cs"/>
              </a:rPr>
              <a:t>statements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498084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896"/>
            <a:ext cx="8229600" cy="1066799"/>
          </a:xfrm>
        </p:spPr>
        <p:txBody>
          <a:bodyPr tIns="91425" anchor="b">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Effective Responses to Children’s Art</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graphicFrame>
        <p:nvGraphicFramePr>
          <p:cNvPr id="4" name="Table1"/>
          <p:cNvGraphicFramePr>
            <a:graphicFrameLocks/>
          </p:cNvGraphicFramePr>
          <p:nvPr>
            <p:extLst>
              <p:ext uri="{D42A27DB-BD31-4B8C-83A1-F6EECF244321}">
                <p14:modId xmlns:p14="http://schemas.microsoft.com/office/powerpoint/2010/main" val="4062108464"/>
              </p:ext>
            </p:extLst>
          </p:nvPr>
        </p:nvGraphicFramePr>
        <p:xfrm>
          <a:off x="457200" y="1818568"/>
          <a:ext cx="8229600" cy="3203808"/>
        </p:xfrm>
        <a:graphic>
          <a:graphicData uri="http://schemas.openxmlformats.org/drawingml/2006/table">
            <a:tbl>
              <a:tblPr firstRow="1">
                <a:tableStyleId>{E8B1032C-EA38-4F05-BA0D-38AFFFC7BED3}</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460608">
                <a:tc>
                  <a:txBody>
                    <a:bodyPr/>
                    <a:lstStyle/>
                    <a:p>
                      <a:pPr algn="ctr"/>
                      <a:r>
                        <a:rPr lang="en-US" sz="1800" dirty="0" smtClean="0">
                          <a:solidFill>
                            <a:srgbClr val="000000"/>
                          </a:solidFill>
                        </a:rPr>
                        <a:t>Response</a:t>
                      </a:r>
                      <a:endParaRPr lang="en-US" sz="1800" dirty="0">
                        <a:solidFill>
                          <a:srgbClr val="000000"/>
                        </a:solidFill>
                      </a:endParaRPr>
                    </a:p>
                  </a:txBody>
                  <a:tcPr anchor="ctr">
                    <a:solidFill>
                      <a:srgbClr val="FFFFFF"/>
                    </a:solidFill>
                  </a:tcPr>
                </a:tc>
                <a:tc>
                  <a:txBody>
                    <a:bodyPr/>
                    <a:lstStyle/>
                    <a:p>
                      <a:pPr algn="ctr"/>
                      <a:r>
                        <a:rPr lang="en-US" sz="1800" dirty="0" smtClean="0">
                          <a:solidFill>
                            <a:srgbClr val="000000"/>
                          </a:solidFill>
                        </a:rPr>
                        <a:t>Examples</a:t>
                      </a:r>
                      <a:endParaRPr lang="en-US" sz="1800" dirty="0">
                        <a:solidFill>
                          <a:srgbClr val="000000"/>
                        </a:solidFill>
                      </a:endParaRPr>
                    </a:p>
                  </a:txBody>
                  <a:tcPr anchor="ctr">
                    <a:solidFill>
                      <a:srgbClr val="FFFFFF"/>
                    </a:solidFill>
                  </a:tcPr>
                </a:tc>
                <a:tc>
                  <a:txBody>
                    <a:bodyPr/>
                    <a:lstStyle/>
                    <a:p>
                      <a:pPr algn="ctr"/>
                      <a:r>
                        <a:rPr lang="en-US" sz="1800" dirty="0" smtClean="0">
                          <a:solidFill>
                            <a:srgbClr val="000000"/>
                          </a:solidFill>
                        </a:rPr>
                        <a:t>Impact</a:t>
                      </a:r>
                      <a:r>
                        <a:rPr lang="en-US" sz="1800" baseline="0" dirty="0" smtClean="0">
                          <a:solidFill>
                            <a:srgbClr val="000000"/>
                          </a:solidFill>
                        </a:rPr>
                        <a:t> on Child</a:t>
                      </a:r>
                      <a:endParaRPr lang="en-US" sz="1800" dirty="0">
                        <a:solidFill>
                          <a:srgbClr val="000000"/>
                        </a:solidFill>
                      </a:endParaRPr>
                    </a:p>
                  </a:txBody>
                  <a:tcPr anchor="ctr">
                    <a:solidFill>
                      <a:srgbClr val="FFFFFF"/>
                    </a:solidFill>
                  </a:tcPr>
                </a:tc>
                <a:extLst>
                  <a:ext uri="{0D108BD9-81ED-4DB2-BD59-A6C34878D82A}">
                    <a16:rowId xmlns:a16="http://schemas.microsoft.com/office/drawing/2014/main" xmlns="" val="10000"/>
                  </a:ext>
                </a:extLst>
              </a:tr>
              <a:tr h="579911">
                <a:tc>
                  <a:txBody>
                    <a:bodyPr/>
                    <a:lstStyle/>
                    <a:p>
                      <a:r>
                        <a:rPr lang="en-US" sz="1800" dirty="0" smtClean="0"/>
                        <a:t>Acknowledge</a:t>
                      </a:r>
                      <a:r>
                        <a:rPr lang="en-US" sz="1800" baseline="0" dirty="0" smtClean="0"/>
                        <a:t> effort.</a:t>
                      </a:r>
                      <a:endParaRPr lang="en-US" sz="1800" dirty="0"/>
                    </a:p>
                  </a:txBody>
                  <a:tcPr>
                    <a:solidFill>
                      <a:srgbClr val="FFFFFF"/>
                    </a:solidFill>
                  </a:tcPr>
                </a:tc>
                <a:tc>
                  <a:txBody>
                    <a:bodyPr/>
                    <a:lstStyle/>
                    <a:p>
                      <a:r>
                        <a:rPr lang="en-US" sz="1800" dirty="0" smtClean="0"/>
                        <a:t>“You worked</a:t>
                      </a:r>
                      <a:r>
                        <a:rPr lang="en-US" sz="1800" baseline="0" dirty="0" smtClean="0"/>
                        <a:t> a long time on it.”</a:t>
                      </a:r>
                      <a:endParaRPr lang="en-US" sz="1800" dirty="0"/>
                    </a:p>
                  </a:txBody>
                  <a:tcPr>
                    <a:solidFill>
                      <a:srgbClr val="FFFFFF"/>
                    </a:solidFill>
                  </a:tcPr>
                </a:tc>
                <a:tc>
                  <a:txBody>
                    <a:bodyPr/>
                    <a:lstStyle/>
                    <a:p>
                      <a:r>
                        <a:rPr lang="en-US" sz="1800" dirty="0" smtClean="0"/>
                        <a:t>My hard work is noticed.</a:t>
                      </a:r>
                      <a:endParaRPr lang="en-US" sz="1800" dirty="0"/>
                    </a:p>
                  </a:txBody>
                  <a:tcPr>
                    <a:solidFill>
                      <a:srgbClr val="FFFFFF"/>
                    </a:solidFill>
                  </a:tcPr>
                </a:tc>
                <a:extLst>
                  <a:ext uri="{0D108BD9-81ED-4DB2-BD59-A6C34878D82A}">
                    <a16:rowId xmlns:a16="http://schemas.microsoft.com/office/drawing/2014/main" xmlns="" val="10001"/>
                  </a:ext>
                </a:extLst>
              </a:tr>
              <a:tr h="1143933">
                <a:tc>
                  <a:txBody>
                    <a:bodyPr/>
                    <a:lstStyle/>
                    <a:p>
                      <a:r>
                        <a:rPr lang="en-US" sz="1800" dirty="0" smtClean="0"/>
                        <a:t>Ask for information.</a:t>
                      </a:r>
                      <a:endParaRPr lang="en-US" sz="1800" dirty="0"/>
                    </a:p>
                  </a:txBody>
                  <a:tcPr>
                    <a:solidFill>
                      <a:srgbClr val="FFFFFF"/>
                    </a:solidFill>
                  </a:tcPr>
                </a:tc>
                <a:tc>
                  <a:txBody>
                    <a:bodyPr/>
                    <a:lstStyle/>
                    <a:p>
                      <a:r>
                        <a:rPr lang="en-US" sz="1800" dirty="0" smtClean="0"/>
                        <a:t>“Show me a part you like.”</a:t>
                      </a:r>
                    </a:p>
                    <a:p>
                      <a:r>
                        <a:rPr lang="en-US" sz="1800" dirty="0" smtClean="0"/>
                        <a:t>“Tell me something</a:t>
                      </a:r>
                      <a:r>
                        <a:rPr lang="en-US" sz="1800" baseline="0" dirty="0" smtClean="0"/>
                        <a:t> about your picture.”</a:t>
                      </a:r>
                      <a:endParaRPr lang="en-US" sz="1800" dirty="0"/>
                    </a:p>
                  </a:txBody>
                  <a:tcPr>
                    <a:solidFill>
                      <a:srgbClr val="FFFFFF"/>
                    </a:solidFill>
                  </a:tcPr>
                </a:tc>
                <a:tc>
                  <a:txBody>
                    <a:bodyPr/>
                    <a:lstStyle/>
                    <a:p>
                      <a:r>
                        <a:rPr lang="en-US" sz="1800" dirty="0" smtClean="0"/>
                        <a:t>I can</a:t>
                      </a:r>
                      <a:r>
                        <a:rPr lang="en-US" sz="1800" baseline="0" dirty="0" smtClean="0"/>
                        <a:t> tell things about my art that only I know.</a:t>
                      </a:r>
                      <a:endParaRPr lang="en-US" sz="1800" dirty="0"/>
                    </a:p>
                  </a:txBody>
                  <a:tcPr>
                    <a:solidFill>
                      <a:srgbClr val="FFFFFF"/>
                    </a:solidFill>
                  </a:tcPr>
                </a:tc>
                <a:extLst>
                  <a:ext uri="{0D108BD9-81ED-4DB2-BD59-A6C34878D82A}">
                    <a16:rowId xmlns:a16="http://schemas.microsoft.com/office/drawing/2014/main" xmlns="" val="10002"/>
                  </a:ext>
                </a:extLst>
              </a:tr>
              <a:tr h="810286">
                <a:tc>
                  <a:txBody>
                    <a:bodyPr/>
                    <a:lstStyle/>
                    <a:p>
                      <a:r>
                        <a:rPr lang="en-US" sz="1800" dirty="0" smtClean="0"/>
                        <a:t>Recognize</a:t>
                      </a:r>
                      <a:r>
                        <a:rPr lang="en-US" sz="1800" baseline="0" dirty="0" smtClean="0"/>
                        <a:t> progress.</a:t>
                      </a:r>
                      <a:endParaRPr lang="en-US" sz="1800" dirty="0"/>
                    </a:p>
                  </a:txBody>
                  <a:tcPr>
                    <a:solidFill>
                      <a:srgbClr val="FFFFFF"/>
                    </a:solidFill>
                  </a:tcPr>
                </a:tc>
                <a:tc>
                  <a:txBody>
                    <a:bodyPr/>
                    <a:lstStyle/>
                    <a:p>
                      <a:r>
                        <a:rPr lang="en-US" sz="1800" dirty="0" smtClean="0"/>
                        <a:t>“This</a:t>
                      </a:r>
                      <a:r>
                        <a:rPr lang="en-US" sz="1800" baseline="0" dirty="0" smtClean="0"/>
                        <a:t> is the third drawing you’ve made about our field trip.”</a:t>
                      </a:r>
                      <a:endParaRPr lang="en-US" sz="1800" dirty="0"/>
                    </a:p>
                  </a:txBody>
                  <a:tcPr>
                    <a:solidFill>
                      <a:srgbClr val="FFFFFF"/>
                    </a:solidFill>
                  </a:tcPr>
                </a:tc>
                <a:tc>
                  <a:txBody>
                    <a:bodyPr/>
                    <a:lstStyle/>
                    <a:p>
                      <a:r>
                        <a:rPr lang="en-US" sz="1800" dirty="0" smtClean="0"/>
                        <a:t>I’ve accomplished a lot.</a:t>
                      </a:r>
                      <a:endParaRPr lang="en-US" sz="1800" dirty="0"/>
                    </a:p>
                  </a:txBody>
                  <a:tcPr>
                    <a:solidFill>
                      <a:srgbClr val="FFFFFF"/>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57054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Aesthetic Strategies </a:t>
            </a:r>
            <a:r>
              <a:rPr lang="en-US" altLang="en-US" sz="2000" b="0" kern="1200" smtClean="0">
                <a:latin typeface="Times New Roman" panose="02020603050405020304" pitchFamily="18" charset="0"/>
                <a:ea typeface="ＭＳ Ｐゴシック" panose="020B0600070205080204" pitchFamily="34" charset="-128"/>
                <a:cs typeface="Times New Roman" panose="02020603050405020304" pitchFamily="18" charset="0"/>
              </a:rPr>
              <a:t>(1 of 3)</a:t>
            </a:r>
            <a:endParaRPr lang="en-US" altLang="en-US" sz="2000" b="0"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Model your own enthusiasm</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Prepare the environment</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Organize an area for creative art</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Collect props to support art, music, dance, and drama</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Value the creative process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Teach respect for materials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Enjoy music activities </a:t>
            </a:r>
            <a:r>
              <a:rPr lang="en-US" altLang="en-US" sz="2400" kern="1200" dirty="0" smtClean="0">
                <a:solidFill>
                  <a:srgbClr val="000000"/>
                </a:solidFill>
                <a:latin typeface="Arial (Body)"/>
                <a:ea typeface="ＭＳ Ｐゴシック" panose="020B0600070205080204" pitchFamily="34" charset="-128"/>
              </a:rPr>
              <a:t>daily</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345344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rPr>
              <a:t>Learning Objectives</a:t>
            </a:r>
            <a:endParaRPr lang="en-US" altLang="en-US" kern="1200" dirty="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Content Placeholder 2"/>
          <p:cNvSpPr>
            <a:spLocks noGrp="1"/>
          </p:cNvSpPr>
          <p:nvPr>
            <p:ph idx="1"/>
          </p:nvPr>
        </p:nvSpPr>
        <p:spPr>
          <a:xfrm>
            <a:off x="457200" y="1600200"/>
            <a:ext cx="8229600" cy="3893343"/>
          </a:xfrm>
        </p:spPr>
        <p:txBody>
          <a:bodyPr wrap="square" lIns="91425" tIns="91425" rIns="91425" bIns="91425">
            <a:noAutofit/>
          </a:bodyPr>
          <a:lstStyle/>
          <a:p>
            <a:pPr marL="0" lvl="0" indent="0" eaLnBrk="0" fontAlgn="base" hangingPunct="0">
              <a:spcAft>
                <a:spcPct val="0"/>
              </a:spcAft>
              <a:buSzPts val="2400"/>
              <a:buNone/>
            </a:pPr>
            <a:r>
              <a:rPr lang="en-US" altLang="en-US" sz="2400" b="1" kern="1200" dirty="0">
                <a:solidFill>
                  <a:schemeClr val="tx2"/>
                </a:solidFill>
                <a:latin typeface="Arial (Body)"/>
                <a:ea typeface="ＭＳ Ｐゴシック" panose="020B0600070205080204" pitchFamily="34" charset="-128"/>
                <a:cs typeface="Times New Roman" panose="02020603050405020304" pitchFamily="18" charset="0"/>
              </a:rPr>
              <a:t>9.1</a:t>
            </a:r>
            <a:r>
              <a:rPr lang="en-US" altLang="en-US" sz="2400" b="1" kern="1200" dirty="0">
                <a:solidFill>
                  <a:srgbClr val="000000"/>
                </a:solidFill>
                <a:latin typeface="Arial (Body)"/>
                <a:ea typeface="ＭＳ Ｐゴシック" panose="020B0600070205080204" pitchFamily="34" charset="-128"/>
              </a:rPr>
              <a:t> </a:t>
            </a:r>
            <a:r>
              <a:rPr lang="en-US" altLang="en-US" sz="2400" kern="1200" dirty="0">
                <a:solidFill>
                  <a:srgbClr val="000000"/>
                </a:solidFill>
                <a:latin typeface="Arial (Body)"/>
                <a:ea typeface="ＭＳ Ｐゴシック" panose="020B0600070205080204" pitchFamily="34" charset="-128"/>
              </a:rPr>
              <a:t>Discuss key principles of aesthetic education and how you will use this knowledge to create appropriate aesthetic experiences for young children.</a:t>
            </a:r>
          </a:p>
          <a:p>
            <a:pPr marL="0" lvl="0" indent="0" eaLnBrk="0" fontAlgn="base" hangingPunct="0">
              <a:spcAft>
                <a:spcPct val="0"/>
              </a:spcAft>
              <a:buSzPts val="2400"/>
              <a:buNone/>
            </a:pPr>
            <a:r>
              <a:rPr lang="en-US" altLang="en-US" sz="2400" b="1" kern="1200" dirty="0">
                <a:solidFill>
                  <a:schemeClr val="tx2"/>
                </a:solidFill>
                <a:latin typeface="Arial (Body)"/>
                <a:ea typeface="ＭＳ Ｐゴシック" panose="020B0600070205080204" pitchFamily="34" charset="-128"/>
                <a:cs typeface="Times New Roman" panose="02020603050405020304" pitchFamily="18" charset="0"/>
              </a:rPr>
              <a:t>9.2</a:t>
            </a:r>
            <a:r>
              <a:rPr lang="en-US" altLang="en-US" sz="2400" b="1" kern="1200" dirty="0">
                <a:solidFill>
                  <a:srgbClr val="000000"/>
                </a:solidFill>
                <a:latin typeface="Arial (Body)"/>
                <a:ea typeface="ＭＳ Ｐゴシック" panose="020B0600070205080204" pitchFamily="34" charset="-128"/>
              </a:rPr>
              <a:t> </a:t>
            </a:r>
            <a:r>
              <a:rPr lang="en-US" altLang="en-US" sz="2400" kern="1200" dirty="0">
                <a:solidFill>
                  <a:srgbClr val="000000"/>
                </a:solidFill>
                <a:latin typeface="Arial (Body)"/>
                <a:ea typeface="ＭＳ Ｐゴシック" panose="020B0600070205080204" pitchFamily="34" charset="-128"/>
              </a:rPr>
              <a:t>Describe the developmental milestones in aesthetic preferences, musical interests, vocal music, instrumental music, creative movement, visual representations, and drama.</a:t>
            </a:r>
          </a:p>
          <a:p>
            <a:pPr marL="0" lvl="0" indent="0" eaLnBrk="0" fontAlgn="base" hangingPunct="0">
              <a:spcAft>
                <a:spcPct val="0"/>
              </a:spcAft>
              <a:buSzPts val="2400"/>
              <a:buNone/>
            </a:pPr>
            <a:r>
              <a:rPr lang="en-US" altLang="en-US" sz="2400" b="1" kern="1200" dirty="0">
                <a:solidFill>
                  <a:schemeClr val="tx2"/>
                </a:solidFill>
                <a:latin typeface="Arial (Body)"/>
                <a:ea typeface="ＭＳ Ｐゴシック" panose="020B0600070205080204" pitchFamily="34" charset="-128"/>
                <a:cs typeface="Times New Roman" panose="02020603050405020304" pitchFamily="18" charset="0"/>
              </a:rPr>
              <a:t>9.3</a:t>
            </a:r>
            <a:r>
              <a:rPr lang="en-US" altLang="en-US" sz="2400" b="1" kern="1200" dirty="0">
                <a:solidFill>
                  <a:srgbClr val="000000"/>
                </a:solidFill>
                <a:latin typeface="Arial (Body)"/>
                <a:ea typeface="ＭＳ Ｐゴシック" panose="020B0600070205080204" pitchFamily="34" charset="-128"/>
              </a:rPr>
              <a:t> </a:t>
            </a:r>
            <a:r>
              <a:rPr lang="en-US" altLang="en-US" sz="2400" kern="1200" dirty="0">
                <a:solidFill>
                  <a:srgbClr val="000000"/>
                </a:solidFill>
                <a:latin typeface="Arial (Body)"/>
                <a:ea typeface="ＭＳ Ｐゴシック" panose="020B0600070205080204" pitchFamily="34" charset="-128"/>
              </a:rPr>
              <a:t>Plan and implement developmentally appropriate curriculum and instruction in the aesthetic domain.</a:t>
            </a:r>
          </a:p>
        </p:txBody>
      </p:sp>
    </p:spTree>
    <p:extLst>
      <p:ext uri="{BB962C8B-B14F-4D97-AF65-F5344CB8AC3E}">
        <p14:creationId xmlns:p14="http://schemas.microsoft.com/office/powerpoint/2010/main" val="1285429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Aesthetic Strategies </a:t>
            </a:r>
            <a:r>
              <a:rPr lang="en-US" altLang="en-US" sz="2000" b="0" kern="1200" smtClean="0">
                <a:latin typeface="Times New Roman" panose="02020603050405020304" pitchFamily="18" charset="0"/>
                <a:ea typeface="ＭＳ Ｐゴシック" panose="020B0600070205080204" pitchFamily="34" charset="-128"/>
                <a:cs typeface="Times New Roman" panose="02020603050405020304" pitchFamily="18" charset="0"/>
              </a:rPr>
              <a:t>(2 of 3)</a:t>
            </a:r>
            <a:endParaRPr lang="en-US" altLang="en-US" sz="2000" b="0"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4293453"/>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Motivate creative thinking</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Demonstrate techniques</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Use motivational talk</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Role-play ideas</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Collect and mount photographs of real objects, animals, or events</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Encourage imagining</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Use the outdoors for aesthetic </a:t>
            </a:r>
            <a:r>
              <a:rPr lang="en-US" altLang="en-US" sz="2400" kern="1200" smtClean="0">
                <a:solidFill>
                  <a:srgbClr val="000000"/>
                </a:solidFill>
                <a:latin typeface="Arial (Body)"/>
                <a:ea typeface="ＭＳ Ｐゴシック" panose="020B0600070205080204" pitchFamily="34" charset="-128"/>
              </a:rPr>
              <a:t>awareness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82430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Aesthetic Strategies </a:t>
            </a:r>
            <a:r>
              <a:rPr lang="en-US" altLang="en-US" sz="2000" b="0" kern="1200" smtClean="0">
                <a:latin typeface="Times New Roman" panose="02020603050405020304" pitchFamily="18" charset="0"/>
                <a:ea typeface="ＭＳ Ｐゴシック" panose="020B0600070205080204" pitchFamily="34" charset="-128"/>
                <a:cs typeface="Times New Roman" panose="02020603050405020304" pitchFamily="18" charset="0"/>
              </a:rPr>
              <a:t>(3 of 3)</a:t>
            </a:r>
            <a:endParaRPr lang="en-US" altLang="en-US" sz="2000" b="0"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731761"/>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Connect creative experiences to concepts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Know the material before children use it</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Demonstrate new </a:t>
            </a:r>
            <a:r>
              <a:rPr lang="en-US" altLang="en-US" sz="2400" kern="1200" dirty="0" smtClean="0">
                <a:solidFill>
                  <a:srgbClr val="000000"/>
                </a:solidFill>
                <a:latin typeface="Arial (Body)"/>
                <a:ea typeface="ＭＳ Ｐゴシック" panose="020B0600070205080204" pitchFamily="34" charset="-128"/>
              </a:rPr>
              <a:t>processes</a:t>
            </a:r>
            <a:endParaRPr lang="en-US" altLang="en-US" sz="2400" kern="1200" dirty="0">
              <a:solidFill>
                <a:srgbClr val="000000"/>
              </a:solidFill>
              <a:latin typeface="Arial (Body)"/>
              <a:ea typeface="ＭＳ Ｐゴシック" panose="020B0600070205080204" pitchFamily="34" charset="-128"/>
            </a:endParaRP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 the illustrations in picture books as examples of art</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 various kinds of questions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Because all children benefit from involvement in the arts, adapt the arts for all </a:t>
            </a:r>
            <a:r>
              <a:rPr lang="en-US" altLang="en-US" sz="2400" kern="1200" dirty="0" smtClean="0">
                <a:solidFill>
                  <a:srgbClr val="000000"/>
                </a:solidFill>
                <a:latin typeface="Arial (Body)"/>
                <a:ea typeface="ＭＳ Ｐゴシック" panose="020B0600070205080204" pitchFamily="34" charset="-128"/>
              </a:rPr>
              <a:t>children</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795671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Pitfalls to Avoid</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Don’t make a model when demonstrating techniques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Don’t hurry children into creating a product</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Don’t waste children’s time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Don’t over-direct</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Don’t reinforce only realistic </a:t>
            </a:r>
            <a:r>
              <a:rPr lang="en-US" altLang="en-US" sz="2400" kern="1200" dirty="0" smtClean="0">
                <a:solidFill>
                  <a:srgbClr val="000000"/>
                </a:solidFill>
                <a:latin typeface="Arial (Body)"/>
                <a:ea typeface="ＭＳ Ｐゴシック" panose="020B0600070205080204" pitchFamily="34" charset="-128"/>
              </a:rPr>
              <a:t>outcomes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570200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sz="2000" b="0"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What is Aesthetics?</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buNone/>
              <a:tabLst/>
              <a:defRPr/>
            </a:pPr>
            <a:r>
              <a:rPr lang="en-US" altLang="en-US" sz="2400" kern="1200" dirty="0">
                <a:solidFill>
                  <a:srgbClr val="000000"/>
                </a:solidFill>
                <a:latin typeface="Arial (Body)"/>
                <a:ea typeface="ＭＳ Ｐゴシック" panose="020B0600070205080204" pitchFamily="34" charset="-128"/>
              </a:rPr>
              <a:t>Aesthetics is:</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The ability to be sensitive to beauty in nature and in the arts</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The ability to recognize and appreciate the </a:t>
            </a:r>
            <a:r>
              <a:rPr lang="en-US" altLang="en-US" sz="2400" kern="1200" dirty="0" smtClean="0">
                <a:solidFill>
                  <a:srgbClr val="000000"/>
                </a:solidFill>
                <a:latin typeface="Arial (Body)"/>
                <a:ea typeface="ＭＳ Ｐゴシック" panose="020B0600070205080204" pitchFamily="34" charset="-128"/>
              </a:rPr>
              <a:t>arts</a:t>
            </a:r>
            <a:endParaRPr 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35176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What are the Arts?</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539400"/>
          </a:xfrm>
        </p:spPr>
        <p:txBody>
          <a:bodyPr wrap="square" lIns="91425" tIns="91425" rIns="91425" bIns="91425">
            <a:noAutofit/>
          </a:bodyPr>
          <a:lstStyle/>
          <a:p>
            <a:pPr marL="0" lvl="0" indent="0" eaLnBrk="0" fontAlgn="base" hangingPunct="0">
              <a:spcBef>
                <a:spcPts val="600"/>
              </a:spcBef>
              <a:spcAft>
                <a:spcPct val="0"/>
              </a:spcAft>
              <a:buSzPts val="2400"/>
              <a:buNone/>
              <a:tabLst/>
              <a:defRPr/>
            </a:pPr>
            <a:r>
              <a:rPr lang="en-US" altLang="en-US" sz="2400" kern="1200" dirty="0">
                <a:solidFill>
                  <a:srgbClr val="000000"/>
                </a:solidFill>
                <a:latin typeface="Arial (Body)"/>
                <a:ea typeface="ＭＳ Ｐゴシック" panose="020B0600070205080204" pitchFamily="34" charset="-128"/>
              </a:rPr>
              <a:t>The arts are both the process and the results of creative </a:t>
            </a:r>
            <a:r>
              <a:rPr lang="en-US" altLang="en-US" sz="2400" kern="1200" dirty="0" smtClean="0">
                <a:solidFill>
                  <a:srgbClr val="000000"/>
                </a:solidFill>
                <a:latin typeface="Arial (Body)"/>
                <a:ea typeface="ＭＳ Ｐゴシック" panose="020B0600070205080204" pitchFamily="34" charset="-128"/>
              </a:rPr>
              <a:t>work.</a:t>
            </a:r>
            <a:endParaRPr lang="en-US" altLang="en-US" sz="2800" kern="1200" dirty="0">
              <a:solidFill>
                <a:prstClr val="black"/>
              </a:solidFill>
              <a:ea typeface="ＭＳ Ｐゴシック" panose="020B0600070205080204" pitchFamily="34" charset="-128"/>
            </a:endParaRPr>
          </a:p>
          <a:p>
            <a:pPr marL="0" lvl="0" indent="0" eaLnBrk="0" fontAlgn="base" hangingPunct="0">
              <a:spcBef>
                <a:spcPts val="600"/>
              </a:spcBef>
              <a:spcAft>
                <a:spcPct val="0"/>
              </a:spcAft>
              <a:buSzPts val="2400"/>
              <a:buNone/>
              <a:tabLst/>
              <a:defRPr/>
            </a:pPr>
            <a:r>
              <a:rPr lang="en-US" altLang="en-US" sz="2400" kern="1200" dirty="0" smtClean="0">
                <a:solidFill>
                  <a:srgbClr val="000000"/>
                </a:solidFill>
                <a:latin typeface="Arial (Body)"/>
                <a:ea typeface="ＭＳ Ｐゴシック" panose="020B0600070205080204" pitchFamily="34" charset="-128"/>
              </a:rPr>
              <a:t>Four </a:t>
            </a:r>
            <a:r>
              <a:rPr lang="en-US" altLang="en-US" sz="2400" kern="1200" dirty="0">
                <a:solidFill>
                  <a:srgbClr val="000000"/>
                </a:solidFill>
                <a:latin typeface="Arial (Body)"/>
                <a:ea typeface="ＭＳ Ｐゴシック" panose="020B0600070205080204" pitchFamily="34" charset="-128"/>
              </a:rPr>
              <a:t>broad categories of arts are:</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Visual arts</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Performing arts</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Usable arts</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Literary </a:t>
            </a:r>
            <a:r>
              <a:rPr lang="en-US" altLang="en-US" sz="2400" kern="1200" dirty="0" smtClean="0">
                <a:solidFill>
                  <a:srgbClr val="000000"/>
                </a:solidFill>
                <a:latin typeface="Arial (Body)"/>
                <a:ea typeface="ＭＳ Ｐゴシック" panose="020B0600070205080204" pitchFamily="34" charset="-128"/>
              </a:rPr>
              <a:t>arts</a:t>
            </a:r>
            <a:endParaRPr lang="en-US" altLang="ja-JP"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99133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Aesthetic Development</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1484992"/>
          </a:xfrm>
        </p:spPr>
        <p:txBody>
          <a:bodyPr wrap="square" lIns="91425" tIns="91425" rIns="91425" bIns="91425">
            <a:noAutofit/>
          </a:bodyPr>
          <a:lstStyle/>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Responsive—learning about art and nature by responding to it</a:t>
            </a:r>
          </a:p>
          <a:p>
            <a:pPr marL="255651" lvl="0" indent="-255651" eaLnBrk="0" fontAlgn="base" hangingPunct="0">
              <a:spcAft>
                <a:spcPct val="0"/>
              </a:spcAft>
              <a:buSzPts val="2400"/>
              <a:tabLst/>
              <a:defRPr/>
            </a:pPr>
            <a:r>
              <a:rPr lang="en-US" altLang="en-US" sz="2400" kern="1200" dirty="0">
                <a:solidFill>
                  <a:srgbClr val="000000"/>
                </a:solidFill>
                <a:latin typeface="Arial (Body)"/>
                <a:ea typeface="ＭＳ Ｐゴシック" panose="020B0600070205080204" pitchFamily="34" charset="-128"/>
              </a:rPr>
              <a:t>Productive—learning about the arts by creating </a:t>
            </a:r>
            <a:r>
              <a:rPr lang="en-US" altLang="en-US" sz="2400" kern="1200" dirty="0" smtClean="0">
                <a:solidFill>
                  <a:srgbClr val="000000"/>
                </a:solidFill>
                <a:latin typeface="Arial (Body)"/>
                <a:ea typeface="ＭＳ Ｐゴシック" panose="020B0600070205080204" pitchFamily="34" charset="-128"/>
              </a:rPr>
              <a:t>art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90823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896"/>
            <a:ext cx="8229600" cy="1066799"/>
          </a:xfrm>
        </p:spPr>
        <p:txBody>
          <a:bodyPr tIns="91425" anchor="b">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Name Some Activities That Fit Each Part of the Model</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3" name="Picture 2" descr="A diagram based upon the model of aesthetic development. The diagram is split vertically into 2 components, which are responsive, and productive. The responsive components are as follows. Discovery activities affect appreciation of natural beauty. Exposure activities affect appreciation of the arts. Evaluation activities form judgments and preferences.  The productive component involves creative activities affecting creative express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402" y="1471930"/>
            <a:ext cx="5453196" cy="4705721"/>
          </a:xfrm>
          <a:prstGeom prst="rect">
            <a:avLst/>
          </a:prstGeom>
        </p:spPr>
      </p:pic>
    </p:spTree>
    <p:extLst>
      <p:ext uri="{BB962C8B-B14F-4D97-AF65-F5344CB8AC3E}">
        <p14:creationId xmlns:p14="http://schemas.microsoft.com/office/powerpoint/2010/main" val="1866821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Visual Art Examples</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Drawing</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Painting</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Sculpture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Collage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Printmaking</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Photography</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Many </a:t>
            </a:r>
            <a:r>
              <a:rPr lang="en-US" altLang="en-US" sz="2400" kern="1200" dirty="0" smtClean="0">
                <a:solidFill>
                  <a:srgbClr val="000000"/>
                </a:solidFill>
                <a:latin typeface="Arial (Body)"/>
                <a:ea typeface="ＭＳ Ｐゴシック" panose="020B0600070205080204" pitchFamily="34" charset="-128"/>
              </a:rPr>
              <a:t>others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531302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Performing Art Examples</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Singing</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Dancing</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Playing instruments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Drama</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Storytelling</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Movie, </a:t>
            </a:r>
            <a:r>
              <a:rPr lang="en-US" altLang="en-US" sz="2400" kern="1200" dirty="0" smtClean="0">
                <a:solidFill>
                  <a:srgbClr val="000000"/>
                </a:solidFill>
                <a:latin typeface="Arial (Body)"/>
                <a:ea typeface="ＭＳ Ｐゴシック" panose="020B0600070205080204" pitchFamily="34" charset="-128"/>
              </a:rPr>
              <a:t>T</a:t>
            </a:r>
            <a:r>
              <a:rPr lang="en-US" altLang="en-US" sz="100" kern="1200" dirty="0" smtClean="0">
                <a:solidFill>
                  <a:srgbClr val="000000"/>
                </a:solidFill>
                <a:latin typeface="Arial (Body)"/>
                <a:ea typeface="ＭＳ Ｐゴシック" panose="020B0600070205080204" pitchFamily="34" charset="-128"/>
              </a:rPr>
              <a:t> </a:t>
            </a:r>
            <a:r>
              <a:rPr lang="en-US" altLang="en-US" sz="2400" kern="1200" dirty="0" smtClean="0">
                <a:solidFill>
                  <a:srgbClr val="000000"/>
                </a:solidFill>
                <a:latin typeface="Arial (Body)"/>
                <a:ea typeface="ＭＳ Ｐゴシック" panose="020B0600070205080204" pitchFamily="34" charset="-128"/>
              </a:rPr>
              <a:t>V, </a:t>
            </a:r>
            <a:r>
              <a:rPr lang="en-US" altLang="en-US" sz="2400" kern="1200" dirty="0">
                <a:solidFill>
                  <a:srgbClr val="000000"/>
                </a:solidFill>
                <a:latin typeface="Arial (Body)"/>
                <a:ea typeface="ＭＳ Ｐゴシック" panose="020B0600070205080204" pitchFamily="34" charset="-128"/>
              </a:rPr>
              <a:t>and radio production</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Many </a:t>
            </a:r>
            <a:r>
              <a:rPr lang="en-US" altLang="en-US" sz="2400" kern="1200" dirty="0" smtClean="0">
                <a:solidFill>
                  <a:srgbClr val="000000"/>
                </a:solidFill>
                <a:latin typeface="Arial (Body)"/>
                <a:ea typeface="ＭＳ Ｐゴシック" panose="020B0600070205080204" pitchFamily="34" charset="-128"/>
              </a:rPr>
              <a:t>others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08019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Usable Art Examples</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Pottery</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Jewelry</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Knitting</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Weaving</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Basketry</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Clothing design</a:t>
            </a:r>
          </a:p>
          <a:p>
            <a:pPr marL="255651" lvl="0" indent="-255651" eaLnBrk="0" fontAlgn="base" hangingPunct="0">
              <a:spcAft>
                <a:spcPct val="0"/>
              </a:spcAft>
              <a:buSzPts val="2400"/>
              <a:tabLst/>
            </a:pPr>
            <a:r>
              <a:rPr lang="en-US" altLang="en-US" sz="2400" kern="1200">
                <a:solidFill>
                  <a:srgbClr val="000000"/>
                </a:solidFill>
                <a:latin typeface="Arial (Body)"/>
                <a:ea typeface="ＭＳ Ｐゴシック" panose="020B0600070205080204" pitchFamily="34" charset="-128"/>
              </a:rPr>
              <a:t>Many </a:t>
            </a:r>
            <a:r>
              <a:rPr lang="en-US" altLang="en-US" sz="2400" kern="1200" smtClean="0">
                <a:solidFill>
                  <a:srgbClr val="000000"/>
                </a:solidFill>
                <a:latin typeface="Arial (Body)"/>
                <a:ea typeface="ＭＳ Ｐゴシック" panose="020B0600070205080204" pitchFamily="34" charset="-128"/>
              </a:rPr>
              <a:t>more</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848134918"/>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8360</TotalTime>
  <Words>751</Words>
  <Application>Microsoft Office PowerPoint</Application>
  <PresentationFormat>On-screen Show (4:3)</PresentationFormat>
  <Paragraphs>147</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508 Lecture</vt:lpstr>
      <vt:lpstr>1_508 Lecture</vt:lpstr>
      <vt:lpstr>Developmentally Appropriate Curriculum: Best Practices in Early Childhood Education</vt:lpstr>
      <vt:lpstr>Learning Objectives</vt:lpstr>
      <vt:lpstr>What is Aesthetics?</vt:lpstr>
      <vt:lpstr>What are the Arts?</vt:lpstr>
      <vt:lpstr>Aesthetic Development</vt:lpstr>
      <vt:lpstr>Name Some Activities That Fit Each Part of the Model</vt:lpstr>
      <vt:lpstr>Visual Art Examples</vt:lpstr>
      <vt:lpstr>Performing Art Examples</vt:lpstr>
      <vt:lpstr>Usable Art Examples</vt:lpstr>
      <vt:lpstr>Literary Arts Involve Writing and Composing</vt:lpstr>
      <vt:lpstr>Importance of Aesthetic Learning (1 of 2)</vt:lpstr>
      <vt:lpstr>Importance of Aesthetic Learning (2 of 2)</vt:lpstr>
      <vt:lpstr>Connections to Aesthetic Learning and Knowing (1 of 2)</vt:lpstr>
      <vt:lpstr>Connections to Aesthetic Learning and Knowing (2 of 2)</vt:lpstr>
      <vt:lpstr>Development of Aesthetics</vt:lpstr>
      <vt:lpstr>Teacher’s Role</vt:lpstr>
      <vt:lpstr>Talking to Children about Their Creative Projects</vt:lpstr>
      <vt:lpstr>Effective Responses to Children’s Art</vt:lpstr>
      <vt:lpstr>Aesthetic Strategies (1 of 3)</vt:lpstr>
      <vt:lpstr>Aesthetic Strategies (2 of 3)</vt:lpstr>
      <vt:lpstr>Aesthetic Strategies (3 of 3)</vt:lpstr>
      <vt:lpstr>Pitfalls to Avoid</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Developmentally Appropriate Curriculum: Best Practices in Early Childhood Education, 7e</dc:title>
  <dc:subject>Education</dc:subject>
  <dc:creator>Kostelnik/Soderman/Whiren/Rupiper</dc:creator>
  <cp:keywords>Developmentally Appropriate Curriculum</cp:keywords>
  <cp:lastModifiedBy>Josh Thompson</cp:lastModifiedBy>
  <cp:revision>890</cp:revision>
  <dcterms:modified xsi:type="dcterms:W3CDTF">2018-09-27T09:44:19Z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