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28"/>
  </p:notesMasterIdLst>
  <p:handoutMasterIdLst>
    <p:handoutMasterId r:id="rId29"/>
  </p:handoutMasterIdLst>
  <p:sldIdLst>
    <p:sldId id="301"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05" r:id="rId27"/>
  </p:sldIdLst>
  <p:sldSz cx="9144000" cy="6858000" type="screen4x3"/>
  <p:notesSz cx="6858000" cy="9144000"/>
  <p:custDataLst>
    <p:tags r:id="rId3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42" autoAdjust="0"/>
    <p:restoredTop sz="94364" autoAdjust="0"/>
  </p:normalViewPr>
  <p:slideViewPr>
    <p:cSldViewPr snapToGrid="0" snapToObjects="1">
      <p:cViewPr>
        <p:scale>
          <a:sx n="70" d="100"/>
          <a:sy n="70" d="100"/>
        </p:scale>
        <p:origin x="-3365" y="-163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7/9/2019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S PGothic" panose="020B0600070205080204" pitchFamily="34" charset="-128"/>
              </a:rPr>
              <a:t>See Figure 13.4</a:t>
            </a:r>
            <a:endParaRPr lang="en-US" altLang="en-US" dirty="0">
              <a:solidFill>
                <a:prstClr val="black"/>
              </a:solidFill>
              <a:latin typeface="Calibri"/>
              <a:ea typeface="MS PGothic"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73447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 Placeholder 5"/>
          <p:cNvSpPr>
            <a:spLocks noGrp="1"/>
          </p:cNvSpPr>
          <p:nvPr>
            <p:ph type="body" idx="13" hasCustomPrompt="1"/>
          </p:nvPr>
        </p:nvSpPr>
        <p:spPr>
          <a:xfrm>
            <a:off x="2670048" y="6449931"/>
            <a:ext cx="6089854" cy="231285"/>
          </a:xfrm>
        </p:spPr>
        <p:txBody>
          <a:bodyPr anchor="ctr"/>
          <a:lstStyle>
            <a:lvl1pPr marL="101600" indent="0">
              <a:buNone/>
              <a:defRPr/>
            </a:lvl1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2016 </a:t>
            </a:r>
            <a:r>
              <a:rPr lang="en-US" altLang="en-US" sz="1200" dirty="0">
                <a:solidFill>
                  <a:schemeClr val="tx1"/>
                </a:solidFill>
                <a:latin typeface="Verdana"/>
                <a:ea typeface="Verdana" panose="020B0604030504040204" pitchFamily="34" charset="0"/>
                <a:cs typeface="Verdana" panose="020B0604030504040204" pitchFamily="34" charset="0"/>
              </a:rPr>
              <a:t>Pearson Education, Inc. All Rights </a:t>
            </a:r>
            <a:r>
              <a:rPr lang="en-US" altLang="en-US" sz="1200" dirty="0" smtClean="0">
                <a:solidFill>
                  <a:schemeClr val="tx1"/>
                </a:solidFill>
                <a:latin typeface="Verdana"/>
                <a:ea typeface="Verdana" panose="020B0604030504040204" pitchFamily="34" charset="0"/>
                <a:cs typeface="Verdana" panose="020B0604030504040204" pitchFamily="34" charset="0"/>
              </a:rPr>
              <a:t>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4315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7/9/2019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7/9/2019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 Placeholder 5"/>
          <p:cNvSpPr>
            <a:spLocks noGrp="1"/>
          </p:cNvSpPr>
          <p:nvPr>
            <p:ph type="body" idx="14" hasCustomPrompt="1"/>
          </p:nvPr>
        </p:nvSpPr>
        <p:spPr>
          <a:xfrm>
            <a:off x="2670048" y="6449931"/>
            <a:ext cx="6089854" cy="231285"/>
          </a:xfrm>
        </p:spPr>
        <p:txBody>
          <a:bodyPr anchor="ctr"/>
          <a:lstStyle>
            <a:lvl1pPr marL="101600" indent="0">
              <a:buNone/>
              <a:defRPr/>
            </a:lvl1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2019, 2015, 2011</a:t>
            </a:r>
            <a:r>
              <a:rPr lang="en-US" altLang="en-US" sz="1200" dirty="0" smtClean="0">
                <a:solidFill>
                  <a:schemeClr val="tx1"/>
                </a:solidFill>
                <a:latin typeface="Verdana"/>
                <a:ea typeface="Verdana" panose="020B0604030504040204" pitchFamily="34" charset="0"/>
                <a:cs typeface="Verdana" panose="020B0604030504040204" pitchFamily="34" charset="0"/>
              </a:rPr>
              <a:t> </a:t>
            </a:r>
            <a:r>
              <a:rPr lang="en-US" altLang="en-US" sz="1200" dirty="0">
                <a:solidFill>
                  <a:schemeClr val="tx1"/>
                </a:solidFill>
                <a:latin typeface="Verdana"/>
                <a:ea typeface="Verdana" panose="020B0604030504040204" pitchFamily="34" charset="0"/>
                <a:cs typeface="Verdana" panose="020B0604030504040204" pitchFamily="34" charset="0"/>
              </a:rPr>
              <a:t>Pearson Education, Inc. All Rights </a:t>
            </a:r>
            <a:r>
              <a:rPr lang="en-US" altLang="en-US" sz="1200" dirty="0" smtClean="0">
                <a:solidFill>
                  <a:schemeClr val="tx1"/>
                </a:solidFill>
                <a:latin typeface="Verdana"/>
                <a:ea typeface="Verdana" panose="020B0604030504040204" pitchFamily="34" charset="0"/>
                <a:cs typeface="Verdana" panose="020B0604030504040204" pitchFamily="34" charset="0"/>
              </a:rPr>
              <a:t>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54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32AD23-A511-424E-9DD2-B8CE2D237B20}" type="datetime1">
              <a:rPr lang="en-US" smtClean="0"/>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7/9/2019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01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144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704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78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27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75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768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23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05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94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553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749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66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13"/>
          <p:cNvSpPr>
            <a:spLocks noGrp="1"/>
          </p:cNvSpPr>
          <p:nvPr>
            <p:ph sz="quarter" idx="28"/>
          </p:nvPr>
        </p:nvSpPr>
        <p:spPr>
          <a:xfrm>
            <a:off x="4326230" y="5504746"/>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920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01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4">
            <a:alphaModFix/>
          </a:blip>
          <a:srcRect/>
          <a:stretch/>
        </p:blipFill>
        <p:spPr>
          <a:xfrm>
            <a:off x="443972" y="6429709"/>
            <a:ext cx="917999" cy="279914"/>
          </a:xfrm>
          <a:prstGeom prst="rect">
            <a:avLst/>
          </a:prstGeom>
          <a:noFill/>
          <a:ln>
            <a:noFill/>
          </a:ln>
        </p:spPr>
      </p:pic>
      <p:sp>
        <p:nvSpPr>
          <p:cNvPr id="17"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2019, 2015, 2011</a:t>
            </a:r>
            <a:r>
              <a:rPr lang="en-US" altLang="en-US" sz="1200" dirty="0" smtClean="0">
                <a:solidFill>
                  <a:schemeClr val="tx1"/>
                </a:solidFill>
                <a:latin typeface="Verdana"/>
                <a:ea typeface="Verdana" panose="020B0604030504040204" pitchFamily="34" charset="0"/>
                <a:cs typeface="Verdana" panose="020B0604030504040204" pitchFamily="34" charset="0"/>
              </a:rPr>
              <a:t>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
          <p:cNvSpPr>
            <a:spLocks noGrp="1"/>
          </p:cNvSpPr>
          <p:nvPr>
            <p:ph type="title"/>
          </p:nvPr>
        </p:nvSpPr>
        <p:spPr>
          <a:xfrm>
            <a:off x="457199" y="216000"/>
            <a:ext cx="8229600" cy="1098000"/>
          </a:xfrm>
        </p:spPr>
        <p:txBody>
          <a:bodyPr anchor="b"/>
          <a:lstStyle/>
          <a:p>
            <a:r>
              <a:rPr lang="en-GB" altLang="en-US" sz="3200" dirty="0"/>
              <a:t>Developmentally Appropriate Curriculum: Best Practices in Early Childhood Education</a:t>
            </a:r>
            <a:endParaRPr lang="en-US" sz="3200" dirty="0"/>
          </a:p>
        </p:txBody>
      </p:sp>
      <p:sp>
        <p:nvSpPr>
          <p:cNvPr id="3" name="Text Placeholder 2"/>
          <p:cNvSpPr>
            <a:spLocks noGrp="1"/>
          </p:cNvSpPr>
          <p:nvPr>
            <p:ph type="body" idx="1"/>
          </p:nvPr>
        </p:nvSpPr>
        <p:spPr>
          <a:xfrm>
            <a:off x="457200" y="1452647"/>
            <a:ext cx="8302702" cy="374286"/>
          </a:xfrm>
        </p:spPr>
        <p:txBody>
          <a:bodyPr/>
          <a:lstStyle/>
          <a:p>
            <a:pPr eaLnBrk="1" hangingPunct="1">
              <a:spcBef>
                <a:spcPct val="0"/>
              </a:spcBef>
              <a:defRPr/>
            </a:pPr>
            <a:r>
              <a:rPr lang="en-US" altLang="en-US" dirty="0">
                <a:latin typeface="+mn-lt"/>
              </a:rPr>
              <a:t>Seventh Edition</a:t>
            </a:r>
          </a:p>
        </p:txBody>
      </p:sp>
      <p:sp>
        <p:nvSpPr>
          <p:cNvPr id="4" name="Text Placeholder 3"/>
          <p:cNvSpPr>
            <a:spLocks noGrp="1"/>
          </p:cNvSpPr>
          <p:nvPr>
            <p:ph type="body" idx="2"/>
          </p:nvPr>
        </p:nvSpPr>
        <p:spPr>
          <a:xfrm>
            <a:off x="4876800" y="2285999"/>
            <a:ext cx="3657600" cy="739083"/>
          </a:xfrm>
        </p:spPr>
        <p:txBody>
          <a:bodyPr/>
          <a:lstStyle/>
          <a:p>
            <a:pPr lvl="0" algn="ctr"/>
            <a:r>
              <a:rPr lang="en-US" b="1" dirty="0" smtClean="0">
                <a:latin typeface="+mn-lt"/>
              </a:rPr>
              <a:t>Chapter 13</a:t>
            </a:r>
            <a:endParaRPr lang="en-US" b="1" dirty="0">
              <a:latin typeface="+mn-lt"/>
            </a:endParaRPr>
          </a:p>
        </p:txBody>
      </p:sp>
      <p:sp>
        <p:nvSpPr>
          <p:cNvPr id="5" name="Text Placeholder 4"/>
          <p:cNvSpPr>
            <a:spLocks noGrp="1"/>
          </p:cNvSpPr>
          <p:nvPr>
            <p:ph type="body" idx="3"/>
          </p:nvPr>
        </p:nvSpPr>
        <p:spPr>
          <a:xfrm>
            <a:off x="4876800" y="3143957"/>
            <a:ext cx="3657600" cy="1496282"/>
          </a:xfrm>
        </p:spPr>
        <p:txBody>
          <a:bodyPr/>
          <a:lstStyle/>
          <a:p>
            <a:pPr algn="ctr" eaLnBrk="1" hangingPunct="1">
              <a:spcBef>
                <a:spcPct val="0"/>
              </a:spcBef>
            </a:pPr>
            <a:r>
              <a:rPr lang="en-US" altLang="en-US" dirty="0">
                <a:latin typeface="+mn-lt"/>
              </a:rPr>
              <a:t>The Physical Domain</a:t>
            </a:r>
          </a:p>
        </p:txBody>
      </p:sp>
      <p:pic>
        <p:nvPicPr>
          <p:cNvPr id="9" name="Picture 9" descr="Front Cover: Developmentally Appropriate Curriculum: Best Practices in Early Childhood Education Seventh Edition by Kostelnik, Soderman, Whiren and Rupip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94" y="1950862"/>
            <a:ext cx="3530213" cy="43819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idx="13"/>
          </p:nvPr>
        </p:nvSpPr>
        <p:spPr>
          <a:xfrm>
            <a:off x="2670048" y="6449931"/>
            <a:ext cx="6089854" cy="231285"/>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a:t>
            </a:r>
            <a:r>
              <a:rPr lang="en-US" alt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2019, 2015, 2011</a:t>
            </a:r>
            <a:r>
              <a:rPr lang="en-US" altLang="en-US" sz="1200" dirty="0" smtClean="0">
                <a:solidFill>
                  <a:schemeClr val="tx1"/>
                </a:solidFill>
                <a:latin typeface="Verdana"/>
                <a:ea typeface="Verdana" panose="020B0604030504040204" pitchFamily="34" charset="0"/>
                <a:cs typeface="Verdana" panose="020B0604030504040204" pitchFamily="34" charset="0"/>
              </a:rPr>
              <a:t>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Perceptual-Motor Skills</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2800736"/>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Balance (static and dynamic)</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Spatial awareness</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Figure–ground perception</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Temporal awareness</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Body and directional awareness</a:t>
            </a:r>
          </a:p>
        </p:txBody>
      </p:sp>
    </p:spTree>
    <p:extLst>
      <p:ext uri="{BB962C8B-B14F-4D97-AF65-F5344CB8AC3E}">
        <p14:creationId xmlns:p14="http://schemas.microsoft.com/office/powerpoint/2010/main" val="3273443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What Influences the Acquisition of Fine-Motor Skills?</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3362429"/>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Maturity</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Coordination of sensory systems and motor skills</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Supportive </a:t>
            </a:r>
            <a:r>
              <a:rPr lang="en-US" altLang="en-US" sz="2400" kern="1200" dirty="0" smtClean="0">
                <a:solidFill>
                  <a:srgbClr val="000000"/>
                </a:solidFill>
                <a:latin typeface="Arial (Body)"/>
                <a:ea typeface="MS PGothic" panose="020B0600070205080204" pitchFamily="34" charset="-128"/>
              </a:rPr>
              <a:t>adults</a:t>
            </a:r>
            <a:endParaRPr lang="en-US" altLang="en-US" sz="2400" kern="1200" dirty="0">
              <a:solidFill>
                <a:srgbClr val="000000"/>
              </a:solidFill>
              <a:latin typeface="Arial (Body)"/>
              <a:ea typeface="MS PGothic" panose="020B0600070205080204" pitchFamily="34" charset="-128"/>
            </a:endParaRP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Opportunities to play with small objects</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Instruction—coaching and modeling</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Practice</a:t>
            </a:r>
          </a:p>
        </p:txBody>
      </p:sp>
    </p:spTree>
    <p:extLst>
      <p:ext uri="{BB962C8B-B14F-4D97-AF65-F5344CB8AC3E}">
        <p14:creationId xmlns:p14="http://schemas.microsoft.com/office/powerpoint/2010/main" val="406825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Movement Concepts = Words That Describe Movement</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3777018"/>
          </a:xfrm>
        </p:spPr>
        <p:txBody>
          <a:bodyPr wrap="square" lIns="91425" tIns="91425" rIns="91425" bIns="91425">
            <a:noAutofit/>
          </a:bodyPr>
          <a:lstStyle/>
          <a:p>
            <a:pPr marL="255651" lvl="0" indent="-255651" eaLnBrk="0" fontAlgn="base" hangingPunct="0">
              <a:spcAft>
                <a:spcPct val="0"/>
              </a:spcAft>
              <a:buSzPts val="2400"/>
            </a:pPr>
            <a:r>
              <a:rPr lang="en-US" altLang="en-US" sz="2400" kern="1200" dirty="0">
                <a:solidFill>
                  <a:srgbClr val="000000"/>
                </a:solidFill>
                <a:latin typeface="Arial (Body)"/>
                <a:ea typeface="MS PGothic" panose="020B0600070205080204" pitchFamily="34" charset="-128"/>
              </a:rPr>
              <a:t>Effort—strong/gentle, and firmly/lightly</a:t>
            </a:r>
          </a:p>
          <a:p>
            <a:pPr marL="255651" lvl="0" indent="-255651" eaLnBrk="0" fontAlgn="base" hangingPunct="0">
              <a:spcAft>
                <a:spcPct val="0"/>
              </a:spcAft>
              <a:buSzPts val="2400"/>
            </a:pPr>
            <a:r>
              <a:rPr lang="en-US" altLang="en-US" sz="2400" kern="1200" dirty="0">
                <a:solidFill>
                  <a:srgbClr val="000000"/>
                </a:solidFill>
                <a:latin typeface="Arial (Body)"/>
                <a:ea typeface="MS PGothic" panose="020B0600070205080204" pitchFamily="34" charset="-128"/>
              </a:rPr>
              <a:t>Space—high (above head and shoulders) and low (below knees)</a:t>
            </a:r>
          </a:p>
          <a:p>
            <a:pPr marL="255651" lvl="0" indent="-255651" eaLnBrk="0" fontAlgn="base" hangingPunct="0">
              <a:spcAft>
                <a:spcPct val="0"/>
              </a:spcAft>
              <a:buSzPts val="2400"/>
            </a:pPr>
            <a:r>
              <a:rPr lang="en-US" altLang="en-US" sz="2400" kern="1200" dirty="0">
                <a:solidFill>
                  <a:srgbClr val="000000"/>
                </a:solidFill>
                <a:latin typeface="Arial (Body)"/>
                <a:ea typeface="MS PGothic" panose="020B0600070205080204" pitchFamily="34" charset="-128"/>
              </a:rPr>
              <a:t>Direction—forward/backward and </a:t>
            </a:r>
            <a:r>
              <a:rPr lang="en-US" altLang="en-US" sz="2400" kern="1200" dirty="0" smtClean="0">
                <a:solidFill>
                  <a:srgbClr val="000000"/>
                </a:solidFill>
                <a:latin typeface="Arial (Body)"/>
                <a:ea typeface="MS PGothic" panose="020B0600070205080204" pitchFamily="34" charset="-128"/>
              </a:rPr>
              <a:t>lift/lower</a:t>
            </a:r>
          </a:p>
          <a:p>
            <a:pPr marL="255651" lvl="0" indent="-255651" eaLnBrk="0" fontAlgn="base" hangingPunct="0">
              <a:spcAft>
                <a:spcPct val="0"/>
              </a:spcAft>
              <a:buSzPts val="2400"/>
            </a:pPr>
            <a:r>
              <a:rPr lang="en-US" altLang="en-US" sz="2400" kern="1200" dirty="0">
                <a:solidFill>
                  <a:srgbClr val="000000"/>
                </a:solidFill>
                <a:latin typeface="Arial (Body)"/>
                <a:ea typeface="MS PGothic" panose="020B0600070205080204" pitchFamily="34" charset="-128"/>
              </a:rPr>
              <a:t>Flow—smooth/jerky</a:t>
            </a:r>
          </a:p>
          <a:p>
            <a:pPr marL="255651" lvl="0" indent="-255651" eaLnBrk="0" fontAlgn="base" hangingPunct="0">
              <a:spcAft>
                <a:spcPct val="0"/>
              </a:spcAft>
              <a:buSzPts val="2400"/>
            </a:pPr>
            <a:r>
              <a:rPr lang="en-US" altLang="en-US" sz="2400" kern="1200" dirty="0">
                <a:solidFill>
                  <a:srgbClr val="000000"/>
                </a:solidFill>
                <a:latin typeface="Arial (Body)"/>
                <a:ea typeface="MS PGothic" panose="020B0600070205080204" pitchFamily="34" charset="-128"/>
              </a:rPr>
              <a:t>Percussive/vibrate—stamp, pound, and shake</a:t>
            </a:r>
          </a:p>
          <a:p>
            <a:pPr marL="255651" lvl="0" indent="-255651" eaLnBrk="0" fontAlgn="base" hangingPunct="0">
              <a:spcAft>
                <a:spcPct val="0"/>
              </a:spcAft>
              <a:buSzPts val="2400"/>
            </a:pPr>
            <a:r>
              <a:rPr lang="en-US" altLang="en-US" sz="2400" kern="1200" dirty="0">
                <a:solidFill>
                  <a:srgbClr val="000000"/>
                </a:solidFill>
                <a:latin typeface="Arial (Body)"/>
                <a:ea typeface="MS PGothic" panose="020B0600070205080204" pitchFamily="34" charset="-128"/>
              </a:rPr>
              <a:t>Spatial relations—in/out, over/under, and </a:t>
            </a:r>
            <a:r>
              <a:rPr lang="en-US" altLang="en-US" sz="2400" kern="1200" dirty="0" smtClean="0">
                <a:solidFill>
                  <a:srgbClr val="000000"/>
                </a:solidFill>
                <a:latin typeface="Arial (Body)"/>
                <a:ea typeface="MS PGothic" panose="020B0600070205080204" pitchFamily="34" charset="-128"/>
              </a:rPr>
              <a:t>through/around</a:t>
            </a:r>
            <a:endParaRPr lang="en-US" altLang="en-US" sz="2400" kern="1200" dirty="0">
              <a:solidFill>
                <a:srgbClr val="000000"/>
              </a:solidFill>
              <a:latin typeface="Arial (Body)"/>
              <a:ea typeface="MS PGothic" panose="020B0600070205080204" pitchFamily="34" charset="-128"/>
            </a:endParaRPr>
          </a:p>
        </p:txBody>
      </p:sp>
    </p:spTree>
    <p:extLst>
      <p:ext uri="{BB962C8B-B14F-4D97-AF65-F5344CB8AC3E}">
        <p14:creationId xmlns:p14="http://schemas.microsoft.com/office/powerpoint/2010/main" val="4196567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Adapting to Support Children with Special Needs</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Consider safety issues</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Focus on what children can do</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Modify instruction base on children’s sensory strengths</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Treat children respectfully</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Encourage children to try or to do what they can</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Remember to use </a:t>
            </a:r>
            <a:r>
              <a:rPr lang="en-US" altLang="en-US" sz="2400" kern="1200" dirty="0" smtClean="0">
                <a:solidFill>
                  <a:srgbClr val="000000"/>
                </a:solidFill>
                <a:latin typeface="Arial (Body)"/>
                <a:ea typeface="MS PGothic" panose="020B0600070205080204" pitchFamily="34" charset="-128"/>
              </a:rPr>
              <a:t>repetition</a:t>
            </a:r>
            <a:endParaRPr lang="en-US" altLang="en-US" sz="2400" kern="1200" dirty="0">
              <a:solidFill>
                <a:srgbClr val="000000"/>
              </a:solidFill>
              <a:latin typeface="Arial (Body)"/>
              <a:ea typeface="MS PGothic" panose="020B0600070205080204" pitchFamily="34" charset="-128"/>
            </a:endParaRP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Maintain appropriate </a:t>
            </a:r>
            <a:r>
              <a:rPr lang="en-US" altLang="en-US" sz="2400" kern="1200" dirty="0" smtClean="0">
                <a:solidFill>
                  <a:srgbClr val="000000"/>
                </a:solidFill>
                <a:latin typeface="Arial (Body)"/>
                <a:ea typeface="MS PGothic" panose="020B0600070205080204" pitchFamily="34" charset="-128"/>
              </a:rPr>
              <a:t>expectations</a:t>
            </a:r>
            <a:endParaRPr lang="en-US" altLang="en-US" sz="2400" kern="1200" dirty="0">
              <a:solidFill>
                <a:srgbClr val="000000"/>
              </a:solidFill>
              <a:latin typeface="Arial (Body)"/>
              <a:ea typeface="MS PGothic" panose="020B0600070205080204" pitchFamily="34" charset="-128"/>
            </a:endParaRPr>
          </a:p>
        </p:txBody>
      </p:sp>
    </p:spTree>
    <p:extLst>
      <p:ext uri="{BB962C8B-B14F-4D97-AF65-F5344CB8AC3E}">
        <p14:creationId xmlns:p14="http://schemas.microsoft.com/office/powerpoint/2010/main" val="3748091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Promoting Fitness</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lvl="0" eaLnBrk="0" fontAlgn="base" hangingPunct="0">
              <a:spcAft>
                <a:spcPct val="0"/>
              </a:spcAft>
              <a:buSzPts val="2400"/>
            </a:pPr>
            <a:r>
              <a:rPr lang="en-US" altLang="en-US" sz="2400" kern="1200" dirty="0">
                <a:solidFill>
                  <a:srgbClr val="000000"/>
                </a:solidFill>
                <a:latin typeface="+mn-lt"/>
                <a:ea typeface="MS PGothic" panose="020B0600070205080204" pitchFamily="34" charset="-128"/>
              </a:rPr>
              <a:t>Sixty minutes of physical activity every day</a:t>
            </a:r>
          </a:p>
          <a:p>
            <a:pPr lvl="0" eaLnBrk="0" fontAlgn="base" hangingPunct="0">
              <a:spcAft>
                <a:spcPct val="0"/>
              </a:spcAft>
              <a:buSzPts val="2400"/>
            </a:pPr>
            <a:r>
              <a:rPr lang="en-US" altLang="en-US" sz="2400" kern="1200" dirty="0">
                <a:solidFill>
                  <a:srgbClr val="000000"/>
                </a:solidFill>
                <a:latin typeface="+mn-lt"/>
                <a:ea typeface="MS PGothic" panose="020B0600070205080204" pitchFamily="34" charset="-128"/>
              </a:rPr>
              <a:t>Activities that enhance strength, endurance, agility, flexibility</a:t>
            </a:r>
            <a:r>
              <a:rPr lang="en-US" altLang="en-US" sz="2400" kern="1200" dirty="0" smtClean="0">
                <a:solidFill>
                  <a:srgbClr val="000000"/>
                </a:solidFill>
                <a:latin typeface="+mn-lt"/>
                <a:ea typeface="MS PGothic" panose="020B0600070205080204" pitchFamily="34" charset="-128"/>
              </a:rPr>
              <a:t>, </a:t>
            </a:r>
            <a:r>
              <a:rPr lang="en-US" altLang="en-US" sz="2400" kern="1200" dirty="0">
                <a:solidFill>
                  <a:srgbClr val="000000"/>
                </a:solidFill>
                <a:latin typeface="+mn-lt"/>
                <a:ea typeface="MS PGothic" panose="020B0600070205080204" pitchFamily="34" charset="-128"/>
              </a:rPr>
              <a:t>speed, coordination, and </a:t>
            </a:r>
            <a:r>
              <a:rPr lang="en-US" altLang="en-US" sz="2400" kern="1200" dirty="0" smtClean="0">
                <a:solidFill>
                  <a:srgbClr val="000000"/>
                </a:solidFill>
                <a:latin typeface="+mn-lt"/>
                <a:ea typeface="MS PGothic" panose="020B0600070205080204" pitchFamily="34" charset="-128"/>
              </a:rPr>
              <a:t>balance</a:t>
            </a:r>
          </a:p>
          <a:p>
            <a:r>
              <a:rPr lang="en-US" altLang="en-US" sz="2400" dirty="0">
                <a:latin typeface="+mn-lt"/>
              </a:rPr>
              <a:t>Active games</a:t>
            </a:r>
          </a:p>
          <a:p>
            <a:r>
              <a:rPr lang="en-US" altLang="en-US" sz="2400" dirty="0">
                <a:latin typeface="+mn-lt"/>
              </a:rPr>
              <a:t>Outdoor play</a:t>
            </a:r>
          </a:p>
          <a:p>
            <a:r>
              <a:rPr lang="en-US" altLang="en-US" sz="2400" dirty="0">
                <a:latin typeface="+mn-lt"/>
              </a:rPr>
              <a:t>Indoor play</a:t>
            </a:r>
          </a:p>
          <a:p>
            <a:r>
              <a:rPr lang="en-US" altLang="en-US" sz="2400" dirty="0">
                <a:latin typeface="+mn-lt"/>
              </a:rPr>
              <a:t>Brain </a:t>
            </a:r>
            <a:r>
              <a:rPr lang="en-US" altLang="en-US" sz="2400" dirty="0" smtClean="0">
                <a:latin typeface="+mn-lt"/>
              </a:rPr>
              <a:t>breaks</a:t>
            </a:r>
            <a:endParaRPr lang="en-US" altLang="en-US" sz="2400" dirty="0">
              <a:latin typeface="+mn-lt"/>
            </a:endParaRPr>
          </a:p>
        </p:txBody>
      </p:sp>
    </p:spTree>
    <p:extLst>
      <p:ext uri="{BB962C8B-B14F-4D97-AF65-F5344CB8AC3E}">
        <p14:creationId xmlns:p14="http://schemas.microsoft.com/office/powerpoint/2010/main" val="2421693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Sample Health Topics: What Goals and Activities Can You Envision?</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3362429"/>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Safety</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Nutrition</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Personal health</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Emotional health</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Disease prevention</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Health professions and </a:t>
            </a:r>
            <a:r>
              <a:rPr lang="en-US" altLang="en-US" sz="2400" kern="1200" dirty="0" smtClean="0">
                <a:solidFill>
                  <a:srgbClr val="000000"/>
                </a:solidFill>
                <a:latin typeface="Arial (Body)"/>
                <a:ea typeface="MS PGothic" panose="020B0600070205080204" pitchFamily="34" charset="-128"/>
              </a:rPr>
              <a:t>activities</a:t>
            </a:r>
            <a:endParaRPr lang="en-US" altLang="en-US" sz="2400" kern="1200" dirty="0">
              <a:solidFill>
                <a:srgbClr val="000000"/>
              </a:solidFill>
              <a:latin typeface="Arial (Body)"/>
              <a:ea typeface="MS PGothic" panose="020B0600070205080204" pitchFamily="34" charset="-128"/>
            </a:endParaRPr>
          </a:p>
        </p:txBody>
      </p:sp>
    </p:spTree>
    <p:extLst>
      <p:ext uri="{BB962C8B-B14F-4D97-AF65-F5344CB8AC3E}">
        <p14:creationId xmlns:p14="http://schemas.microsoft.com/office/powerpoint/2010/main" val="3938399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National Health Education Standards </a:t>
            </a:r>
            <a:r>
              <a:rPr lang="en-US" altLang="en-US" sz="2000" b="0" kern="1200" dirty="0" smtClean="0">
                <a:latin typeface="Times New Roman" panose="02020603050405020304" pitchFamily="18" charset="0"/>
                <a:ea typeface="MS PGothic" panose="020B0600070205080204" pitchFamily="34" charset="-128"/>
                <a:cs typeface="Times New Roman" panose="02020603050405020304" pitchFamily="18" charset="0"/>
              </a:rPr>
              <a:t>(1 of 2)</a:t>
            </a:r>
            <a:endParaRPr lang="en-US" altLang="en-US" sz="2000" b="0"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3347040"/>
          </a:xfrm>
        </p:spPr>
        <p:txBody>
          <a:bodyPr wrap="square" lIns="91425" tIns="91425" rIns="91425" bIns="91425">
            <a:noAutofit/>
          </a:bodyPr>
          <a:lstStyle/>
          <a:p>
            <a:pPr marL="255651" lvl="0" indent="-255651" fontAlgn="base">
              <a:spcAft>
                <a:spcPct val="0"/>
              </a:spcAft>
              <a:buSzPts val="2400"/>
              <a:buNone/>
              <a:tabLst/>
              <a:defRPr/>
            </a:pPr>
            <a:r>
              <a:rPr lang="en-US" sz="2400" kern="1200" dirty="0">
                <a:solidFill>
                  <a:srgbClr val="000000"/>
                </a:solidFill>
                <a:latin typeface="Arial (Body)"/>
                <a:ea typeface="ＭＳ Ｐゴシック" charset="0"/>
                <a:cs typeface="Arial" charset="0"/>
              </a:rPr>
              <a:t>Children will:</a:t>
            </a:r>
          </a:p>
          <a:p>
            <a:pPr marL="255651" lvl="0" indent="-255651" fontAlgn="base">
              <a:spcAft>
                <a:spcPct val="0"/>
              </a:spcAft>
              <a:buSzPts val="2400"/>
              <a:tabLst/>
              <a:defRPr/>
            </a:pPr>
            <a:r>
              <a:rPr lang="en-US" sz="2400" kern="1200" dirty="0">
                <a:solidFill>
                  <a:srgbClr val="000000"/>
                </a:solidFill>
                <a:latin typeface="Arial (Body)"/>
                <a:ea typeface="ＭＳ Ｐゴシック" charset="0"/>
                <a:cs typeface="Arial" charset="0"/>
              </a:rPr>
              <a:t>Discuss concepts related to health promotion and disease prevention</a:t>
            </a:r>
          </a:p>
          <a:p>
            <a:pPr marL="255651" lvl="0" indent="-255651" fontAlgn="base">
              <a:spcAft>
                <a:spcPct val="0"/>
              </a:spcAft>
              <a:buSzPts val="2400"/>
              <a:tabLst/>
              <a:defRPr/>
            </a:pPr>
            <a:r>
              <a:rPr lang="en-US" sz="2400" kern="1200" dirty="0">
                <a:solidFill>
                  <a:srgbClr val="000000"/>
                </a:solidFill>
                <a:latin typeface="Arial (Body)"/>
                <a:ea typeface="ＭＳ Ｐゴシック" charset="0"/>
                <a:cs typeface="Arial" charset="0"/>
              </a:rPr>
              <a:t>Analyze the influence of family, peers, culture, media, technology, and other factors on health behaviors</a:t>
            </a:r>
          </a:p>
          <a:p>
            <a:pPr marL="255651" lvl="0" indent="-255651" fontAlgn="base">
              <a:spcAft>
                <a:spcPct val="0"/>
              </a:spcAft>
              <a:buSzPts val="2400"/>
              <a:tabLst/>
              <a:defRPr/>
            </a:pPr>
            <a:r>
              <a:rPr lang="en-US" sz="2400" kern="1200" dirty="0">
                <a:solidFill>
                  <a:srgbClr val="000000"/>
                </a:solidFill>
                <a:latin typeface="Arial (Body)"/>
                <a:ea typeface="ＭＳ Ｐゴシック" charset="0"/>
                <a:cs typeface="Arial" charset="0"/>
              </a:rPr>
              <a:t>Demonstrate the ability to access valid information, products, and services to enhance </a:t>
            </a:r>
            <a:r>
              <a:rPr lang="en-US" sz="2400" kern="1200" dirty="0" smtClean="0">
                <a:solidFill>
                  <a:srgbClr val="000000"/>
                </a:solidFill>
                <a:latin typeface="Arial (Body)"/>
                <a:ea typeface="ＭＳ Ｐゴシック" charset="0"/>
                <a:cs typeface="Arial" charset="0"/>
              </a:rPr>
              <a:t>heath</a:t>
            </a:r>
            <a:endParaRPr lang="en-US" sz="2400" kern="1200" dirty="0">
              <a:solidFill>
                <a:srgbClr val="000000"/>
              </a:solidFill>
              <a:latin typeface="Arial (Body)"/>
              <a:ea typeface="ＭＳ Ｐゴシック" charset="0"/>
              <a:cs typeface="Arial" charset="0"/>
            </a:endParaRPr>
          </a:p>
        </p:txBody>
      </p:sp>
    </p:spTree>
    <p:extLst>
      <p:ext uri="{BB962C8B-B14F-4D97-AF65-F5344CB8AC3E}">
        <p14:creationId xmlns:p14="http://schemas.microsoft.com/office/powerpoint/2010/main" val="1601256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smtClean="0">
                <a:latin typeface="Times New Roman" panose="02020603050405020304" pitchFamily="18" charset="0"/>
                <a:ea typeface="MS PGothic" panose="020B0600070205080204" pitchFamily="34" charset="-128"/>
                <a:cs typeface="Times New Roman" panose="02020603050405020304" pitchFamily="18" charset="0"/>
              </a:rPr>
              <a:t>National Health Education Standards </a:t>
            </a:r>
            <a:r>
              <a:rPr lang="en-US" altLang="en-US" sz="2000" b="0" kern="1200" smtClean="0">
                <a:latin typeface="Times New Roman" panose="02020603050405020304" pitchFamily="18" charset="0"/>
                <a:ea typeface="MS PGothic" panose="020B0600070205080204" pitchFamily="34" charset="-128"/>
                <a:cs typeface="Times New Roman" panose="02020603050405020304" pitchFamily="18" charset="0"/>
              </a:rPr>
              <a:t>(2 of 2)</a:t>
            </a:r>
            <a:endParaRPr lang="en-US" altLang="en-US" sz="2000" b="0"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4085704"/>
          </a:xfrm>
        </p:spPr>
        <p:txBody>
          <a:bodyPr wrap="square" lIns="91425" tIns="91425" rIns="91425" bIns="91425">
            <a:noAutofit/>
          </a:bodyPr>
          <a:lstStyle/>
          <a:p>
            <a:pPr marL="255651" lvl="0" indent="-255651" fontAlgn="base">
              <a:spcAft>
                <a:spcPct val="0"/>
              </a:spcAft>
              <a:buSzPts val="2400"/>
              <a:tabLst/>
              <a:defRPr/>
            </a:pPr>
            <a:r>
              <a:rPr lang="en-US" sz="2400" kern="1200" dirty="0">
                <a:solidFill>
                  <a:srgbClr val="000000"/>
                </a:solidFill>
                <a:latin typeface="Arial (Body)"/>
                <a:ea typeface="MS PGothic" panose="020B0600070205080204" pitchFamily="34" charset="-128"/>
                <a:cs typeface="Arial" panose="020B0604020202020204" pitchFamily="34" charset="0"/>
              </a:rPr>
              <a:t>Demonstrate the ability to use interpersonal communication skills to enhance health and avoid or reduce health </a:t>
            </a:r>
            <a:r>
              <a:rPr lang="en-US" sz="2400" kern="1200" dirty="0" smtClean="0">
                <a:solidFill>
                  <a:srgbClr val="000000"/>
                </a:solidFill>
                <a:latin typeface="Arial (Body)"/>
                <a:ea typeface="MS PGothic" panose="020B0600070205080204" pitchFamily="34" charset="-128"/>
                <a:cs typeface="Arial" panose="020B0604020202020204" pitchFamily="34" charset="0"/>
              </a:rPr>
              <a:t>risks</a:t>
            </a:r>
            <a:endParaRPr lang="en-US" sz="2400" kern="1200" dirty="0">
              <a:solidFill>
                <a:srgbClr val="000000"/>
              </a:solidFill>
              <a:latin typeface="Arial (Body)"/>
              <a:ea typeface="MS PGothic" panose="020B0600070205080204" pitchFamily="34" charset="-128"/>
              <a:cs typeface="Arial" panose="020B0604020202020204" pitchFamily="34" charset="0"/>
            </a:endParaRPr>
          </a:p>
          <a:p>
            <a:pPr marL="255651" lvl="0" indent="-255651" fontAlgn="base">
              <a:spcAft>
                <a:spcPct val="0"/>
              </a:spcAft>
              <a:buSzPts val="2400"/>
              <a:tabLst/>
            </a:pPr>
            <a:r>
              <a:rPr lang="en-US" altLang="en-US" sz="2400" kern="1200" dirty="0">
                <a:solidFill>
                  <a:srgbClr val="000000"/>
                </a:solidFill>
                <a:latin typeface="Arial (Body)"/>
                <a:ea typeface="MS PGothic" panose="020B0600070205080204" pitchFamily="34" charset="-128"/>
                <a:cs typeface="Arial" panose="020B0604020202020204" pitchFamily="34" charset="0"/>
              </a:rPr>
              <a:t>Demonstrate the ability to use decision-making skills to enhance health</a:t>
            </a:r>
          </a:p>
          <a:p>
            <a:pPr marL="255651" lvl="0" indent="-255651" fontAlgn="base">
              <a:spcAft>
                <a:spcPct val="0"/>
              </a:spcAft>
              <a:buSzPts val="2400"/>
              <a:tabLst/>
            </a:pPr>
            <a:r>
              <a:rPr lang="en-US" altLang="en-US" sz="2400" kern="1200" dirty="0">
                <a:solidFill>
                  <a:srgbClr val="000000"/>
                </a:solidFill>
                <a:latin typeface="Arial (Body)"/>
                <a:ea typeface="MS PGothic" panose="020B0600070205080204" pitchFamily="34" charset="-128"/>
                <a:cs typeface="Arial" panose="020B0604020202020204" pitchFamily="34" charset="0"/>
              </a:rPr>
              <a:t>Demonstrate the ability to use goal-setting skills to enhance health</a:t>
            </a:r>
          </a:p>
          <a:p>
            <a:pPr marL="255651" lvl="0" indent="-255651" fontAlgn="base">
              <a:spcAft>
                <a:spcPct val="0"/>
              </a:spcAft>
              <a:buSzPts val="2400"/>
              <a:tabLst/>
            </a:pPr>
            <a:r>
              <a:rPr lang="en-US" altLang="en-US" sz="2400" kern="1200" dirty="0">
                <a:solidFill>
                  <a:srgbClr val="000000"/>
                </a:solidFill>
                <a:latin typeface="Arial (Body)"/>
                <a:ea typeface="MS PGothic" panose="020B0600070205080204" pitchFamily="34" charset="-128"/>
                <a:cs typeface="Arial" panose="020B0604020202020204" pitchFamily="34" charset="0"/>
              </a:rPr>
              <a:t>Demonstrate the ability to practice health-enhancing behaviors and avoid or reduce health </a:t>
            </a:r>
            <a:r>
              <a:rPr lang="en-US" altLang="en-US" sz="2400" kern="1200" dirty="0" smtClean="0">
                <a:solidFill>
                  <a:srgbClr val="000000"/>
                </a:solidFill>
                <a:latin typeface="Arial (Body)"/>
                <a:ea typeface="MS PGothic" panose="020B0600070205080204" pitchFamily="34" charset="-128"/>
                <a:cs typeface="Arial" panose="020B0604020202020204" pitchFamily="34" charset="0"/>
              </a:rPr>
              <a:t>risks</a:t>
            </a:r>
            <a:endParaRPr lang="en-US" sz="2400" kern="1200" dirty="0">
              <a:solidFill>
                <a:srgbClr val="000000"/>
              </a:solidFill>
              <a:latin typeface="Arial (Body)"/>
              <a:ea typeface="ＭＳ Ｐゴシック" charset="0"/>
              <a:cs typeface="Arial" charset="0"/>
            </a:endParaRPr>
          </a:p>
        </p:txBody>
      </p:sp>
    </p:spTree>
    <p:extLst>
      <p:ext uri="{BB962C8B-B14F-4D97-AF65-F5344CB8AC3E}">
        <p14:creationId xmlns:p14="http://schemas.microsoft.com/office/powerpoint/2010/main" val="3702998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Why is Handwashing So Important?</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1"/>
            <a:ext cx="8229600" cy="3989716"/>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Many children do not know how to wash their hands well</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Handwashing is a skill that can be taught</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Handwashing</a:t>
            </a:r>
            <a:r>
              <a:rPr lang="en-US" altLang="en-US" sz="2400" kern="1200" dirty="0" smtClean="0">
                <a:solidFill>
                  <a:srgbClr val="000000"/>
                </a:solidFill>
                <a:latin typeface="Arial (Body)"/>
                <a:ea typeface="MS PGothic" panose="020B0600070205080204" pitchFamily="34" charset="-128"/>
              </a:rPr>
              <a:t>:</a:t>
            </a:r>
          </a:p>
          <a:p>
            <a:pPr marL="741600" lvl="1" indent="-284400" eaLnBrk="0" fontAlgn="base" hangingPunct="0">
              <a:spcAft>
                <a:spcPct val="0"/>
              </a:spcAft>
              <a:buSzPts val="2400"/>
              <a:buFontTx/>
              <a:buChar char="–"/>
            </a:pPr>
            <a:r>
              <a:rPr lang="en-US" altLang="en-US" sz="2400" kern="1200" dirty="0">
                <a:solidFill>
                  <a:srgbClr val="000000"/>
                </a:solidFill>
                <a:latin typeface="Arial (Body)"/>
                <a:ea typeface="MS PGothic" panose="020B0600070205080204" pitchFamily="34" charset="-128"/>
              </a:rPr>
              <a:t>Reduces contagious disease</a:t>
            </a:r>
          </a:p>
          <a:p>
            <a:pPr marL="741600" lvl="1" indent="-284400" eaLnBrk="0" fontAlgn="base" hangingPunct="0">
              <a:spcAft>
                <a:spcPct val="0"/>
              </a:spcAft>
              <a:buSzPts val="2400"/>
              <a:buFontTx/>
              <a:buChar char="–"/>
            </a:pPr>
            <a:r>
              <a:rPr lang="en-US" altLang="en-US" sz="2400" kern="1200" dirty="0">
                <a:solidFill>
                  <a:srgbClr val="000000"/>
                </a:solidFill>
                <a:latin typeface="Arial (Body)"/>
                <a:ea typeface="MS PGothic" panose="020B0600070205080204" pitchFamily="34" charset="-128"/>
              </a:rPr>
              <a:t>Reduces school absences</a:t>
            </a:r>
          </a:p>
          <a:p>
            <a:pPr marL="741600" lvl="1" indent="-284400" eaLnBrk="0" fontAlgn="base" hangingPunct="0">
              <a:spcAft>
                <a:spcPct val="0"/>
              </a:spcAft>
              <a:buSzPts val="2400"/>
              <a:buFontTx/>
              <a:buChar char="–"/>
            </a:pPr>
            <a:r>
              <a:rPr lang="en-US" altLang="en-US" sz="2400" kern="1200" dirty="0">
                <a:solidFill>
                  <a:srgbClr val="000000"/>
                </a:solidFill>
                <a:latin typeface="Arial (Body)"/>
                <a:ea typeface="MS PGothic" panose="020B0600070205080204" pitchFamily="34" charset="-128"/>
              </a:rPr>
              <a:t>Increases the numbers of children who feel well and ready to </a:t>
            </a:r>
            <a:r>
              <a:rPr lang="en-US" altLang="en-US" sz="2400" kern="1200" dirty="0" smtClean="0">
                <a:solidFill>
                  <a:srgbClr val="000000"/>
                </a:solidFill>
                <a:latin typeface="Arial (Body)"/>
                <a:ea typeface="MS PGothic" panose="020B0600070205080204" pitchFamily="34" charset="-128"/>
              </a:rPr>
              <a:t>learn</a:t>
            </a:r>
            <a:endParaRPr lang="en-US" altLang="en-US" sz="2400" kern="1200" dirty="0">
              <a:solidFill>
                <a:srgbClr val="000000"/>
              </a:solidFill>
              <a:latin typeface="Arial (Body)"/>
              <a:ea typeface="MS PGothic" panose="020B0600070205080204" pitchFamily="34" charset="-128"/>
            </a:endParaRPr>
          </a:p>
        </p:txBody>
      </p:sp>
    </p:spTree>
    <p:extLst>
      <p:ext uri="{BB962C8B-B14F-4D97-AF65-F5344CB8AC3E}">
        <p14:creationId xmlns:p14="http://schemas.microsoft.com/office/powerpoint/2010/main" val="1171435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Handwashing</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3342736"/>
          </a:xfrm>
        </p:spPr>
        <p:txBody>
          <a:bodyPr wrap="square" lIns="91425" tIns="91425" rIns="91425" bIns="91425">
            <a:noAutofit/>
          </a:bodyPr>
          <a:lstStyle/>
          <a:p>
            <a:pPr marL="0" lvl="0" indent="0" eaLnBrk="0" fontAlgn="base" hangingPunct="0">
              <a:spcAft>
                <a:spcPct val="0"/>
              </a:spcAft>
              <a:buSzPts val="2400"/>
              <a:buNone/>
              <a:tabLst/>
            </a:pPr>
            <a:r>
              <a:rPr lang="en-US" altLang="en-US" sz="2400" b="1" kern="1200" dirty="0">
                <a:solidFill>
                  <a:srgbClr val="000000"/>
                </a:solidFill>
                <a:latin typeface="Arial (Body)"/>
                <a:ea typeface="MS PGothic" panose="020B0600070205080204" pitchFamily="34" charset="-128"/>
              </a:rPr>
              <a:t>When</a:t>
            </a:r>
            <a:r>
              <a:rPr lang="en-US" altLang="en-US" sz="2400" kern="1200" dirty="0">
                <a:solidFill>
                  <a:srgbClr val="000000"/>
                </a:solidFill>
                <a:latin typeface="Arial (Body)"/>
                <a:ea typeface="MS PGothic" panose="020B0600070205080204" pitchFamily="34" charset="-128"/>
              </a:rPr>
              <a:t> should adults and children wash their hands</a:t>
            </a:r>
            <a:r>
              <a:rPr lang="en-US" altLang="en-US" sz="2400" kern="1200" dirty="0" smtClean="0">
                <a:solidFill>
                  <a:srgbClr val="000000"/>
                </a:solidFill>
                <a:latin typeface="Arial (Body)"/>
                <a:ea typeface="MS PGothic" panose="020B0600070205080204" pitchFamily="34" charset="-128"/>
              </a:rPr>
              <a:t>?</a:t>
            </a:r>
          </a:p>
          <a:p>
            <a:pPr marL="255600" lvl="1" indent="-255600" eaLnBrk="0" fontAlgn="base" hangingPunct="0">
              <a:spcBef>
                <a:spcPts val="1500"/>
              </a:spcBef>
              <a:spcAft>
                <a:spcPct val="0"/>
              </a:spcAft>
              <a:buSzPts val="2400"/>
              <a:buFont typeface="Arial" panose="020B0604020202020204" pitchFamily="34" charset="0"/>
              <a:buChar char="•"/>
            </a:pPr>
            <a:r>
              <a:rPr lang="en-US" altLang="en-US" sz="2400" kern="1200" dirty="0">
                <a:solidFill>
                  <a:srgbClr val="000000"/>
                </a:solidFill>
                <a:latin typeface="Arial (Body)"/>
                <a:ea typeface="MS PGothic" panose="020B0600070205080204" pitchFamily="34" charset="-128"/>
              </a:rPr>
              <a:t>On arriving in the classroom</a:t>
            </a:r>
          </a:p>
          <a:p>
            <a:pPr marL="255600" lvl="1" indent="-255600" eaLnBrk="0" fontAlgn="base" hangingPunct="0">
              <a:spcBef>
                <a:spcPts val="1500"/>
              </a:spcBef>
              <a:spcAft>
                <a:spcPct val="0"/>
              </a:spcAft>
              <a:buSzPts val="2400"/>
              <a:buFont typeface="Arial" panose="020B0604020202020204" pitchFamily="34" charset="0"/>
              <a:buChar char="•"/>
            </a:pPr>
            <a:r>
              <a:rPr lang="en-US" altLang="en-US" sz="2400" kern="1200" dirty="0">
                <a:solidFill>
                  <a:srgbClr val="000000"/>
                </a:solidFill>
                <a:latin typeface="Arial (Body)"/>
                <a:ea typeface="MS PGothic" panose="020B0600070205080204" pitchFamily="34" charset="-128"/>
              </a:rPr>
              <a:t>Before and after meals</a:t>
            </a:r>
          </a:p>
          <a:p>
            <a:pPr marL="255600" lvl="1" indent="-255600" eaLnBrk="0" fontAlgn="base" hangingPunct="0">
              <a:spcBef>
                <a:spcPts val="1500"/>
              </a:spcBef>
              <a:spcAft>
                <a:spcPct val="0"/>
              </a:spcAft>
              <a:buSzPts val="2400"/>
              <a:buFont typeface="Arial" panose="020B0604020202020204" pitchFamily="34" charset="0"/>
              <a:buChar char="•"/>
            </a:pPr>
            <a:r>
              <a:rPr lang="en-US" altLang="en-US" sz="2400" kern="1200" dirty="0">
                <a:solidFill>
                  <a:srgbClr val="000000"/>
                </a:solidFill>
                <a:latin typeface="Arial (Body)"/>
                <a:ea typeface="MS PGothic" panose="020B0600070205080204" pitchFamily="34" charset="-128"/>
              </a:rPr>
              <a:t>After blowing their noses or using the toilet</a:t>
            </a:r>
          </a:p>
          <a:p>
            <a:pPr marL="255600" lvl="1" indent="-255600" eaLnBrk="0" fontAlgn="base" hangingPunct="0">
              <a:spcBef>
                <a:spcPts val="1500"/>
              </a:spcBef>
              <a:spcAft>
                <a:spcPct val="0"/>
              </a:spcAft>
              <a:buSzPts val="2400"/>
              <a:buFont typeface="Arial" panose="020B0604020202020204" pitchFamily="34" charset="0"/>
              <a:buChar char="•"/>
            </a:pPr>
            <a:r>
              <a:rPr lang="en-US" altLang="en-US" sz="2400" kern="1200" dirty="0">
                <a:solidFill>
                  <a:srgbClr val="000000"/>
                </a:solidFill>
                <a:latin typeface="Arial (Body)"/>
                <a:ea typeface="MS PGothic" panose="020B0600070205080204" pitchFamily="34" charset="-128"/>
              </a:rPr>
              <a:t>After touching a classroom pet</a:t>
            </a:r>
          </a:p>
          <a:p>
            <a:pPr marL="255600" lvl="1" indent="-255600" eaLnBrk="0" fontAlgn="base" hangingPunct="0">
              <a:spcBef>
                <a:spcPts val="1500"/>
              </a:spcBef>
              <a:spcAft>
                <a:spcPct val="0"/>
              </a:spcAft>
              <a:buSzPts val="2400"/>
              <a:buFont typeface="Arial" panose="020B0604020202020204" pitchFamily="34" charset="0"/>
              <a:buChar char="•"/>
            </a:pPr>
            <a:r>
              <a:rPr lang="en-US" altLang="en-US" sz="2400" kern="1200" dirty="0">
                <a:solidFill>
                  <a:srgbClr val="000000"/>
                </a:solidFill>
                <a:latin typeface="Arial (Body)"/>
                <a:ea typeface="MS PGothic" panose="020B0600070205080204" pitchFamily="34" charset="-128"/>
              </a:rPr>
              <a:t>When hands are obviously </a:t>
            </a:r>
            <a:r>
              <a:rPr lang="en-US" altLang="en-US" sz="2400" kern="1200" dirty="0" smtClean="0">
                <a:solidFill>
                  <a:srgbClr val="000000"/>
                </a:solidFill>
                <a:latin typeface="Arial (Body)"/>
                <a:ea typeface="MS PGothic" panose="020B0600070205080204" pitchFamily="34" charset="-128"/>
              </a:rPr>
              <a:t>dirty</a:t>
            </a:r>
            <a:endParaRPr lang="en-US" altLang="en-US" sz="2400" kern="1200" dirty="0">
              <a:solidFill>
                <a:srgbClr val="000000"/>
              </a:solidFill>
              <a:latin typeface="Arial (Body)"/>
              <a:ea typeface="MS PGothic" panose="020B0600070205080204" pitchFamily="34" charset="-128"/>
            </a:endParaRPr>
          </a:p>
        </p:txBody>
      </p:sp>
    </p:spTree>
    <p:extLst>
      <p:ext uri="{BB962C8B-B14F-4D97-AF65-F5344CB8AC3E}">
        <p14:creationId xmlns:p14="http://schemas.microsoft.com/office/powerpoint/2010/main" val="2011543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solidFill>
                  <a:srgbClr val="007FA3"/>
                </a:solidFill>
                <a:latin typeface="Times New Roman" panose="02020603050405020304" pitchFamily="18" charset="0"/>
                <a:ea typeface="MS PGothic" panose="020B0600070205080204" pitchFamily="34" charset="-128"/>
                <a:cs typeface="Times New Roman" panose="02020603050405020304" pitchFamily="18" charset="0"/>
              </a:rPr>
              <a:t>Learning Objectives</a:t>
            </a:r>
            <a:endParaRPr lang="en-US" altLang="en-US" kern="1200" dirty="0">
              <a:solidFill>
                <a:srgbClr val="007FA3"/>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Content Placeholder 2"/>
          <p:cNvSpPr>
            <a:spLocks noGrp="1"/>
          </p:cNvSpPr>
          <p:nvPr>
            <p:ph idx="1"/>
          </p:nvPr>
        </p:nvSpPr>
        <p:spPr>
          <a:xfrm>
            <a:off x="457200" y="1600200"/>
            <a:ext cx="8229600" cy="2785348"/>
          </a:xfrm>
        </p:spPr>
        <p:txBody>
          <a:bodyPr wrap="square" lIns="91425" tIns="91425" rIns="91425" bIns="91425">
            <a:noAutofit/>
          </a:bodyPr>
          <a:lstStyle/>
          <a:p>
            <a:pPr marL="0" lvl="0" indent="0" eaLnBrk="0" fontAlgn="base" hangingPunct="0">
              <a:spcAft>
                <a:spcPct val="0"/>
              </a:spcAft>
              <a:buSzPts val="2400"/>
              <a:buNone/>
            </a:pPr>
            <a:r>
              <a:rPr lang="en-US" altLang="en-US" sz="2400" b="1" kern="1200" dirty="0">
                <a:solidFill>
                  <a:schemeClr val="tx2"/>
                </a:solidFill>
                <a:latin typeface="Arial (Body)"/>
                <a:ea typeface="MS PGothic" panose="020B0600070205080204" pitchFamily="34" charset="-128"/>
              </a:rPr>
              <a:t>13.1</a:t>
            </a:r>
            <a:r>
              <a:rPr lang="en-US" altLang="en-US" sz="2400" b="1" kern="1200" dirty="0">
                <a:solidFill>
                  <a:srgbClr val="000000"/>
                </a:solidFill>
                <a:latin typeface="Arial (Body)"/>
                <a:ea typeface="MS PGothic" panose="020B0600070205080204" pitchFamily="34" charset="-128"/>
              </a:rPr>
              <a:t> </a:t>
            </a:r>
            <a:r>
              <a:rPr lang="en-US" altLang="en-US" sz="2400" kern="1200" dirty="0">
                <a:solidFill>
                  <a:srgbClr val="000000"/>
                </a:solidFill>
                <a:latin typeface="Arial (Body)"/>
                <a:ea typeface="MS PGothic" panose="020B0600070205080204" pitchFamily="34" charset="-128"/>
              </a:rPr>
              <a:t>Explain how physical activity influences health, well-being, and personal competence.</a:t>
            </a:r>
          </a:p>
          <a:p>
            <a:pPr marL="0" lvl="0" indent="0" eaLnBrk="0" fontAlgn="base" hangingPunct="0">
              <a:spcAft>
                <a:spcPct val="0"/>
              </a:spcAft>
              <a:buSzPts val="2400"/>
              <a:buNone/>
            </a:pPr>
            <a:r>
              <a:rPr lang="en-US" altLang="en-US" sz="2400" b="1" kern="1200" dirty="0">
                <a:solidFill>
                  <a:schemeClr val="tx2"/>
                </a:solidFill>
                <a:latin typeface="Arial (Body)"/>
                <a:ea typeface="MS PGothic" panose="020B0600070205080204" pitchFamily="34" charset="-128"/>
              </a:rPr>
              <a:t>13.2</a:t>
            </a:r>
            <a:r>
              <a:rPr lang="en-US" altLang="en-US" sz="2400" b="1" kern="1200" dirty="0">
                <a:solidFill>
                  <a:srgbClr val="000000"/>
                </a:solidFill>
                <a:latin typeface="Arial (Body)"/>
                <a:ea typeface="MS PGothic" panose="020B0600070205080204" pitchFamily="34" charset="-128"/>
              </a:rPr>
              <a:t> </a:t>
            </a:r>
            <a:r>
              <a:rPr lang="en-US" altLang="en-US" sz="2400" kern="1200" dirty="0">
                <a:solidFill>
                  <a:srgbClr val="000000"/>
                </a:solidFill>
                <a:latin typeface="Arial (Body)"/>
                <a:ea typeface="MS PGothic" panose="020B0600070205080204" pitchFamily="34" charset="-128"/>
              </a:rPr>
              <a:t>Describe how content and skills related to </a:t>
            </a:r>
            <a:r>
              <a:rPr lang="en-US" altLang="en-US" sz="2400" kern="1200" dirty="0">
                <a:solidFill>
                  <a:prstClr val="black"/>
                </a:solidFill>
                <a:ea typeface="MS PGothic" panose="020B0600070205080204" pitchFamily="34" charset="-128"/>
              </a:rPr>
              <a:t>	</a:t>
            </a:r>
            <a:r>
              <a:rPr lang="en-US" altLang="en-US" sz="2400" kern="1200" dirty="0">
                <a:solidFill>
                  <a:srgbClr val="000000"/>
                </a:solidFill>
                <a:latin typeface="Arial (Body)"/>
                <a:ea typeface="MS PGothic" panose="020B0600070205080204" pitchFamily="34" charset="-128"/>
              </a:rPr>
              <a:t>health, safety, and nutrition apply to the early years.</a:t>
            </a:r>
          </a:p>
          <a:p>
            <a:pPr marL="0" lvl="0" indent="0" eaLnBrk="0" fontAlgn="base" hangingPunct="0">
              <a:spcAft>
                <a:spcPct val="0"/>
              </a:spcAft>
              <a:buSzPts val="2400"/>
              <a:buNone/>
            </a:pPr>
            <a:r>
              <a:rPr lang="en-US" altLang="en-US" sz="2400" b="1" kern="1200" dirty="0">
                <a:solidFill>
                  <a:schemeClr val="tx2"/>
                </a:solidFill>
                <a:latin typeface="Arial (Body)"/>
                <a:ea typeface="MS PGothic" panose="020B0600070205080204" pitchFamily="34" charset="-128"/>
              </a:rPr>
              <a:t>13.3 </a:t>
            </a:r>
            <a:r>
              <a:rPr lang="en-US" altLang="en-US" sz="2400" kern="1200" dirty="0">
                <a:solidFill>
                  <a:srgbClr val="000000"/>
                </a:solidFill>
                <a:latin typeface="Arial (Body)"/>
                <a:ea typeface="MS PGothic" panose="020B0600070205080204" pitchFamily="34" charset="-128"/>
              </a:rPr>
              <a:t>Implement developmentally appropriate curriculum and instruction in the physical domain.</a:t>
            </a:r>
          </a:p>
        </p:txBody>
      </p:sp>
    </p:spTree>
    <p:extLst>
      <p:ext uri="{BB962C8B-B14F-4D97-AF65-F5344CB8AC3E}">
        <p14:creationId xmlns:p14="http://schemas.microsoft.com/office/powerpoint/2010/main" val="3784600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Importance of Family Involvement in Health Education</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Many families do not have the information they need to provide a safe and healthy home environment</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Some families need reminders and ideas for teaching their children</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Coordination between home and classroom on health-related topics is most effective</a:t>
            </a:r>
          </a:p>
        </p:txBody>
      </p:sp>
    </p:spTree>
    <p:extLst>
      <p:ext uri="{BB962C8B-B14F-4D97-AF65-F5344CB8AC3E}">
        <p14:creationId xmlns:p14="http://schemas.microsoft.com/office/powerpoint/2010/main" val="13797721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Teaching in the Physical Domain</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3731761"/>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Provide materials, opportunities, and time</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Plan activities for indoors and outdoors</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Plan whole-group, small-group, and center-based activities</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Demonstrate, encourage, challenge, and problem-solve</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Offer guided practice</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Maintain safety at all times </a:t>
            </a:r>
            <a:r>
              <a:rPr lang="en-US" altLang="en-US" sz="2400" kern="1200" dirty="0" smtClean="0">
                <a:solidFill>
                  <a:srgbClr val="000000"/>
                </a:solidFill>
                <a:latin typeface="Arial (Body)"/>
                <a:ea typeface="MS PGothic" panose="020B0600070205080204" pitchFamily="34" charset="-128"/>
              </a:rPr>
              <a:t>(</a:t>
            </a:r>
            <a:r>
              <a:rPr lang="pt-BR" altLang="en-US" sz="2400" b="1" kern="1200" dirty="0" smtClean="0">
                <a:solidFill>
                  <a:srgbClr val="000000"/>
                </a:solidFill>
                <a:latin typeface="Arial (Body)"/>
                <a:ea typeface="MS PGothic" panose="020B0600070205080204" pitchFamily="34" charset="-128"/>
              </a:rPr>
              <a:t>Supervise</a:t>
            </a:r>
            <a:r>
              <a:rPr lang="en-US" altLang="en-US" sz="2400" kern="1200" dirty="0" smtClean="0">
                <a:solidFill>
                  <a:srgbClr val="000000"/>
                </a:solidFill>
                <a:latin typeface="Arial (Body)"/>
                <a:ea typeface="MS PGothic" panose="020B0600070205080204" pitchFamily="34" charset="-128"/>
              </a:rPr>
              <a:t>)</a:t>
            </a:r>
            <a:endParaRPr lang="en-US" altLang="en-US" sz="2400" kern="1200" dirty="0">
              <a:solidFill>
                <a:srgbClr val="000000"/>
              </a:solidFill>
              <a:latin typeface="Arial (Body)"/>
              <a:ea typeface="MS PGothic" panose="020B0600070205080204" pitchFamily="34" charset="-128"/>
            </a:endParaRPr>
          </a:p>
        </p:txBody>
      </p:sp>
    </p:spTree>
    <p:extLst>
      <p:ext uri="{BB962C8B-B14F-4D97-AF65-F5344CB8AC3E}">
        <p14:creationId xmlns:p14="http://schemas.microsoft.com/office/powerpoint/2010/main" val="3117135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smtClean="0">
                <a:latin typeface="Times New Roman" panose="02020603050405020304" pitchFamily="18" charset="0"/>
                <a:ea typeface="MS PGothic" panose="020B0600070205080204" pitchFamily="34" charset="-128"/>
                <a:cs typeface="Times New Roman" panose="02020603050405020304" pitchFamily="18" charset="0"/>
              </a:rPr>
              <a:t>More Teaching Strategies</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mn-lt"/>
                    <a:ea typeface="MS PGothic" panose="020B0600070205080204" pitchFamily="34" charset="-128"/>
                  </a:rPr>
                  <a:t>Incorporate physical domain–related activities across lessons and activity areas</a:t>
                </a:r>
                <a14:m>
                  <m:oMath xmlns:m="http://schemas.openxmlformats.org/officeDocument/2006/math">
                    <m:r>
                      <m:rPr>
                        <m:nor/>
                      </m:rPr>
                      <a:rPr lang="mr-IN" altLang="en-US" sz="2400" i="0" kern="1200" dirty="0" smtClean="0">
                        <a:solidFill>
                          <a:srgbClr val="000000"/>
                        </a:solidFill>
                        <a:latin typeface="+mn-lt"/>
                        <a:ea typeface="MS PGothic" panose="020B0600070205080204" pitchFamily="34" charset="-128"/>
                      </a:rPr>
                      <m:t>—</m:t>
                    </m:r>
                  </m:oMath>
                </a14:m>
                <a:r>
                  <a:rPr lang="en-US" altLang="en-US" sz="2400" kern="1200" dirty="0">
                    <a:solidFill>
                      <a:srgbClr val="000000"/>
                    </a:solidFill>
                    <a:latin typeface="+mn-lt"/>
                    <a:ea typeface="MS PGothic" panose="020B0600070205080204" pitchFamily="34" charset="-128"/>
                  </a:rPr>
                  <a:t>blocks, pretend play, </a:t>
                </a:r>
                <a:r>
                  <a:rPr lang="en-US" altLang="en-US" sz="2400" kern="1200" dirty="0" smtClean="0">
                    <a:solidFill>
                      <a:srgbClr val="000000"/>
                    </a:solidFill>
                    <a:latin typeface="+mn-lt"/>
                    <a:ea typeface="MS PGothic" panose="020B0600070205080204" pitchFamily="34" charset="-128"/>
                  </a:rPr>
                  <a:t>art, music</a:t>
                </a:r>
                <a:r>
                  <a:rPr lang="en-US" altLang="en-US" sz="2400" kern="1200" dirty="0">
                    <a:solidFill>
                      <a:srgbClr val="000000"/>
                    </a:solidFill>
                    <a:latin typeface="+mn-lt"/>
                    <a:ea typeface="MS PGothic" panose="020B0600070205080204" pitchFamily="34" charset="-128"/>
                  </a:rPr>
                  <a:t>, science, reading, writing, math, and social studies</a:t>
                </a:r>
              </a:p>
              <a:p>
                <a:pPr marL="255651" lvl="0" indent="-255651" eaLnBrk="0" fontAlgn="base" hangingPunct="0">
                  <a:spcAft>
                    <a:spcPct val="0"/>
                  </a:spcAft>
                  <a:buSzPts val="2400"/>
                  <a:tabLst/>
                </a:pPr>
                <a:r>
                  <a:rPr lang="en-US" altLang="en-US" sz="2400" kern="1200" dirty="0">
                    <a:solidFill>
                      <a:srgbClr val="000000"/>
                    </a:solidFill>
                    <a:latin typeface="+mn-lt"/>
                    <a:ea typeface="MS PGothic" panose="020B0600070205080204" pitchFamily="34" charset="-128"/>
                  </a:rPr>
                  <a:t>Incorporate fitness breaks into your daily schedule</a:t>
                </a:r>
              </a:p>
              <a:p>
                <a:pPr marL="255651" lvl="0" indent="-255651" eaLnBrk="0" fontAlgn="base" hangingPunct="0">
                  <a:spcAft>
                    <a:spcPct val="0"/>
                  </a:spcAft>
                  <a:buSzPts val="2400"/>
                  <a:tabLst/>
                </a:pPr>
                <a:r>
                  <a:rPr lang="en-US" altLang="en-US" sz="2400" kern="1200" dirty="0">
                    <a:solidFill>
                      <a:srgbClr val="000000"/>
                    </a:solidFill>
                    <a:latin typeface="+mn-lt"/>
                    <a:ea typeface="MS PGothic" panose="020B0600070205080204" pitchFamily="34" charset="-128"/>
                  </a:rPr>
                  <a:t>Involve </a:t>
                </a:r>
                <a:r>
                  <a:rPr lang="en-US" altLang="en-US" sz="2400" kern="1200" dirty="0" smtClean="0">
                    <a:solidFill>
                      <a:srgbClr val="000000"/>
                    </a:solidFill>
                    <a:latin typeface="+mn-lt"/>
                    <a:ea typeface="MS PGothic" panose="020B0600070205080204" pitchFamily="34" charset="-128"/>
                  </a:rPr>
                  <a:t>families</a:t>
                </a:r>
                <a:endParaRPr lang="en-US" altLang="en-US" sz="2400" kern="1200" dirty="0">
                  <a:solidFill>
                    <a:srgbClr val="000000"/>
                  </a:solidFill>
                  <a:latin typeface="+mn-lt"/>
                  <a:ea typeface="MS PGothic" panose="020B0600070205080204" pitchFamily="34" charset="-128"/>
                </a:endParaRP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457200" y="1600200"/>
                <a:ext cx="8229600" cy="2416016"/>
              </a:xfrm>
              <a:blipFill>
                <a:blip r:embed="rId2"/>
                <a:stretch>
                  <a:fillRect l="-1037" b="-3030"/>
                </a:stretch>
              </a:blipFill>
            </p:spPr>
            <p:txBody>
              <a:bodyPr/>
              <a:lstStyle/>
              <a:p>
                <a:r>
                  <a:rPr lang="en-US">
                    <a:noFill/>
                  </a:rPr>
                  <a:t> </a:t>
                </a:r>
              </a:p>
            </p:txBody>
          </p:sp>
        </mc:Fallback>
      </mc:AlternateContent>
    </p:spTree>
    <p:extLst>
      <p:ext uri="{BB962C8B-B14F-4D97-AF65-F5344CB8AC3E}">
        <p14:creationId xmlns:p14="http://schemas.microsoft.com/office/powerpoint/2010/main" val="2275630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smtClean="0">
                <a:latin typeface="Times New Roman" panose="02020603050405020304" pitchFamily="18" charset="0"/>
                <a:ea typeface="MS PGothic" panose="020B0600070205080204" pitchFamily="34" charset="-128"/>
                <a:cs typeface="Times New Roman" panose="02020603050405020304" pitchFamily="18" charset="0"/>
              </a:rPr>
              <a:t>Consider This </a:t>
            </a:r>
            <a:r>
              <a:rPr lang="en-US" altLang="en-US" sz="2000" b="0" kern="1200" smtClean="0">
                <a:latin typeface="Times New Roman" panose="02020603050405020304" pitchFamily="18" charset="0"/>
                <a:ea typeface="MS PGothic" panose="020B0600070205080204" pitchFamily="34" charset="-128"/>
                <a:cs typeface="Times New Roman" panose="02020603050405020304" pitchFamily="18" charset="0"/>
              </a:rPr>
              <a:t>(1 of 2)</a:t>
            </a:r>
            <a:endParaRPr lang="en-US" altLang="en-US" sz="2000" b="0"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lvl="0" eaLnBrk="0" fontAlgn="base" hangingPunct="0">
              <a:spcAft>
                <a:spcPct val="0"/>
              </a:spcAft>
              <a:buSzPts val="2400"/>
            </a:pPr>
            <a:r>
              <a:rPr lang="en-US" altLang="en-US" sz="2400" kern="1200" dirty="0">
                <a:solidFill>
                  <a:srgbClr val="000000"/>
                </a:solidFill>
                <a:latin typeface="+mn-lt"/>
                <a:ea typeface="MS PGothic" panose="020B0600070205080204" pitchFamily="34" charset="-128"/>
              </a:rPr>
              <a:t>You notice that several of the four-year-olds in your classroom are “awkward” runners. Many sway from side to side as they run; others stiffly hold their arms out well above their waists; and some repeatedly stumble as they move forward</a:t>
            </a:r>
            <a:r>
              <a:rPr lang="en-US" altLang="en-US" sz="2400" kern="1200" dirty="0" smtClean="0">
                <a:solidFill>
                  <a:srgbClr val="000000"/>
                </a:solidFill>
                <a:latin typeface="+mn-lt"/>
                <a:ea typeface="MS PGothic" panose="020B0600070205080204" pitchFamily="34" charset="-128"/>
              </a:rPr>
              <a:t>.</a:t>
            </a:r>
          </a:p>
          <a:p>
            <a:r>
              <a:rPr lang="en-US" altLang="en-US" sz="2400" dirty="0">
                <a:latin typeface="+mn-lt"/>
              </a:rPr>
              <a:t>Is this of concern to you</a:t>
            </a:r>
            <a:r>
              <a:rPr lang="en-US" altLang="en-US" sz="2400" dirty="0" smtClean="0">
                <a:latin typeface="+mn-lt"/>
              </a:rPr>
              <a:t>?</a:t>
            </a:r>
            <a:endParaRPr lang="en-US" altLang="en-US" sz="2400" dirty="0">
              <a:latin typeface="+mn-lt"/>
            </a:endParaRPr>
          </a:p>
          <a:p>
            <a:r>
              <a:rPr lang="en-US" altLang="en-US" sz="2400" dirty="0">
                <a:latin typeface="+mn-lt"/>
              </a:rPr>
              <a:t>If no, why not</a:t>
            </a:r>
            <a:r>
              <a:rPr lang="en-US" altLang="en-US" sz="2400" dirty="0" smtClean="0">
                <a:latin typeface="+mn-lt"/>
              </a:rPr>
              <a:t>?</a:t>
            </a:r>
            <a:endParaRPr lang="en-US" altLang="en-US" sz="2400" dirty="0">
              <a:latin typeface="+mn-lt"/>
            </a:endParaRPr>
          </a:p>
          <a:p>
            <a:r>
              <a:rPr lang="en-US" altLang="en-US" sz="2400" dirty="0">
                <a:latin typeface="+mn-lt"/>
              </a:rPr>
              <a:t>If yes, what might you do</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25005476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smtClean="0">
                <a:latin typeface="Times New Roman" panose="02020603050405020304" pitchFamily="18" charset="0"/>
                <a:ea typeface="MS PGothic" panose="020B0600070205080204" pitchFamily="34" charset="-128"/>
                <a:cs typeface="Times New Roman" panose="02020603050405020304" pitchFamily="18" charset="0"/>
              </a:rPr>
              <a:t>Consider This </a:t>
            </a:r>
            <a:r>
              <a:rPr lang="en-US" altLang="en-US" sz="2000" b="0" kern="1200" smtClean="0">
                <a:latin typeface="Times New Roman" panose="02020603050405020304" pitchFamily="18" charset="0"/>
                <a:ea typeface="MS PGothic" panose="020B0600070205080204" pitchFamily="34" charset="-128"/>
                <a:cs typeface="Times New Roman" panose="02020603050405020304" pitchFamily="18" charset="0"/>
              </a:rPr>
              <a:t>(2 of 2)</a:t>
            </a:r>
            <a:endParaRPr lang="en-US" altLang="en-US" sz="2000" b="0"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0" lvl="0" indent="0" eaLnBrk="0" fontAlgn="base" hangingPunct="0">
              <a:spcBef>
                <a:spcPts val="1000"/>
              </a:spcBef>
              <a:spcAft>
                <a:spcPct val="0"/>
              </a:spcAft>
              <a:buSzPts val="2400"/>
              <a:buNone/>
            </a:pPr>
            <a:r>
              <a:rPr lang="en-US" altLang="en-US" sz="2200" kern="1200" dirty="0">
                <a:solidFill>
                  <a:srgbClr val="000000"/>
                </a:solidFill>
                <a:latin typeface="+mn-lt"/>
                <a:ea typeface="MS PGothic" panose="020B0600070205080204" pitchFamily="34" charset="-128"/>
              </a:rPr>
              <a:t>Roberto is a happy intelligent child. You enjoy a good relationship with his </a:t>
            </a:r>
            <a:r>
              <a:rPr lang="en-US" altLang="en-US" sz="2200" kern="1200" dirty="0" smtClean="0">
                <a:solidFill>
                  <a:srgbClr val="000000"/>
                </a:solidFill>
                <a:latin typeface="+mn-lt"/>
                <a:ea typeface="MS PGothic" panose="020B0600070205080204" pitchFamily="34" charset="-128"/>
              </a:rPr>
              <a:t>family.</a:t>
            </a:r>
            <a:endParaRPr lang="en-US" altLang="en-US" sz="2200" kern="1200" dirty="0">
              <a:solidFill>
                <a:srgbClr val="000000"/>
              </a:solidFill>
              <a:latin typeface="+mn-lt"/>
              <a:ea typeface="MS PGothic" panose="020B0600070205080204" pitchFamily="34" charset="-128"/>
            </a:endParaRPr>
          </a:p>
          <a:p>
            <a:pPr marL="0" lvl="0" indent="0" eaLnBrk="0" fontAlgn="base" hangingPunct="0">
              <a:spcBef>
                <a:spcPts val="1000"/>
              </a:spcBef>
              <a:spcAft>
                <a:spcPct val="0"/>
              </a:spcAft>
              <a:buSzPts val="2400"/>
              <a:buNone/>
            </a:pPr>
            <a:r>
              <a:rPr lang="en-US" altLang="en-US" sz="2200" kern="1200" dirty="0">
                <a:solidFill>
                  <a:srgbClr val="000000"/>
                </a:solidFill>
                <a:latin typeface="+mn-lt"/>
                <a:ea typeface="MS PGothic" panose="020B0600070205080204" pitchFamily="34" charset="-128"/>
              </a:rPr>
              <a:t>You have noted over the year that Roberto has gained several pounds and now appears notably </a:t>
            </a:r>
            <a:r>
              <a:rPr lang="en-US" altLang="en-US" sz="2200" kern="1200" dirty="0" smtClean="0">
                <a:solidFill>
                  <a:srgbClr val="000000"/>
                </a:solidFill>
                <a:latin typeface="+mn-lt"/>
                <a:ea typeface="MS PGothic" panose="020B0600070205080204" pitchFamily="34" charset="-128"/>
              </a:rPr>
              <a:t>overweight.</a:t>
            </a:r>
            <a:endParaRPr lang="en-US" altLang="en-US" sz="2200" kern="1200" dirty="0">
              <a:solidFill>
                <a:srgbClr val="000000"/>
              </a:solidFill>
              <a:latin typeface="+mn-lt"/>
              <a:ea typeface="MS PGothic" panose="020B0600070205080204" pitchFamily="34" charset="-128"/>
            </a:endParaRPr>
          </a:p>
          <a:p>
            <a:pPr marL="0" lvl="0" indent="0" eaLnBrk="0" fontAlgn="base" hangingPunct="0">
              <a:spcBef>
                <a:spcPts val="1000"/>
              </a:spcBef>
              <a:spcAft>
                <a:spcPct val="0"/>
              </a:spcAft>
              <a:buSzPts val="2400"/>
              <a:buNone/>
            </a:pPr>
            <a:r>
              <a:rPr lang="en-US" altLang="en-US" sz="2200" kern="1200" dirty="0">
                <a:solidFill>
                  <a:srgbClr val="000000"/>
                </a:solidFill>
                <a:latin typeface="+mn-lt"/>
                <a:ea typeface="MS PGothic" panose="020B0600070205080204" pitchFamily="34" charset="-128"/>
              </a:rPr>
              <a:t>He does not engage in movement activities. He sits on the sidelines rather than running or playing games with friends, even when </a:t>
            </a:r>
            <a:r>
              <a:rPr lang="en-US" altLang="en-US" sz="2200" kern="1200" dirty="0" smtClean="0">
                <a:solidFill>
                  <a:srgbClr val="000000"/>
                </a:solidFill>
                <a:latin typeface="+mn-lt"/>
                <a:ea typeface="MS PGothic" panose="020B0600070205080204" pitchFamily="34" charset="-128"/>
              </a:rPr>
              <a:t>they </a:t>
            </a:r>
            <a:r>
              <a:rPr lang="en-US" altLang="en-US" sz="2200" kern="1200" dirty="0">
                <a:solidFill>
                  <a:srgbClr val="000000"/>
                </a:solidFill>
                <a:latin typeface="+mn-lt"/>
                <a:ea typeface="MS PGothic" panose="020B0600070205080204" pitchFamily="34" charset="-128"/>
              </a:rPr>
              <a:t>invite him to play</a:t>
            </a:r>
            <a:r>
              <a:rPr lang="en-US" altLang="en-US" sz="2200" kern="1200" dirty="0" smtClean="0">
                <a:solidFill>
                  <a:srgbClr val="000000"/>
                </a:solidFill>
                <a:latin typeface="+mn-lt"/>
                <a:ea typeface="MS PGothic" panose="020B0600070205080204" pitchFamily="34" charset="-128"/>
              </a:rPr>
              <a:t>.</a:t>
            </a:r>
          </a:p>
          <a:p>
            <a:r>
              <a:rPr lang="en-US" altLang="en-US" sz="2200" dirty="0">
                <a:latin typeface="+mn-lt"/>
              </a:rPr>
              <a:t>Is this of concern to you</a:t>
            </a:r>
            <a:r>
              <a:rPr lang="en-US" altLang="en-US" sz="2200" dirty="0" smtClean="0">
                <a:latin typeface="+mn-lt"/>
              </a:rPr>
              <a:t>?</a:t>
            </a:r>
            <a:endParaRPr lang="en-US" altLang="en-US" sz="2200" dirty="0">
              <a:latin typeface="+mn-lt"/>
            </a:endParaRPr>
          </a:p>
          <a:p>
            <a:r>
              <a:rPr lang="en-US" altLang="en-US" sz="2200" dirty="0">
                <a:latin typeface="+mn-lt"/>
              </a:rPr>
              <a:t>If no, why not</a:t>
            </a:r>
            <a:r>
              <a:rPr lang="en-US" altLang="en-US" sz="2200" dirty="0" smtClean="0">
                <a:latin typeface="+mn-lt"/>
              </a:rPr>
              <a:t>?</a:t>
            </a:r>
            <a:endParaRPr lang="en-US" altLang="en-US" sz="2200" dirty="0">
              <a:latin typeface="+mn-lt"/>
            </a:endParaRPr>
          </a:p>
          <a:p>
            <a:r>
              <a:rPr lang="en-US" altLang="en-US" sz="2200" dirty="0">
                <a:latin typeface="+mn-lt"/>
              </a:rPr>
              <a:t>If yes, what might you do</a:t>
            </a:r>
            <a:r>
              <a:rPr lang="en-US" altLang="en-US" sz="2200" dirty="0" smtClean="0">
                <a:latin typeface="+mn-lt"/>
              </a:rPr>
              <a:t>?</a:t>
            </a:r>
            <a:endParaRPr lang="en-US" altLang="en-US" sz="2200" kern="1200" dirty="0">
              <a:solidFill>
                <a:srgbClr val="000000"/>
              </a:solidFill>
              <a:latin typeface="+mn-lt"/>
              <a:ea typeface="MS PGothic" panose="020B0600070205080204" pitchFamily="34" charset="-128"/>
            </a:endParaRPr>
          </a:p>
        </p:txBody>
      </p:sp>
    </p:spTree>
    <p:extLst>
      <p:ext uri="{BB962C8B-B14F-4D97-AF65-F5344CB8AC3E}">
        <p14:creationId xmlns:p14="http://schemas.microsoft.com/office/powerpoint/2010/main" val="34149337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r>
              <a:rPr lang="en-US" dirty="0" smtClean="0">
                <a:latin typeface="Times New Roman" panose="02020603050405020304" pitchFamily="18" charset="0"/>
              </a:rPr>
              <a:t>Copyright</a:t>
            </a:r>
            <a:endParaRPr lang="en-US" sz="2000" b="0" dirty="0">
              <a:latin typeface="Times New Roman" panose="02020603050405020304" pitchFamily="18" charset="0"/>
            </a:endParaRP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767157"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Why is Physical Activity Important?</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3886200"/>
          </a:xfrm>
        </p:spPr>
        <p:txBody>
          <a:bodyPr wrap="square" lIns="91425" tIns="91425" rIns="91425" bIns="91425">
            <a:noAutofit/>
          </a:bodyPr>
          <a:lstStyle/>
          <a:p>
            <a:pPr marL="0" lvl="0" indent="0" eaLnBrk="0" fontAlgn="base" hangingPunct="0">
              <a:spcAft>
                <a:spcPct val="0"/>
              </a:spcAft>
              <a:buSzPts val="2400"/>
              <a:buNone/>
              <a:tabLst/>
              <a:defRPr/>
            </a:pPr>
            <a:r>
              <a:rPr lang="en-US" altLang="en-US" sz="2400" kern="1200" dirty="0">
                <a:solidFill>
                  <a:srgbClr val="000000"/>
                </a:solidFill>
                <a:latin typeface="Arial (Body)"/>
                <a:ea typeface="MS PGothic" panose="020B0600070205080204" pitchFamily="34" charset="-128"/>
              </a:rPr>
              <a:t>Physical activity improves:</a:t>
            </a:r>
          </a:p>
          <a:p>
            <a:pPr marL="255600" lvl="1" indent="-255600" eaLnBrk="0" fontAlgn="base" hangingPunct="0">
              <a:spcBef>
                <a:spcPts val="1500"/>
              </a:spcBef>
              <a:spcAft>
                <a:spcPct val="0"/>
              </a:spcAft>
              <a:buSzPts val="2400"/>
              <a:buFont typeface="Arial" panose="020B0604020202020204" pitchFamily="34" charset="0"/>
              <a:buChar char="•"/>
              <a:defRPr/>
            </a:pPr>
            <a:r>
              <a:rPr lang="en-US" altLang="en-US" sz="2400" kern="1200" dirty="0">
                <a:solidFill>
                  <a:srgbClr val="000000"/>
                </a:solidFill>
                <a:latin typeface="Arial (Body)"/>
                <a:ea typeface="MS PGothic" panose="020B0600070205080204" pitchFamily="34" charset="-128"/>
                <a:cs typeface="+mn-cs"/>
              </a:rPr>
              <a:t>Fitness</a:t>
            </a:r>
          </a:p>
          <a:p>
            <a:pPr marL="255600" lvl="1" indent="-255600" eaLnBrk="0" fontAlgn="base" hangingPunct="0">
              <a:spcBef>
                <a:spcPts val="1500"/>
              </a:spcBef>
              <a:spcAft>
                <a:spcPct val="0"/>
              </a:spcAft>
              <a:buSzPts val="2400"/>
              <a:buFont typeface="Arial" panose="020B0604020202020204" pitchFamily="34" charset="0"/>
              <a:buChar char="•"/>
              <a:defRPr/>
            </a:pPr>
            <a:r>
              <a:rPr lang="en-US" altLang="en-US" sz="2400" kern="1200" dirty="0">
                <a:solidFill>
                  <a:srgbClr val="000000"/>
                </a:solidFill>
                <a:latin typeface="Arial (Body)"/>
                <a:ea typeface="MS PGothic" panose="020B0600070205080204" pitchFamily="34" charset="-128"/>
                <a:cs typeface="+mn-cs"/>
              </a:rPr>
              <a:t>Perception</a:t>
            </a:r>
          </a:p>
          <a:p>
            <a:pPr marL="255600" lvl="1" indent="-255600" eaLnBrk="0" fontAlgn="base" hangingPunct="0">
              <a:spcBef>
                <a:spcPts val="1500"/>
              </a:spcBef>
              <a:spcAft>
                <a:spcPct val="0"/>
              </a:spcAft>
              <a:buSzPts val="2400"/>
              <a:buFont typeface="Arial" panose="020B0604020202020204" pitchFamily="34" charset="0"/>
              <a:buChar char="•"/>
              <a:defRPr/>
            </a:pPr>
            <a:r>
              <a:rPr lang="en-US" altLang="en-US" sz="2400" kern="1200" dirty="0">
                <a:solidFill>
                  <a:srgbClr val="000000"/>
                </a:solidFill>
                <a:latin typeface="Arial (Body)"/>
                <a:ea typeface="MS PGothic" panose="020B0600070205080204" pitchFamily="34" charset="-128"/>
                <a:cs typeface="+mn-cs"/>
              </a:rPr>
              <a:t>Skeletal and muscle development</a:t>
            </a:r>
          </a:p>
          <a:p>
            <a:pPr marL="255600" lvl="1" indent="-255600" eaLnBrk="0" fontAlgn="base" hangingPunct="0">
              <a:spcBef>
                <a:spcPts val="1500"/>
              </a:spcBef>
              <a:spcAft>
                <a:spcPct val="0"/>
              </a:spcAft>
              <a:buSzPts val="2400"/>
              <a:buFont typeface="Arial" panose="020B0604020202020204" pitchFamily="34" charset="0"/>
              <a:buChar char="•"/>
              <a:defRPr/>
            </a:pPr>
            <a:r>
              <a:rPr lang="en-US" altLang="en-US" sz="2400" kern="1200" dirty="0">
                <a:solidFill>
                  <a:srgbClr val="000000"/>
                </a:solidFill>
                <a:latin typeface="Arial (Body)"/>
                <a:ea typeface="MS PGothic" panose="020B0600070205080204" pitchFamily="34" charset="-128"/>
                <a:cs typeface="+mn-cs"/>
              </a:rPr>
              <a:t>Confidence</a:t>
            </a:r>
          </a:p>
          <a:p>
            <a:pPr marL="255600" lvl="1" indent="-255600" eaLnBrk="0" fontAlgn="base" hangingPunct="0">
              <a:spcBef>
                <a:spcPts val="1500"/>
              </a:spcBef>
              <a:spcAft>
                <a:spcPct val="0"/>
              </a:spcAft>
              <a:buSzPts val="2400"/>
              <a:buFont typeface="Arial" panose="020B0604020202020204" pitchFamily="34" charset="0"/>
              <a:buChar char="•"/>
              <a:defRPr/>
            </a:pPr>
            <a:r>
              <a:rPr lang="en-US" altLang="en-US" sz="2400" kern="1200" dirty="0">
                <a:solidFill>
                  <a:srgbClr val="000000"/>
                </a:solidFill>
                <a:latin typeface="Arial (Body)"/>
                <a:ea typeface="MS PGothic" panose="020B0600070205080204" pitchFamily="34" charset="-128"/>
                <a:cs typeface="+mn-cs"/>
              </a:rPr>
              <a:t>Self-awareness, independence, and self-control</a:t>
            </a:r>
          </a:p>
          <a:p>
            <a:pPr marL="255600" lvl="1" indent="-255600" eaLnBrk="0" fontAlgn="base" hangingPunct="0">
              <a:spcBef>
                <a:spcPts val="1500"/>
              </a:spcBef>
              <a:spcAft>
                <a:spcPct val="0"/>
              </a:spcAft>
              <a:buSzPts val="2400"/>
              <a:buFont typeface="Arial" panose="020B0604020202020204" pitchFamily="34" charset="0"/>
              <a:buChar char="•"/>
              <a:defRPr/>
            </a:pPr>
            <a:r>
              <a:rPr lang="en-US" altLang="en-US" sz="2400" kern="1200" dirty="0">
                <a:solidFill>
                  <a:srgbClr val="000000"/>
                </a:solidFill>
                <a:latin typeface="Arial (Body)"/>
                <a:ea typeface="MS PGothic" panose="020B0600070205080204" pitchFamily="34" charset="-128"/>
                <a:cs typeface="+mn-cs"/>
              </a:rPr>
              <a:t>Learning </a:t>
            </a:r>
            <a:r>
              <a:rPr lang="en-US" altLang="en-US" sz="2400" kern="1200" dirty="0" smtClean="0">
                <a:solidFill>
                  <a:srgbClr val="000000"/>
                </a:solidFill>
                <a:latin typeface="Arial (Body)"/>
                <a:ea typeface="MS PGothic" panose="020B0600070205080204" pitchFamily="34" charset="-128"/>
                <a:cs typeface="+mn-cs"/>
              </a:rPr>
              <a:t>capacities</a:t>
            </a:r>
            <a:endParaRPr lang="en-US" sz="2400" kern="1200" dirty="0">
              <a:solidFill>
                <a:srgbClr val="000000"/>
              </a:solidFill>
              <a:latin typeface="Arial (Body)"/>
              <a:ea typeface="MS PGothic" panose="020B0600070205080204" pitchFamily="34" charset="-128"/>
            </a:endParaRPr>
          </a:p>
        </p:txBody>
      </p:sp>
    </p:spTree>
    <p:extLst>
      <p:ext uri="{BB962C8B-B14F-4D97-AF65-F5344CB8AC3E}">
        <p14:creationId xmlns:p14="http://schemas.microsoft.com/office/powerpoint/2010/main" val="2855669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A Physically Literate Person </a:t>
            </a:r>
            <a:r>
              <a:rPr lang="en-US" altLang="en-US" sz="2000" b="0" kern="1200" dirty="0" smtClean="0">
                <a:latin typeface="Times New Roman" panose="02020603050405020304" pitchFamily="18" charset="0"/>
                <a:ea typeface="MS PGothic" panose="020B0600070205080204" pitchFamily="34" charset="-128"/>
                <a:cs typeface="Times New Roman" panose="02020603050405020304" pitchFamily="18" charset="0"/>
              </a:rPr>
              <a:t>(1 of 2)</a:t>
            </a:r>
            <a:endParaRPr lang="en-US" altLang="en-US" sz="2000" b="0"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Demonstrates competence in various motor skills and movement patterns</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Applies knowledge of concepts, principles, strategies, and tactics related to movement and performance</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Achieves health-enhancing levels of physical activity and fitness</a:t>
            </a:r>
          </a:p>
        </p:txBody>
      </p:sp>
    </p:spTree>
    <p:extLst>
      <p:ext uri="{BB962C8B-B14F-4D97-AF65-F5344CB8AC3E}">
        <p14:creationId xmlns:p14="http://schemas.microsoft.com/office/powerpoint/2010/main" val="2647611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A Physically Literate Person </a:t>
            </a:r>
            <a:r>
              <a:rPr lang="en-US" altLang="en-US" sz="2000" b="0" kern="1200" dirty="0" smtClean="0">
                <a:latin typeface="Times New Roman" panose="02020603050405020304" pitchFamily="18" charset="0"/>
                <a:ea typeface="MS PGothic" panose="020B0600070205080204" pitchFamily="34" charset="-128"/>
                <a:cs typeface="Times New Roman" panose="02020603050405020304" pitchFamily="18" charset="0"/>
              </a:rPr>
              <a:t>(2 of 2)</a:t>
            </a:r>
            <a:endParaRPr lang="en-US" altLang="en-US" sz="2000" b="0"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1854323"/>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Exhibits personal and social behavior that respects others</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Values physical activity for health, enjoyment, challenge, self-expression, and social </a:t>
            </a:r>
            <a:r>
              <a:rPr lang="en-US" altLang="en-US" sz="2400" kern="1200" dirty="0" smtClean="0">
                <a:solidFill>
                  <a:srgbClr val="000000"/>
                </a:solidFill>
                <a:latin typeface="Arial (Body)"/>
                <a:ea typeface="MS PGothic" panose="020B0600070205080204" pitchFamily="34" charset="-128"/>
              </a:rPr>
              <a:t>interaction</a:t>
            </a:r>
            <a:endParaRPr lang="en-US" altLang="ja-JP" sz="2400" kern="1200" dirty="0">
              <a:solidFill>
                <a:srgbClr val="000000"/>
              </a:solidFill>
              <a:latin typeface="Arial (Body)"/>
              <a:ea typeface="MS PGothic" panose="020B0600070205080204" pitchFamily="34" charset="-128"/>
            </a:endParaRPr>
          </a:p>
        </p:txBody>
      </p:sp>
    </p:spTree>
    <p:extLst>
      <p:ext uri="{BB962C8B-B14F-4D97-AF65-F5344CB8AC3E}">
        <p14:creationId xmlns:p14="http://schemas.microsoft.com/office/powerpoint/2010/main" val="2923168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Principles of Motor Development</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idx="1"/>
          </p:nvPr>
        </p:nvSpPr>
        <p:spPr>
          <a:xfrm>
            <a:off x="457200" y="1447800"/>
            <a:ext cx="8229600" cy="3848819"/>
          </a:xfrm>
        </p:spPr>
        <p:txBody>
          <a:bodyPr wrap="square" lIns="91425" tIns="91425" rIns="91425" bIns="91425">
            <a:noAutofit/>
          </a:bodyPr>
          <a:lstStyle/>
          <a:p>
            <a:pPr indent="-255600" eaLnBrk="0" fontAlgn="base" hangingPunct="0">
              <a:spcAft>
                <a:spcPct val="0"/>
              </a:spcAft>
              <a:buSzPts val="2400"/>
              <a:tabLst/>
            </a:pPr>
            <a:r>
              <a:rPr lang="en-US" altLang="en-US" sz="2400" kern="1200" dirty="0" smtClean="0">
                <a:solidFill>
                  <a:srgbClr val="000000"/>
                </a:solidFill>
                <a:latin typeface="Arial (Body)"/>
                <a:ea typeface="MS PGothic" panose="020B0600070205080204" pitchFamily="34" charset="-128"/>
              </a:rPr>
              <a:t>Developmental direction</a:t>
            </a:r>
          </a:p>
          <a:p>
            <a:pPr marL="741600" lvl="1" indent="-284400" eaLnBrk="0" fontAlgn="base" hangingPunct="0">
              <a:spcAft>
                <a:spcPct val="0"/>
              </a:spcAft>
              <a:buSzPts val="2400"/>
              <a:buFontTx/>
              <a:buChar char="–"/>
            </a:pPr>
            <a:r>
              <a:rPr lang="en-US" altLang="en-US" sz="2400" kern="1200" dirty="0">
                <a:solidFill>
                  <a:srgbClr val="000000"/>
                </a:solidFill>
                <a:latin typeface="Arial (Body)"/>
                <a:ea typeface="MS PGothic" panose="020B0600070205080204" pitchFamily="34" charset="-128"/>
              </a:rPr>
              <a:t>Head to </a:t>
            </a:r>
            <a:r>
              <a:rPr lang="en-US" altLang="en-US" sz="2400" kern="1200" dirty="0" smtClean="0">
                <a:solidFill>
                  <a:srgbClr val="000000"/>
                </a:solidFill>
                <a:latin typeface="Arial (Body)"/>
                <a:ea typeface="MS PGothic" panose="020B0600070205080204" pitchFamily="34" charset="-128"/>
              </a:rPr>
              <a:t>toe (</a:t>
            </a:r>
            <a:r>
              <a:rPr lang="en-US" altLang="en-US" sz="2400" kern="1200" dirty="0" err="1" smtClean="0">
                <a:solidFill>
                  <a:srgbClr val="000000"/>
                </a:solidFill>
                <a:latin typeface="Arial (Body)"/>
                <a:ea typeface="MS PGothic" panose="020B0600070205080204" pitchFamily="34" charset="-128"/>
              </a:rPr>
              <a:t>endocephalocaudal</a:t>
            </a:r>
            <a:r>
              <a:rPr lang="en-US" altLang="en-US" sz="2400" kern="1200" dirty="0" smtClean="0">
                <a:solidFill>
                  <a:srgbClr val="000000"/>
                </a:solidFill>
                <a:latin typeface="Arial (Body)"/>
                <a:ea typeface="MS PGothic" panose="020B0600070205080204" pitchFamily="34" charset="-128"/>
              </a:rPr>
              <a:t>) </a:t>
            </a:r>
            <a:endParaRPr lang="en-US" altLang="en-US" sz="2400" kern="1200" dirty="0">
              <a:solidFill>
                <a:srgbClr val="000000"/>
              </a:solidFill>
              <a:latin typeface="Arial (Body)"/>
              <a:ea typeface="MS PGothic" panose="020B0600070205080204" pitchFamily="34" charset="-128"/>
            </a:endParaRPr>
          </a:p>
          <a:p>
            <a:pPr marL="741600" lvl="1" indent="-284400" eaLnBrk="0" fontAlgn="base" hangingPunct="0">
              <a:spcAft>
                <a:spcPct val="0"/>
              </a:spcAft>
              <a:buSzPts val="2400"/>
              <a:buFontTx/>
              <a:buChar char="–"/>
            </a:pPr>
            <a:r>
              <a:rPr lang="en-US" altLang="en-US" sz="2400" kern="1200" dirty="0">
                <a:solidFill>
                  <a:srgbClr val="000000"/>
                </a:solidFill>
                <a:latin typeface="Arial (Body)"/>
                <a:ea typeface="MS PGothic" panose="020B0600070205080204" pitchFamily="34" charset="-128"/>
              </a:rPr>
              <a:t>Center of body </a:t>
            </a:r>
            <a:r>
              <a:rPr lang="en-US" altLang="en-US" sz="2400" kern="1200" dirty="0" smtClean="0">
                <a:solidFill>
                  <a:srgbClr val="000000"/>
                </a:solidFill>
                <a:latin typeface="Arial (Body)"/>
                <a:ea typeface="MS PGothic" panose="020B0600070205080204" pitchFamily="34" charset="-128"/>
              </a:rPr>
              <a:t>outward (</a:t>
            </a:r>
            <a:r>
              <a:rPr lang="en-US" altLang="en-US" sz="2400" kern="1200" dirty="0" err="1" smtClean="0">
                <a:solidFill>
                  <a:srgbClr val="000000"/>
                </a:solidFill>
                <a:latin typeface="Arial (Body)"/>
                <a:ea typeface="MS PGothic" panose="020B0600070205080204" pitchFamily="34" charset="-128"/>
              </a:rPr>
              <a:t>proximodistal</a:t>
            </a:r>
            <a:r>
              <a:rPr lang="en-US" altLang="en-US" sz="2400" kern="1200" dirty="0" smtClean="0">
                <a:solidFill>
                  <a:srgbClr val="000000"/>
                </a:solidFill>
                <a:latin typeface="Arial (Body)"/>
                <a:ea typeface="MS PGothic" panose="020B0600070205080204" pitchFamily="34" charset="-128"/>
              </a:rPr>
              <a:t>)</a:t>
            </a:r>
          </a:p>
          <a:p>
            <a:pPr indent="-255600"/>
            <a:r>
              <a:rPr lang="en-US" altLang="en-US" sz="2400" kern="1200" dirty="0">
                <a:solidFill>
                  <a:srgbClr val="000000"/>
                </a:solidFill>
                <a:latin typeface="Arial (Body)"/>
                <a:ea typeface="MS PGothic" panose="020B0600070205080204" pitchFamily="34" charset="-128"/>
              </a:rPr>
              <a:t>Variation in rates of growth</a:t>
            </a:r>
          </a:p>
          <a:p>
            <a:pPr lvl="1" indent="-284400"/>
            <a:r>
              <a:rPr lang="en-US" altLang="en-US" sz="2400" kern="1200" dirty="0">
                <a:solidFill>
                  <a:srgbClr val="000000"/>
                </a:solidFill>
                <a:latin typeface="Arial (Body)"/>
                <a:ea typeface="MS PGothic" panose="020B0600070205080204" pitchFamily="34" charset="-128"/>
              </a:rPr>
              <a:t>Individual </a:t>
            </a:r>
            <a:r>
              <a:rPr lang="en-US" altLang="en-US" sz="2400" kern="1200" dirty="0" smtClean="0">
                <a:solidFill>
                  <a:srgbClr val="000000"/>
                </a:solidFill>
                <a:latin typeface="Arial (Body)"/>
                <a:ea typeface="MS PGothic" panose="020B0600070205080204" pitchFamily="34" charset="-128"/>
              </a:rPr>
              <a:t>differences</a:t>
            </a:r>
            <a:endParaRPr lang="en-US" altLang="en-US" dirty="0">
              <a:ea typeface="MS PGothic" panose="020B0600070205080204" pitchFamily="34" charset="-128"/>
            </a:endParaRPr>
          </a:p>
          <a:p>
            <a:pPr indent="-255600"/>
            <a:r>
              <a:rPr lang="en-US" altLang="en-US" sz="2400" kern="1200" dirty="0">
                <a:solidFill>
                  <a:srgbClr val="000000"/>
                </a:solidFill>
                <a:latin typeface="Arial (Body)"/>
                <a:ea typeface="MS PGothic" panose="020B0600070205080204" pitchFamily="34" charset="-128"/>
              </a:rPr>
              <a:t>Developmental progress</a:t>
            </a:r>
          </a:p>
          <a:p>
            <a:pPr lvl="1" indent="-284400"/>
            <a:r>
              <a:rPr lang="en-US" altLang="en-US" sz="2400" kern="1200" dirty="0">
                <a:solidFill>
                  <a:srgbClr val="000000"/>
                </a:solidFill>
                <a:latin typeface="Arial (Body)"/>
                <a:ea typeface="MS PGothic" panose="020B0600070205080204" pitchFamily="34" charset="-128"/>
              </a:rPr>
              <a:t>Awkward movement to greater </a:t>
            </a:r>
            <a:r>
              <a:rPr lang="en-US" altLang="en-US" sz="2400" kern="1200" dirty="0" smtClean="0">
                <a:solidFill>
                  <a:srgbClr val="000000"/>
                </a:solidFill>
                <a:latin typeface="Arial (Body)"/>
                <a:ea typeface="MS PGothic" panose="020B0600070205080204" pitchFamily="34" charset="-128"/>
              </a:rPr>
              <a:t>fluidity</a:t>
            </a:r>
            <a:endParaRPr lang="en-US" altLang="en-US" sz="2400" kern="1200" dirty="0">
              <a:solidFill>
                <a:srgbClr val="000000"/>
              </a:solidFill>
              <a:latin typeface="Arial (Body)"/>
              <a:ea typeface="MS PGothic" panose="020B0600070205080204" pitchFamily="34" charset="-128"/>
            </a:endParaRPr>
          </a:p>
        </p:txBody>
      </p:sp>
    </p:spTree>
    <p:extLst>
      <p:ext uri="{BB962C8B-B14F-4D97-AF65-F5344CB8AC3E}">
        <p14:creationId xmlns:p14="http://schemas.microsoft.com/office/powerpoint/2010/main" val="1430203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What are Fundamental Motor Skills?</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Large-motor skills that form the basis of all games and sports as well as dance</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Each has a developmental sequence</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Early stages of each skill vary significantly from the most mature form of that </a:t>
            </a:r>
            <a:r>
              <a:rPr lang="en-US" altLang="en-US" sz="2400" kern="1200" dirty="0" smtClean="0">
                <a:solidFill>
                  <a:srgbClr val="000000"/>
                </a:solidFill>
                <a:latin typeface="Arial (Body)"/>
                <a:ea typeface="MS PGothic" panose="020B0600070205080204" pitchFamily="34" charset="-128"/>
              </a:rPr>
              <a:t>skill</a:t>
            </a:r>
            <a:endParaRPr lang="en-US" altLang="en-US" sz="2400" kern="1200" dirty="0">
              <a:solidFill>
                <a:srgbClr val="000000"/>
              </a:solidFill>
              <a:latin typeface="Arial (Body)"/>
              <a:ea typeface="MS PGothic" panose="020B0600070205080204" pitchFamily="34" charset="-128"/>
            </a:endParaRPr>
          </a:p>
        </p:txBody>
      </p:sp>
    </p:spTree>
    <p:extLst>
      <p:ext uri="{BB962C8B-B14F-4D97-AF65-F5344CB8AC3E}">
        <p14:creationId xmlns:p14="http://schemas.microsoft.com/office/powerpoint/2010/main" val="686724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smtClean="0">
                <a:latin typeface="Times New Roman" panose="02020603050405020304" pitchFamily="18" charset="0"/>
                <a:ea typeface="MS PGothic" panose="020B0600070205080204" pitchFamily="34" charset="-128"/>
                <a:cs typeface="Times New Roman" panose="02020603050405020304" pitchFamily="18" charset="0"/>
              </a:rPr>
              <a:t>Fundamental Motor Skills</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Content Placeholder 2"/>
          <p:cNvSpPr>
            <a:spLocks noGrp="1"/>
          </p:cNvSpPr>
          <p:nvPr>
            <p:ph idx="1"/>
          </p:nvPr>
        </p:nvSpPr>
        <p:spPr>
          <a:xfrm>
            <a:off x="457200" y="1600200"/>
            <a:ext cx="8229600" cy="569794"/>
          </a:xfrm>
        </p:spPr>
        <p:txBody>
          <a:bodyPr wrap="square" lIns="91425" tIns="91425" rIns="91425" bIns="91425">
            <a:noAutofit/>
          </a:bodyPr>
          <a:lstStyle/>
          <a:p>
            <a:pPr marL="0" lvl="0" indent="0" eaLnBrk="0" fontAlgn="base" hangingPunct="0">
              <a:spcAft>
                <a:spcPct val="0"/>
              </a:spcAft>
              <a:buSzPts val="2400"/>
              <a:buNone/>
            </a:pPr>
            <a:r>
              <a:rPr lang="en-US" altLang="en-US" sz="2400" kern="1200" dirty="0">
                <a:solidFill>
                  <a:srgbClr val="000000"/>
                </a:solidFill>
                <a:latin typeface="Arial (Body)"/>
                <a:ea typeface="MS PGothic" panose="020B0600070205080204" pitchFamily="34" charset="-128"/>
              </a:rPr>
              <a:t>Basic skills needed to play games and keep fit</a:t>
            </a:r>
          </a:p>
        </p:txBody>
      </p:sp>
      <p:sp>
        <p:nvSpPr>
          <p:cNvPr id="4" name="Content Placeholder 3"/>
          <p:cNvSpPr>
            <a:spLocks noGrp="1"/>
          </p:cNvSpPr>
          <p:nvPr>
            <p:ph idx="13"/>
          </p:nvPr>
        </p:nvSpPr>
        <p:spPr>
          <a:xfrm>
            <a:off x="473720" y="2306472"/>
            <a:ext cx="3238471" cy="3411940"/>
          </a:xfrm>
        </p:spPr>
        <p:txBody>
          <a:bodyPr wrap="square" lIns="91425" tIns="91425" rIns="91425" bIns="91425">
            <a:noAutofit/>
          </a:bodyPr>
          <a:lstStyle/>
          <a:p>
            <a:pPr marL="255651" lvl="0" indent="-255651" eaLnBrk="0" fontAlgn="base" hangingPunct="0">
              <a:spcAft>
                <a:spcPct val="0"/>
              </a:spcAft>
              <a:buSzPts val="2400"/>
            </a:pPr>
            <a:r>
              <a:rPr lang="en-US" altLang="en-US" sz="2400" kern="1200" dirty="0">
                <a:solidFill>
                  <a:srgbClr val="000000"/>
                </a:solidFill>
                <a:latin typeface="Arial (Body)"/>
                <a:ea typeface="MS PGothic" panose="020B0600070205080204" pitchFamily="34" charset="-128"/>
              </a:rPr>
              <a:t>Throw</a:t>
            </a:r>
          </a:p>
          <a:p>
            <a:pPr marL="255651" lvl="0" indent="-255651" eaLnBrk="0" fontAlgn="base" hangingPunct="0">
              <a:spcAft>
                <a:spcPct val="0"/>
              </a:spcAft>
              <a:buSzPts val="2400"/>
            </a:pPr>
            <a:r>
              <a:rPr lang="en-US" altLang="en-US" sz="2400" kern="1200" dirty="0">
                <a:solidFill>
                  <a:srgbClr val="000000"/>
                </a:solidFill>
                <a:latin typeface="Arial (Body)"/>
                <a:ea typeface="MS PGothic" panose="020B0600070205080204" pitchFamily="34" charset="-128"/>
              </a:rPr>
              <a:t>Catch</a:t>
            </a:r>
          </a:p>
          <a:p>
            <a:pPr marL="255651" lvl="0" indent="-255651" eaLnBrk="0" fontAlgn="base" hangingPunct="0">
              <a:spcAft>
                <a:spcPct val="0"/>
              </a:spcAft>
              <a:buSzPts val="2400"/>
            </a:pPr>
            <a:r>
              <a:rPr lang="en-US" altLang="en-US" sz="2400" kern="1200" dirty="0">
                <a:solidFill>
                  <a:srgbClr val="000000"/>
                </a:solidFill>
                <a:latin typeface="Arial (Body)"/>
                <a:ea typeface="MS PGothic" panose="020B0600070205080204" pitchFamily="34" charset="-128"/>
              </a:rPr>
              <a:t>Kick</a:t>
            </a:r>
          </a:p>
          <a:p>
            <a:pPr marL="255651" lvl="0" indent="-255651" eaLnBrk="0" fontAlgn="base" hangingPunct="0">
              <a:spcAft>
                <a:spcPct val="0"/>
              </a:spcAft>
              <a:buSzPts val="2400"/>
            </a:pPr>
            <a:r>
              <a:rPr lang="en-US" altLang="en-US" sz="2400" kern="1200" dirty="0">
                <a:solidFill>
                  <a:srgbClr val="000000"/>
                </a:solidFill>
                <a:latin typeface="Arial (Body)"/>
                <a:ea typeface="MS PGothic" panose="020B0600070205080204" pitchFamily="34" charset="-128"/>
              </a:rPr>
              <a:t>Punt</a:t>
            </a:r>
          </a:p>
          <a:p>
            <a:pPr marL="255651" lvl="0" indent="-255651" eaLnBrk="0" fontAlgn="base" hangingPunct="0">
              <a:spcAft>
                <a:spcPct val="0"/>
              </a:spcAft>
              <a:buSzPts val="2400"/>
            </a:pPr>
            <a:r>
              <a:rPr lang="en-US" altLang="en-US" sz="2400" kern="1200" dirty="0">
                <a:solidFill>
                  <a:srgbClr val="000000"/>
                </a:solidFill>
                <a:latin typeface="Arial (Body)"/>
                <a:ea typeface="MS PGothic" panose="020B0600070205080204" pitchFamily="34" charset="-128"/>
              </a:rPr>
              <a:t>Strike</a:t>
            </a:r>
          </a:p>
          <a:p>
            <a:pPr marL="255651" lvl="0" indent="-255651" eaLnBrk="0" fontAlgn="base" hangingPunct="0">
              <a:spcAft>
                <a:spcPct val="0"/>
              </a:spcAft>
              <a:buSzPts val="2400"/>
            </a:pPr>
            <a:r>
              <a:rPr lang="en-US" altLang="en-US" sz="2400" kern="1200" dirty="0">
                <a:solidFill>
                  <a:srgbClr val="000000"/>
                </a:solidFill>
                <a:latin typeface="Arial (Body)"/>
                <a:ea typeface="MS PGothic" panose="020B0600070205080204" pitchFamily="34" charset="-128"/>
              </a:rPr>
              <a:t>Walk</a:t>
            </a:r>
          </a:p>
        </p:txBody>
      </p:sp>
      <p:sp>
        <p:nvSpPr>
          <p:cNvPr id="5" name="Content Placeholder 4"/>
          <p:cNvSpPr>
            <a:spLocks noGrp="1"/>
          </p:cNvSpPr>
          <p:nvPr>
            <p:ph idx="14"/>
          </p:nvPr>
        </p:nvSpPr>
        <p:spPr>
          <a:xfrm>
            <a:off x="4544704" y="2306472"/>
            <a:ext cx="4158616" cy="3411940"/>
          </a:xfrm>
        </p:spPr>
        <p:txBody>
          <a:bodyPr wrap="square" lIns="91425" tIns="91425" rIns="91425" bIns="91425">
            <a:noAutofit/>
          </a:bodyPr>
          <a:lstStyle/>
          <a:p>
            <a:pPr marL="255651" lvl="0" indent="-255651" eaLnBrk="0" fontAlgn="base" hangingPunct="0">
              <a:spcAft>
                <a:spcPct val="0"/>
              </a:spcAft>
              <a:buSzPts val="2400"/>
            </a:pPr>
            <a:r>
              <a:rPr lang="en-US" altLang="en-US" sz="2400" kern="1200" dirty="0">
                <a:solidFill>
                  <a:srgbClr val="000000"/>
                </a:solidFill>
                <a:latin typeface="Arial (Body)"/>
                <a:ea typeface="MS PGothic" panose="020B0600070205080204" pitchFamily="34" charset="-128"/>
              </a:rPr>
              <a:t>Long jump</a:t>
            </a:r>
          </a:p>
          <a:p>
            <a:pPr marL="255651" lvl="0" indent="-255651" eaLnBrk="0" fontAlgn="base" hangingPunct="0">
              <a:spcAft>
                <a:spcPct val="0"/>
              </a:spcAft>
              <a:buSzPts val="2400"/>
            </a:pPr>
            <a:r>
              <a:rPr lang="en-US" altLang="en-US" sz="2400" kern="1200" dirty="0">
                <a:solidFill>
                  <a:srgbClr val="000000"/>
                </a:solidFill>
                <a:latin typeface="Arial (Body)"/>
                <a:ea typeface="MS PGothic" panose="020B0600070205080204" pitchFamily="34" charset="-128"/>
              </a:rPr>
              <a:t>Run</a:t>
            </a:r>
          </a:p>
          <a:p>
            <a:pPr marL="255651" lvl="0" indent="-255651" eaLnBrk="0" fontAlgn="base" hangingPunct="0">
              <a:spcAft>
                <a:spcPct val="0"/>
              </a:spcAft>
              <a:buSzPts val="2400"/>
            </a:pPr>
            <a:r>
              <a:rPr lang="en-US" altLang="en-US" sz="2400" kern="1200" dirty="0">
                <a:solidFill>
                  <a:srgbClr val="000000"/>
                </a:solidFill>
                <a:latin typeface="Arial (Body)"/>
                <a:ea typeface="MS PGothic" panose="020B0600070205080204" pitchFamily="34" charset="-128"/>
              </a:rPr>
              <a:t>Hop</a:t>
            </a:r>
          </a:p>
          <a:p>
            <a:pPr marL="255651" lvl="0" indent="-255651" eaLnBrk="0" fontAlgn="base" hangingPunct="0">
              <a:spcAft>
                <a:spcPct val="0"/>
              </a:spcAft>
              <a:buSzPts val="2400"/>
            </a:pPr>
            <a:r>
              <a:rPr lang="en-US" altLang="en-US" sz="2400" kern="1200" dirty="0">
                <a:solidFill>
                  <a:srgbClr val="000000"/>
                </a:solidFill>
                <a:latin typeface="Arial (Body)"/>
                <a:ea typeface="MS PGothic" panose="020B0600070205080204" pitchFamily="34" charset="-128"/>
              </a:rPr>
              <a:t>Gallop</a:t>
            </a:r>
          </a:p>
          <a:p>
            <a:pPr marL="255651" lvl="0" indent="-255651" eaLnBrk="0" fontAlgn="base" hangingPunct="0">
              <a:spcAft>
                <a:spcPct val="0"/>
              </a:spcAft>
              <a:buSzPts val="2400"/>
            </a:pPr>
            <a:r>
              <a:rPr lang="en-US" altLang="en-US" sz="2400" kern="1200" dirty="0">
                <a:solidFill>
                  <a:srgbClr val="000000"/>
                </a:solidFill>
                <a:latin typeface="Arial (Body)"/>
                <a:ea typeface="MS PGothic" panose="020B0600070205080204" pitchFamily="34" charset="-128"/>
              </a:rPr>
              <a:t>Skip</a:t>
            </a:r>
          </a:p>
          <a:p>
            <a:pPr marL="255651" lvl="0" indent="-255651" eaLnBrk="0" fontAlgn="base" hangingPunct="0">
              <a:spcAft>
                <a:spcPct val="0"/>
              </a:spcAft>
              <a:buSzPts val="2400"/>
            </a:pPr>
            <a:r>
              <a:rPr lang="en-US" altLang="en-US" sz="2400" kern="1200" dirty="0" smtClean="0">
                <a:solidFill>
                  <a:srgbClr val="000000"/>
                </a:solidFill>
                <a:latin typeface="Arial (Body)"/>
                <a:ea typeface="MS PGothic" panose="020B0600070205080204" pitchFamily="34" charset="-128"/>
              </a:rPr>
              <a:t>Climb</a:t>
            </a:r>
            <a:endParaRPr lang="en-US" altLang="en-US" sz="2400" kern="1200" dirty="0">
              <a:solidFill>
                <a:srgbClr val="000000"/>
              </a:solidFill>
              <a:latin typeface="Arial (Body)"/>
              <a:ea typeface="MS PGothic" panose="020B0600070205080204" pitchFamily="34" charset="-128"/>
            </a:endParaRPr>
          </a:p>
        </p:txBody>
      </p:sp>
    </p:spTree>
    <p:extLst>
      <p:ext uri="{BB962C8B-B14F-4D97-AF65-F5344CB8AC3E}">
        <p14:creationId xmlns:p14="http://schemas.microsoft.com/office/powerpoint/2010/main" val="3835032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There are Many Ways to Move</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3016180"/>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Locomotor skills (traveling </a:t>
            </a:r>
            <a:r>
              <a:rPr lang="en-US" altLang="en-US" sz="2400" kern="1200" dirty="0" smtClean="0">
                <a:solidFill>
                  <a:srgbClr val="000000"/>
                </a:solidFill>
                <a:latin typeface="Arial (Body)"/>
                <a:ea typeface="MS PGothic" panose="020B0600070205080204" pitchFamily="34" charset="-128"/>
              </a:rPr>
              <a:t>motions):</a:t>
            </a:r>
            <a:endParaRPr lang="en-US" altLang="en-US" sz="2400" kern="1200" dirty="0">
              <a:solidFill>
                <a:srgbClr val="000000"/>
              </a:solidFill>
              <a:latin typeface="Arial (Body)"/>
              <a:ea typeface="MS PGothic" panose="020B0600070205080204" pitchFamily="34" charset="-128"/>
            </a:endParaRPr>
          </a:p>
          <a:p>
            <a:pPr marL="741553" lvl="1" indent="-284353" eaLnBrk="0" fontAlgn="base" hangingPunct="0">
              <a:spcAft>
                <a:spcPct val="0"/>
              </a:spcAft>
              <a:buSzPts val="2400"/>
            </a:pPr>
            <a:r>
              <a:rPr lang="en-US" altLang="en-US" sz="2400" kern="1200" dirty="0">
                <a:solidFill>
                  <a:srgbClr val="000000"/>
                </a:solidFill>
                <a:latin typeface="Arial (Body)"/>
                <a:ea typeface="MS PGothic" panose="020B0600070205080204" pitchFamily="34" charset="-128"/>
                <a:cs typeface="+mn-cs"/>
              </a:rPr>
              <a:t>Walk, stop, leap, dodge, slide, and </a:t>
            </a:r>
            <a:r>
              <a:rPr lang="en-US" altLang="en-US" sz="2400" kern="1200" dirty="0" smtClean="0">
                <a:solidFill>
                  <a:srgbClr val="000000"/>
                </a:solidFill>
                <a:latin typeface="Arial (Body)"/>
                <a:ea typeface="MS PGothic" panose="020B0600070205080204" pitchFamily="34" charset="-128"/>
                <a:cs typeface="+mn-cs"/>
              </a:rPr>
              <a:t>creep</a:t>
            </a:r>
            <a:endParaRPr lang="en-US" altLang="en-US" sz="2400" kern="1200" dirty="0">
              <a:solidFill>
                <a:srgbClr val="000000"/>
              </a:solidFill>
              <a:latin typeface="Arial (Body)"/>
              <a:ea typeface="MS PGothic" panose="020B0600070205080204" pitchFamily="34" charset="-128"/>
              <a:cs typeface="+mn-cs"/>
            </a:endParaRP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Manipulative skills (handling objects):</a:t>
            </a:r>
          </a:p>
          <a:p>
            <a:pPr marL="741553" lvl="1" indent="-284353" eaLnBrk="0" fontAlgn="base" hangingPunct="0">
              <a:spcAft>
                <a:spcPct val="0"/>
              </a:spcAft>
              <a:buSzPts val="2400"/>
            </a:pPr>
            <a:r>
              <a:rPr lang="en-US" altLang="en-US" sz="2400" kern="1200" dirty="0">
                <a:solidFill>
                  <a:srgbClr val="000000"/>
                </a:solidFill>
                <a:latin typeface="Arial (Body)"/>
                <a:ea typeface="MS PGothic" panose="020B0600070205080204" pitchFamily="34" charset="-128"/>
                <a:cs typeface="+mn-cs"/>
              </a:rPr>
              <a:t>Dribble, trap, volley, roll, and bounce</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Nonlocomotor skills (occur mostly in place):</a:t>
            </a:r>
          </a:p>
          <a:p>
            <a:pPr marL="741553" lvl="1" indent="-284353" eaLnBrk="0" fontAlgn="base" hangingPunct="0">
              <a:spcAft>
                <a:spcPct val="0"/>
              </a:spcAft>
              <a:buSzPts val="2400"/>
            </a:pPr>
            <a:r>
              <a:rPr lang="en-US" altLang="en-US" sz="2400" kern="1200" dirty="0">
                <a:solidFill>
                  <a:srgbClr val="000000"/>
                </a:solidFill>
                <a:latin typeface="Arial (Body)"/>
                <a:ea typeface="MS PGothic" panose="020B0600070205080204" pitchFamily="34" charset="-128"/>
                <a:cs typeface="+mn-cs"/>
              </a:rPr>
              <a:t>Bend, stretch, twist, lift, sway, and turn</a:t>
            </a:r>
          </a:p>
        </p:txBody>
      </p:sp>
    </p:spTree>
    <p:extLst>
      <p:ext uri="{BB962C8B-B14F-4D97-AF65-F5344CB8AC3E}">
        <p14:creationId xmlns:p14="http://schemas.microsoft.com/office/powerpoint/2010/main" val="18153177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evelopmentally Appropriate Curriculum: Best Practices in Early Childhood Education&amp;quot;&quot;/&gt;&lt;property id=&quot;20307&quot; value=&quot;301&quot;/&gt;&lt;/object&gt;&lt;object type=&quot;3&quot; unique_id=&quot;10005&quot;&gt;&lt;property id=&quot;20148&quot; value=&quot;5&quot;/&gt;&lt;property id=&quot;20300&quot; value=&quot;Slide 2 - &amp;quot;Learning Objectives&amp;quot;&quot;/&gt;&lt;property id=&quot;20307&quot; value=&quot;306&quot;/&gt;&lt;/object&gt;&lt;object type=&quot;3&quot; unique_id=&quot;10006&quot;&gt;&lt;property id=&quot;20148&quot; value=&quot;5&quot;/&gt;&lt;property id=&quot;20300&quot; value=&quot;Slide 3 - &amp;quot;Why is Physical Activity Important?&amp;quot;&quot;/&gt;&lt;property id=&quot;20307&quot; value=&quot;307&quot;/&gt;&lt;/object&gt;&lt;object type=&quot;3&quot; unique_id=&quot;10007&quot;&gt;&lt;property id=&quot;20148&quot; value=&quot;5&quot;/&gt;&lt;property id=&quot;20300&quot; value=&quot;Slide 4 - &amp;quot;A Physically Literate Person (1 of 2)&amp;quot;&quot;/&gt;&lt;property id=&quot;20307&quot; value=&quot;308&quot;/&gt;&lt;/object&gt;&lt;object type=&quot;3&quot; unique_id=&quot;10008&quot;&gt;&lt;property id=&quot;20148&quot; value=&quot;5&quot;/&gt;&lt;property id=&quot;20300&quot; value=&quot;Slide 5 - &amp;quot;A Physically Literate Person (2 of 2)&amp;quot;&quot;/&gt;&lt;property id=&quot;20307&quot; value=&quot;309&quot;/&gt;&lt;/object&gt;&lt;object type=&quot;3&quot; unique_id=&quot;10009&quot;&gt;&lt;property id=&quot;20148&quot; value=&quot;5&quot;/&gt;&lt;property id=&quot;20300&quot; value=&quot;Slide 6 - &amp;quot;Principles of Motor Development&amp;quot;&quot;/&gt;&lt;property id=&quot;20307&quot; value=&quot;310&quot;/&gt;&lt;/object&gt;&lt;object type=&quot;3&quot; unique_id=&quot;10010&quot;&gt;&lt;property id=&quot;20148&quot; value=&quot;5&quot;/&gt;&lt;property id=&quot;20300&quot; value=&quot;Slide 7 - &amp;quot;What are Fundamental Motor Skills?&amp;quot;&quot;/&gt;&lt;property id=&quot;20307&quot; value=&quot;311&quot;/&gt;&lt;/object&gt;&lt;object type=&quot;3&quot; unique_id=&quot;10011&quot;&gt;&lt;property id=&quot;20148&quot; value=&quot;5&quot;/&gt;&lt;property id=&quot;20300&quot; value=&quot;Slide 8 - &amp;quot;Fundamental Motor Skills&amp;quot;&quot;/&gt;&lt;property id=&quot;20307&quot; value=&quot;312&quot;/&gt;&lt;/object&gt;&lt;object type=&quot;3&quot; unique_id=&quot;10012&quot;&gt;&lt;property id=&quot;20148&quot; value=&quot;5&quot;/&gt;&lt;property id=&quot;20300&quot; value=&quot;Slide 9 - &amp;quot;There are Many Ways to Move&amp;quot;&quot;/&gt;&lt;property id=&quot;20307&quot; value=&quot;313&quot;/&gt;&lt;/object&gt;&lt;object type=&quot;3&quot; unique_id=&quot;10013&quot;&gt;&lt;property id=&quot;20148&quot; value=&quot;5&quot;/&gt;&lt;property id=&quot;20300&quot; value=&quot;Slide 10 - &amp;quot;Perceptual-Motor Skills&amp;quot;&quot;/&gt;&lt;property id=&quot;20307&quot; value=&quot;314&quot;/&gt;&lt;/object&gt;&lt;object type=&quot;3&quot; unique_id=&quot;10014&quot;&gt;&lt;property id=&quot;20148&quot; value=&quot;5&quot;/&gt;&lt;property id=&quot;20300&quot; value=&quot;Slide 11 - &amp;quot;What Influences the Acquisition of Fine-Motor Skills?&amp;quot;&quot;/&gt;&lt;property id=&quot;20307&quot; value=&quot;315&quot;/&gt;&lt;/object&gt;&lt;object type=&quot;3&quot; unique_id=&quot;10015&quot;&gt;&lt;property id=&quot;20148&quot; value=&quot;5&quot;/&gt;&lt;property id=&quot;20300&quot; value=&quot;Slide 12 - &amp;quot;Movement Concepts = Words That Describe Movement&amp;quot;&quot;/&gt;&lt;property id=&quot;20307&quot; value=&quot;316&quot;/&gt;&lt;/object&gt;&lt;object type=&quot;3&quot; unique_id=&quot;10016&quot;&gt;&lt;property id=&quot;20148&quot; value=&quot;5&quot;/&gt;&lt;property id=&quot;20300&quot; value=&quot;Slide 13 - &amp;quot;Adapting to Support Children with Special Needs&amp;quot;&quot;/&gt;&lt;property id=&quot;20307&quot; value=&quot;317&quot;/&gt;&lt;/object&gt;&lt;object type=&quot;3&quot; unique_id=&quot;10017&quot;&gt;&lt;property id=&quot;20148&quot; value=&quot;5&quot;/&gt;&lt;property id=&quot;20300&quot; value=&quot;Slide 14 - &amp;quot;Promoting Fitness&amp;quot;&quot;/&gt;&lt;property id=&quot;20307&quot; value=&quot;318&quot;/&gt;&lt;/object&gt;&lt;object type=&quot;3&quot; unique_id=&quot;10018&quot;&gt;&lt;property id=&quot;20148&quot; value=&quot;5&quot;/&gt;&lt;property id=&quot;20300&quot; value=&quot;Slide 15 - &amp;quot;Sample Health Topics: What Goals and Activities Can You Envision?&amp;quot;&quot;/&gt;&lt;property id=&quot;20307&quot; value=&quot;319&quot;/&gt;&lt;/object&gt;&lt;object type=&quot;3&quot; unique_id=&quot;10019&quot;&gt;&lt;property id=&quot;20148&quot; value=&quot;5&quot;/&gt;&lt;property id=&quot;20300&quot; value=&quot;Slide 16 - &amp;quot;National Health Education Standards (1 of 2)&amp;quot;&quot;/&gt;&lt;property id=&quot;20307&quot; value=&quot;320&quot;/&gt;&lt;/object&gt;&lt;object type=&quot;3&quot; unique_id=&quot;10020&quot;&gt;&lt;property id=&quot;20148&quot; value=&quot;5&quot;/&gt;&lt;property id=&quot;20300&quot; value=&quot;Slide 17 - &amp;quot;National Health Education Standards (2 of 2)&amp;quot;&quot;/&gt;&lt;property id=&quot;20307&quot; value=&quot;321&quot;/&gt;&lt;/object&gt;&lt;object type=&quot;3&quot; unique_id=&quot;10021&quot;&gt;&lt;property id=&quot;20148&quot; value=&quot;5&quot;/&gt;&lt;property id=&quot;20300&quot; value=&quot;Slide 18 - &amp;quot;Why is Handwashing So Important?&amp;quot;&quot;/&gt;&lt;property id=&quot;20307&quot; value=&quot;322&quot;/&gt;&lt;/object&gt;&lt;object type=&quot;3&quot; unique_id=&quot;10022&quot;&gt;&lt;property id=&quot;20148&quot; value=&quot;5&quot;/&gt;&lt;property id=&quot;20300&quot; value=&quot;Slide 19 - &amp;quot;Handwashing&amp;quot;&quot;/&gt;&lt;property id=&quot;20307&quot; value=&quot;323&quot;/&gt;&lt;/object&gt;&lt;object type=&quot;3&quot; unique_id=&quot;10023&quot;&gt;&lt;property id=&quot;20148&quot; value=&quot;5&quot;/&gt;&lt;property id=&quot;20300&quot; value=&quot;Slide 20 - &amp;quot;Importance of Family Involvement in Health Education&amp;quot;&quot;/&gt;&lt;property id=&quot;20307&quot; value=&quot;324&quot;/&gt;&lt;/object&gt;&lt;object type=&quot;3&quot; unique_id=&quot;10024&quot;&gt;&lt;property id=&quot;20148&quot; value=&quot;5&quot;/&gt;&lt;property id=&quot;20300&quot; value=&quot;Slide 21 - &amp;quot;Teaching in the Physical Domain&amp;quot;&quot;/&gt;&lt;property id=&quot;20307&quot; value=&quot;325&quot;/&gt;&lt;/object&gt;&lt;object type=&quot;3&quot; unique_id=&quot;10025&quot;&gt;&lt;property id=&quot;20148&quot; value=&quot;5&quot;/&gt;&lt;property id=&quot;20300&quot; value=&quot;Slide 22 - &amp;quot;More Teaching Strategies&amp;quot;&quot;/&gt;&lt;property id=&quot;20307&quot; value=&quot;326&quot;/&gt;&lt;/object&gt;&lt;object type=&quot;3&quot; unique_id=&quot;10026&quot;&gt;&lt;property id=&quot;20148&quot; value=&quot;5&quot;/&gt;&lt;property id=&quot;20300&quot; value=&quot;Slide 23 - &amp;quot;Consider This (1 of 2)&amp;quot;&quot;/&gt;&lt;property id=&quot;20307&quot; value=&quot;327&quot;/&gt;&lt;/object&gt;&lt;object type=&quot;3&quot; unique_id=&quot;10027&quot;&gt;&lt;property id=&quot;20148&quot; value=&quot;5&quot;/&gt;&lt;property id=&quot;20300&quot; value=&quot;Slide 24 - &amp;quot;Consider This (2 of 2)&amp;quot;&quot;/&gt;&lt;property id=&quot;20307&quot; value=&quot;328&quot;/&gt;&lt;/object&gt;&lt;object type=&quot;3&quot; unique_id=&quot;10028&quot;&gt;&lt;property id=&quot;20148&quot; value=&quot;5&quot;/&gt;&lt;property id=&quot;20300&quot; value=&quot;Slide 25 - &amp;quot;Copyright&amp;quot;&quot;/&gt;&lt;property id=&quot;20307&quot; value=&quot;305&quot;/&gt;&lt;/object&gt;&lt;/object&gt;&lt;/object&gt;&lt;/database&gt;"/>
  <p:tag name="SECTOMILLISECCONVERTED" val="1"/>
</p:tagLst>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8403</TotalTime>
  <Words>1046</Words>
  <Application>Microsoft Office PowerPoint</Application>
  <PresentationFormat>On-screen Show (4:3)</PresentationFormat>
  <Paragraphs>158</Paragraphs>
  <Slides>25</Slides>
  <Notes>2</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508 Lecture</vt:lpstr>
      <vt:lpstr>1_508 Lecture</vt:lpstr>
      <vt:lpstr>Developmentally Appropriate Curriculum: Best Practices in Early Childhood Education</vt:lpstr>
      <vt:lpstr>Learning Objectives</vt:lpstr>
      <vt:lpstr>Why is Physical Activity Important?</vt:lpstr>
      <vt:lpstr>A Physically Literate Person (1 of 2)</vt:lpstr>
      <vt:lpstr>A Physically Literate Person (2 of 2)</vt:lpstr>
      <vt:lpstr>Principles of Motor Development</vt:lpstr>
      <vt:lpstr>What are Fundamental Motor Skills?</vt:lpstr>
      <vt:lpstr>Fundamental Motor Skills</vt:lpstr>
      <vt:lpstr>There are Many Ways to Move</vt:lpstr>
      <vt:lpstr>Perceptual-Motor Skills</vt:lpstr>
      <vt:lpstr>What Influences the Acquisition of Fine-Motor Skills?</vt:lpstr>
      <vt:lpstr>Movement Concepts = Words That Describe Movement</vt:lpstr>
      <vt:lpstr>Adapting to Support Children with Special Needs</vt:lpstr>
      <vt:lpstr>Promoting Fitness</vt:lpstr>
      <vt:lpstr>Sample Health Topics: What Goals and Activities Can You Envision?</vt:lpstr>
      <vt:lpstr>National Health Education Standards (1 of 2)</vt:lpstr>
      <vt:lpstr>National Health Education Standards (2 of 2)</vt:lpstr>
      <vt:lpstr>Why is Handwashing So Important?</vt:lpstr>
      <vt:lpstr>Handwashing</vt:lpstr>
      <vt:lpstr>Importance of Family Involvement in Health Education</vt:lpstr>
      <vt:lpstr>Teaching in the Physical Domain</vt:lpstr>
      <vt:lpstr>More Teaching Strategies</vt:lpstr>
      <vt:lpstr>Consider This (1 of 2)</vt:lpstr>
      <vt:lpstr>Consider This (2 of 2)</vt:lpstr>
      <vt:lpstr>Copyright</vt:lpstr>
    </vt:vector>
  </TitlesOfParts>
  <Company>SPi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Developmentally Appropriate Curriculum: Best Practices in Early Childhood Education, 7e</dc:title>
  <dc:subject>Education</dc:subject>
  <dc:creator>Kostelnik/Soderman/Whiren/Rupiper</dc:creator>
  <cp:keywords>Developmentally Appropriate Curriculum</cp:keywords>
  <cp:lastModifiedBy>Josh Thompson</cp:lastModifiedBy>
  <cp:revision>910</cp:revision>
  <dcterms:modified xsi:type="dcterms:W3CDTF">2019-07-10T02:57:30Z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