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0"/>
  </p:notesMasterIdLst>
  <p:handoutMasterIdLst>
    <p:handoutMasterId r:id="rId21"/>
  </p:handoutMasterIdLst>
  <p:sldIdLst>
    <p:sldId id="30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05" r:id="rId19"/>
  </p:sldIdLst>
  <p:sldSz cx="9144000" cy="6858000" type="screen4x3"/>
  <p:notesSz cx="6858000" cy="9144000"/>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364" autoAdjust="0"/>
  </p:normalViewPr>
  <p:slideViewPr>
    <p:cSldViewPr snapToGrid="0" snapToObjects="1">
      <p:cViewPr>
        <p:scale>
          <a:sx n="70" d="100"/>
          <a:sy n="70" d="100"/>
        </p:scale>
        <p:origin x="-72"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latin typeface="+mn-lt"/>
              </a:rPr>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14</a:t>
            </a:r>
            <a:endParaRPr lang="en-US" b="1" dirty="0">
              <a:latin typeface="+mn-lt"/>
            </a:endParaRPr>
          </a:p>
        </p:txBody>
      </p:sp>
      <p:sp>
        <p:nvSpPr>
          <p:cNvPr id="5" name="Text Placeholder 4"/>
          <p:cNvSpPr>
            <a:spLocks noGrp="1"/>
          </p:cNvSpPr>
          <p:nvPr>
            <p:ph type="body" idx="3"/>
          </p:nvPr>
        </p:nvSpPr>
        <p:spPr>
          <a:xfrm>
            <a:off x="4876800" y="3143957"/>
            <a:ext cx="3657600" cy="1496282"/>
          </a:xfrm>
        </p:spPr>
        <p:txBody>
          <a:bodyPr/>
          <a:lstStyle/>
          <a:p>
            <a:pPr algn="ctr" eaLnBrk="1" hangingPunct="1">
              <a:spcBef>
                <a:spcPct val="0"/>
              </a:spcBef>
            </a:pPr>
            <a:r>
              <a:rPr lang="en-US" altLang="en-US" dirty="0">
                <a:latin typeface="+mn-lt"/>
              </a:rPr>
              <a:t>The Social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Prosocial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Bef>
                <a:spcPts val="1000"/>
              </a:spcBef>
              <a:spcAft>
                <a:spcPct val="0"/>
              </a:spcAft>
              <a:buSzPts val="2400"/>
              <a:buNone/>
              <a:defRPr/>
            </a:pPr>
            <a:r>
              <a:rPr lang="en-US" sz="2400" kern="1200" dirty="0">
                <a:solidFill>
                  <a:srgbClr val="000000"/>
                </a:solidFill>
                <a:latin typeface="Arial (Body)"/>
                <a:ea typeface="MS PGothic" panose="020B0600070205080204" pitchFamily="34" charset="-128"/>
              </a:rPr>
              <a:t>Children learn kindness when they:</a:t>
            </a:r>
          </a:p>
          <a:p>
            <a:pPr marL="255651" lvl="0" indent="-255651" eaLnBrk="0" fontAlgn="base" hangingPunct="0">
              <a:spcAft>
                <a:spcPct val="0"/>
              </a:spcAft>
              <a:buSzPts val="2400"/>
              <a:defRPr/>
            </a:pPr>
            <a:r>
              <a:rPr lang="en-US" sz="2400" kern="1200" dirty="0">
                <a:solidFill>
                  <a:srgbClr val="000000"/>
                </a:solidFill>
                <a:latin typeface="Arial (Body)"/>
                <a:ea typeface="MS PGothic" panose="020B0600070205080204" pitchFamily="34" charset="-128"/>
              </a:rPr>
              <a:t>Become </a:t>
            </a:r>
            <a:r>
              <a:rPr lang="en-US" sz="2400" b="1" kern="1200" dirty="0">
                <a:solidFill>
                  <a:srgbClr val="000000"/>
                </a:solidFill>
                <a:latin typeface="Arial (Body)"/>
                <a:ea typeface="MS PGothic" panose="020B0600070205080204" pitchFamily="34" charset="-128"/>
              </a:rPr>
              <a:t>aware</a:t>
            </a:r>
            <a:r>
              <a:rPr lang="en-US" sz="2400" kern="1200" dirty="0">
                <a:solidFill>
                  <a:srgbClr val="000000"/>
                </a:solidFill>
                <a:latin typeface="Arial (Body)"/>
                <a:ea typeface="MS PGothic" panose="020B0600070205080204" pitchFamily="34" charset="-128"/>
              </a:rPr>
              <a:t> that others need something</a:t>
            </a:r>
          </a:p>
          <a:p>
            <a:pPr marL="255651" lvl="0" indent="-255651" eaLnBrk="0" fontAlgn="base" hangingPunct="0">
              <a:spcAft>
                <a:spcPct val="0"/>
              </a:spcAft>
              <a:buSzPts val="2400"/>
              <a:defRPr/>
            </a:pPr>
            <a:r>
              <a:rPr lang="en-US" sz="2400" b="1" kern="1200" dirty="0">
                <a:solidFill>
                  <a:srgbClr val="000000"/>
                </a:solidFill>
                <a:latin typeface="Arial (Body)"/>
                <a:ea typeface="MS PGothic" panose="020B0600070205080204" pitchFamily="34" charset="-128"/>
              </a:rPr>
              <a:t>Make decisions </a:t>
            </a:r>
            <a:r>
              <a:rPr lang="en-US" sz="2400" kern="1200" dirty="0">
                <a:solidFill>
                  <a:srgbClr val="000000"/>
                </a:solidFill>
                <a:latin typeface="Arial (Body)"/>
                <a:ea typeface="MS PGothic" panose="020B0600070205080204" pitchFamily="34" charset="-128"/>
              </a:rPr>
              <a:t>to help or cooperate</a:t>
            </a:r>
          </a:p>
          <a:p>
            <a:pPr marL="255651" lvl="0" indent="-255651" eaLnBrk="0" fontAlgn="base" hangingPunct="0">
              <a:spcAft>
                <a:spcPct val="0"/>
              </a:spcAft>
              <a:buSzPts val="2400"/>
              <a:defRPr/>
            </a:pPr>
            <a:r>
              <a:rPr lang="en-US" sz="2400" b="1" kern="1200" dirty="0">
                <a:solidFill>
                  <a:srgbClr val="000000"/>
                </a:solidFill>
                <a:latin typeface="Arial (Body)"/>
                <a:ea typeface="MS PGothic" panose="020B0600070205080204" pitchFamily="34" charset="-128"/>
              </a:rPr>
              <a:t>Take </a:t>
            </a:r>
            <a:r>
              <a:rPr lang="en-US" sz="2400" b="1" kern="1200" dirty="0" smtClean="0">
                <a:solidFill>
                  <a:srgbClr val="000000"/>
                </a:solidFill>
                <a:latin typeface="Arial (Body)"/>
                <a:ea typeface="MS PGothic" panose="020B0600070205080204" pitchFamily="34" charset="-128"/>
              </a:rPr>
              <a:t>action</a:t>
            </a:r>
          </a:p>
          <a:p>
            <a:pPr marL="255651" indent="-255651" eaLnBrk="0" fontAlgn="base" hangingPunct="0">
              <a:spcAft>
                <a:spcPct val="0"/>
              </a:spcAft>
              <a:buSzPts val="2400"/>
              <a:defRPr/>
            </a:pPr>
            <a:r>
              <a:rPr lang="en-US" altLang="en-US" sz="2400" dirty="0"/>
              <a:t>Describe a time when you observed a child being kind</a:t>
            </a:r>
            <a:r>
              <a:rPr lang="en-US" altLang="en-US" sz="2400" dirty="0" smtClean="0"/>
              <a:t>?</a:t>
            </a:r>
            <a:endParaRPr lang="en-US" altLang="en-US" sz="2400" dirty="0"/>
          </a:p>
        </p:txBody>
      </p:sp>
    </p:spTree>
    <p:extLst>
      <p:ext uri="{BB962C8B-B14F-4D97-AF65-F5344CB8AC3E}">
        <p14:creationId xmlns:p14="http://schemas.microsoft.com/office/powerpoint/2010/main" val="50450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Environmental Awareness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Bef>
                <a:spcPts val="1000"/>
              </a:spcBef>
              <a:spcAft>
                <a:spcPct val="0"/>
              </a:spcAft>
              <a:buSzPts val="2400"/>
              <a:buNone/>
              <a:defRPr/>
            </a:pPr>
            <a:r>
              <a:rPr lang="en-US" sz="2400" kern="1200" dirty="0">
                <a:solidFill>
                  <a:srgbClr val="000000"/>
                </a:solidFill>
                <a:latin typeface="+mn-lt"/>
                <a:ea typeface="MS PGothic" panose="020B0600070205080204" pitchFamily="34" charset="-128"/>
              </a:rPr>
              <a:t>Children become environmentally aware when they:</a:t>
            </a:r>
          </a:p>
          <a:p>
            <a:pPr lvl="0" eaLnBrk="0" fontAlgn="base" hangingPunct="0">
              <a:spcAft>
                <a:spcPct val="0"/>
              </a:spcAft>
              <a:buSzPts val="2400"/>
              <a:defRPr/>
            </a:pPr>
            <a:r>
              <a:rPr lang="en-US" sz="2400" kern="1200" dirty="0">
                <a:solidFill>
                  <a:srgbClr val="000000"/>
                </a:solidFill>
                <a:latin typeface="+mn-lt"/>
                <a:ea typeface="MS PGothic" panose="020B0600070205080204" pitchFamily="34" charset="-128"/>
              </a:rPr>
              <a:t>Learn more about the natural world</a:t>
            </a:r>
          </a:p>
          <a:p>
            <a:pPr lvl="0" eaLnBrk="0" fontAlgn="base" hangingPunct="0">
              <a:spcAft>
                <a:spcPct val="0"/>
              </a:spcAft>
              <a:buSzPts val="2400"/>
              <a:defRPr/>
            </a:pPr>
            <a:r>
              <a:rPr lang="en-US" sz="2400" kern="1200" dirty="0">
                <a:solidFill>
                  <a:srgbClr val="000000"/>
                </a:solidFill>
                <a:latin typeface="+mn-lt"/>
                <a:ea typeface="MS PGothic" panose="020B0600070205080204" pitchFamily="34" charset="-128"/>
              </a:rPr>
              <a:t>Assume responsibility for taking care of the environments in which they </a:t>
            </a:r>
            <a:r>
              <a:rPr lang="en-US" sz="2400" kern="1200" dirty="0" smtClean="0">
                <a:solidFill>
                  <a:srgbClr val="000000"/>
                </a:solidFill>
                <a:latin typeface="+mn-lt"/>
                <a:ea typeface="MS PGothic" panose="020B0600070205080204" pitchFamily="34" charset="-128"/>
              </a:rPr>
              <a:t>live</a:t>
            </a:r>
          </a:p>
          <a:p>
            <a:r>
              <a:rPr lang="en-US" altLang="en-US" sz="2400" dirty="0">
                <a:latin typeface="+mn-lt"/>
              </a:rPr>
              <a:t>What might this look like in your classroom</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4250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Social Studies Concepts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378131"/>
            <a:ext cx="8229600" cy="4839789"/>
          </a:xfrm>
        </p:spPr>
        <p:txBody>
          <a:bodyPr wrap="square" lIns="91425" tIns="91425" rIns="91425" bIns="91425">
            <a:noAutofit/>
          </a:bodyPr>
          <a:lstStyle/>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cs typeface="+mn-cs"/>
              </a:rPr>
              <a:t>Culture</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cs typeface="+mn-cs"/>
              </a:rPr>
              <a:t>Time</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cs typeface="+mn-cs"/>
              </a:rPr>
              <a:t>People and places</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cs typeface="+mn-cs"/>
              </a:rPr>
              <a:t>Development and identity</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cs typeface="+mn-cs"/>
              </a:rPr>
              <a:t>Individuals and </a:t>
            </a:r>
            <a:r>
              <a:rPr lang="en-US" altLang="en-US" sz="2000" kern="1200" dirty="0" smtClean="0">
                <a:solidFill>
                  <a:srgbClr val="000000"/>
                </a:solidFill>
                <a:latin typeface="Arial (Body)"/>
                <a:ea typeface="MS PGothic" panose="020B0600070205080204" pitchFamily="34" charset="-128"/>
                <a:cs typeface="+mn-cs"/>
              </a:rPr>
              <a:t>groups</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rPr>
              <a:t>Governance</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rPr>
              <a:t>Production/consumption</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rPr>
              <a:t>Science/technology</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rPr>
              <a:t>Global connections</a:t>
            </a:r>
          </a:p>
          <a:p>
            <a:pPr marL="255600" lvl="3" indent="-255600" eaLnBrk="0" fontAlgn="base" hangingPunct="0">
              <a:spcBef>
                <a:spcPts val="1500"/>
              </a:spcBef>
              <a:spcAft>
                <a:spcPct val="0"/>
              </a:spcAft>
              <a:buSzPts val="2400"/>
              <a:buFont typeface="Arial" panose="020B0604020202020204" pitchFamily="34" charset="0"/>
              <a:buChar char="•"/>
            </a:pPr>
            <a:r>
              <a:rPr lang="en-US" altLang="en-US" sz="2000" kern="1200" dirty="0">
                <a:solidFill>
                  <a:srgbClr val="000000"/>
                </a:solidFill>
                <a:latin typeface="Arial (Body)"/>
                <a:ea typeface="MS PGothic" panose="020B0600070205080204" pitchFamily="34" charset="-128"/>
              </a:rPr>
              <a:t>Civic </a:t>
            </a:r>
            <a:r>
              <a:rPr lang="en-US" altLang="en-US" sz="2000" kern="1200" dirty="0" smtClean="0">
                <a:solidFill>
                  <a:srgbClr val="000000"/>
                </a:solidFill>
                <a:latin typeface="Arial (Body)"/>
                <a:ea typeface="MS PGothic" panose="020B0600070205080204" pitchFamily="34" charset="-128"/>
              </a:rPr>
              <a:t>practices</a:t>
            </a:r>
            <a:endParaRPr lang="en-US" altLang="en-US" sz="20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83259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Knowing about Children and Diversity</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Social attitudes develop when children are young</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Children notice differences</a:t>
            </a:r>
          </a:p>
          <a:p>
            <a:pPr marL="255651" lvl="0" indent="-255651" eaLnBrk="0" fontAlgn="base" hangingPunct="0">
              <a:spcAft>
                <a:spcPct val="0"/>
              </a:spcAft>
              <a:buSzPts val="2400"/>
              <a:tabLst/>
            </a:pPr>
            <a:r>
              <a:rPr lang="en-US" altLang="en-US" sz="2400" kern="1200" dirty="0">
                <a:solidFill>
                  <a:srgbClr val="000000"/>
                </a:solidFill>
                <a:latin typeface="Arial (Body)"/>
                <a:ea typeface="MS PGothic" panose="020B0600070205080204" pitchFamily="34" charset="-128"/>
              </a:rPr>
              <a:t>Children assign value to themselves and others—good or </a:t>
            </a:r>
            <a:r>
              <a:rPr lang="en-US" altLang="en-US" sz="2400" kern="1200" dirty="0" smtClean="0">
                <a:solidFill>
                  <a:srgbClr val="000000"/>
                </a:solidFill>
                <a:latin typeface="Arial (Body)"/>
                <a:ea typeface="MS PGothic" panose="020B0600070205080204" pitchFamily="34" charset="-128"/>
              </a:rPr>
              <a:t>bad</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41773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Role of the Teacher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pPr>
            <a:r>
              <a:rPr lang="en-US" altLang="en-US" sz="2400" kern="1200" dirty="0">
                <a:solidFill>
                  <a:srgbClr val="000000"/>
                </a:solidFill>
                <a:latin typeface="+mn-lt"/>
                <a:ea typeface="MS PGothic" panose="020B0600070205080204" pitchFamily="34" charset="-128"/>
              </a:rPr>
              <a:t>Creating ‘Mirrors’ in the early childhood program</a:t>
            </a:r>
          </a:p>
          <a:p>
            <a:pPr lvl="0" eaLnBrk="0" fontAlgn="base" hangingPunct="0">
              <a:spcAft>
                <a:spcPct val="0"/>
              </a:spcAft>
              <a:buSzPts val="2400"/>
            </a:pPr>
            <a:r>
              <a:rPr lang="en-US" altLang="en-US" sz="2400" kern="1200" dirty="0" smtClean="0">
                <a:solidFill>
                  <a:srgbClr val="000000"/>
                </a:solidFill>
                <a:latin typeface="+mn-lt"/>
                <a:ea typeface="MS PGothic" panose="020B0600070205080204" pitchFamily="34" charset="-128"/>
              </a:rPr>
              <a:t>Creating </a:t>
            </a:r>
            <a:r>
              <a:rPr lang="en-US" altLang="en-US" sz="2400" kern="1200" dirty="0">
                <a:solidFill>
                  <a:srgbClr val="000000"/>
                </a:solidFill>
                <a:latin typeface="+mn-lt"/>
                <a:ea typeface="MS PGothic" panose="020B0600070205080204" pitchFamily="34" charset="-128"/>
              </a:rPr>
              <a:t>‘</a:t>
            </a:r>
            <a:r>
              <a:rPr lang="en-US" altLang="en-US" sz="2400" kern="1200" dirty="0" smtClean="0">
                <a:solidFill>
                  <a:srgbClr val="000000"/>
                </a:solidFill>
                <a:latin typeface="+mn-lt"/>
                <a:ea typeface="MS PGothic" panose="020B0600070205080204" pitchFamily="34" charset="-128"/>
              </a:rPr>
              <a:t>Windows</a:t>
            </a:r>
            <a:r>
              <a:rPr lang="en-US" altLang="en-US" sz="2400" kern="1200" dirty="0">
                <a:solidFill>
                  <a:srgbClr val="000000"/>
                </a:solidFill>
                <a:latin typeface="+mn-lt"/>
                <a:ea typeface="MS PGothic" panose="020B0600070205080204" pitchFamily="34" charset="-128"/>
              </a:rPr>
              <a:t>’ in the early childhood </a:t>
            </a:r>
            <a:r>
              <a:rPr lang="en-US" altLang="en-US" sz="2400" kern="1200" dirty="0" smtClean="0">
                <a:solidFill>
                  <a:srgbClr val="000000"/>
                </a:solidFill>
                <a:latin typeface="+mn-lt"/>
                <a:ea typeface="MS PGothic" panose="020B0600070205080204" pitchFamily="34" charset="-128"/>
              </a:rPr>
              <a:t>program</a:t>
            </a:r>
          </a:p>
          <a:p>
            <a:r>
              <a:rPr lang="en-US" altLang="en-US" sz="2400" dirty="0">
                <a:latin typeface="+mn-lt"/>
              </a:rPr>
              <a:t>Describe how this might this look in your classroom</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57769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000" kern="1200" dirty="0" smtClean="0">
                <a:latin typeface="Times New Roman" panose="02020603050405020304" pitchFamily="18" charset="0"/>
                <a:ea typeface="MS PGothic" panose="020B0600070205080204" pitchFamily="34" charset="-128"/>
                <a:cs typeface="Times New Roman" panose="02020603050405020304" pitchFamily="18" charset="0"/>
              </a:rPr>
              <a:t>Questions for Reflective Practitioners Interested in Promoting Diversity Acceptance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432054" lvl="0" indent="-432054" eaLnBrk="0" fontAlgn="base" hangingPunct="0">
              <a:spcAft>
                <a:spcPct val="0"/>
              </a:spcAft>
              <a:buSzPts val="2400"/>
              <a:buFont typeface="Arial" panose="020B0604020202020204" pitchFamily="34" charset="0"/>
              <a:buAutoNum type="arabicPeriod"/>
              <a:tabLst/>
            </a:pPr>
            <a:r>
              <a:rPr lang="en-US" altLang="en-US" sz="2400" kern="1200" dirty="0">
                <a:solidFill>
                  <a:srgbClr val="000000"/>
                </a:solidFill>
                <a:latin typeface="Arial (Body)"/>
                <a:ea typeface="MS PGothic" panose="020B0600070205080204" pitchFamily="34" charset="-128"/>
              </a:rPr>
              <a:t>How do I model respect for each child’</a:t>
            </a:r>
            <a:r>
              <a:rPr lang="en-US" altLang="ja-JP" sz="2400" kern="1200" dirty="0">
                <a:solidFill>
                  <a:srgbClr val="000000"/>
                </a:solidFill>
                <a:latin typeface="Arial (Body)"/>
                <a:ea typeface="MS PGothic" panose="020B0600070205080204" pitchFamily="34" charset="-128"/>
              </a:rPr>
              <a:t>s gender, ethnicity, age, religion, family structure, ability levels, physical traits, culture, and language?</a:t>
            </a:r>
          </a:p>
          <a:p>
            <a:pPr marL="432054" lvl="0" indent="-432054" eaLnBrk="0" fontAlgn="base" hangingPunct="0">
              <a:spcAft>
                <a:spcPct val="0"/>
              </a:spcAft>
              <a:buSzPts val="2400"/>
              <a:buFont typeface="Arial" panose="020B0604020202020204" pitchFamily="34" charset="0"/>
              <a:buAutoNum type="arabicPeriod"/>
              <a:tabLst/>
            </a:pPr>
            <a:r>
              <a:rPr lang="en-US" altLang="en-US" sz="2400" kern="1200" dirty="0">
                <a:solidFill>
                  <a:srgbClr val="000000"/>
                </a:solidFill>
                <a:latin typeface="Arial (Body)"/>
                <a:ea typeface="MS PGothic" panose="020B0600070205080204" pitchFamily="34" charset="-128"/>
              </a:rPr>
              <a:t>How do the books, pictures, and other classroom materials in my room reflect the diversity of the children in my class?</a:t>
            </a:r>
          </a:p>
          <a:p>
            <a:pPr marL="432054" lvl="0" indent="-432054" eaLnBrk="0" fontAlgn="base" hangingPunct="0">
              <a:spcAft>
                <a:spcPct val="0"/>
              </a:spcAft>
              <a:buSzPts val="2400"/>
              <a:buFont typeface="Arial" panose="020B0604020202020204" pitchFamily="34" charset="0"/>
              <a:buAutoNum type="arabicPeriod"/>
              <a:tabLst/>
            </a:pPr>
            <a:r>
              <a:rPr lang="en-US" altLang="en-US" sz="2400" kern="1200" dirty="0">
                <a:solidFill>
                  <a:srgbClr val="000000"/>
                </a:solidFill>
                <a:latin typeface="Arial (Body)"/>
                <a:ea typeface="MS PGothic" panose="020B0600070205080204" pitchFamily="34" charset="-128"/>
              </a:rPr>
              <a:t>How does the curriculum I provide address diversity every day</a:t>
            </a:r>
            <a:r>
              <a:rPr lang="en-US" altLang="en-US" sz="2400" kern="1200" dirty="0" smtClean="0">
                <a:solidFill>
                  <a:srgbClr val="000000"/>
                </a:solidFill>
                <a:latin typeface="Arial (Body)"/>
                <a:ea typeface="MS PGothic" panose="020B0600070205080204" pitchFamily="34" charset="-128"/>
              </a:rPr>
              <a:t>?</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96009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000" kern="1200" dirty="0" smtClean="0">
                <a:latin typeface="Times New Roman" panose="02020603050405020304" pitchFamily="18" charset="0"/>
                <a:ea typeface="MS PGothic" panose="020B0600070205080204" pitchFamily="34" charset="-128"/>
                <a:cs typeface="Times New Roman" panose="02020603050405020304" pitchFamily="18" charset="0"/>
              </a:rPr>
              <a:t>Questions for Reflective Practitioners Interested in Promoting Diversity Acceptance </a:t>
            </a:r>
            <a:r>
              <a:rPr lang="en-US" altLang="en-US" sz="2000" b="0" kern="1200" dirty="0" smtClean="0">
                <a:latin typeface="Times New Roman" panose="02020603050405020304" pitchFamily="18" charset="0"/>
                <a:ea typeface="MS PGothic"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432054" lvl="0" indent="-432054" eaLnBrk="0" fontAlgn="base" hangingPunct="0">
              <a:spcAft>
                <a:spcPct val="0"/>
              </a:spcAft>
              <a:buSzPts val="2400"/>
              <a:buFont typeface="Arial" panose="020B0604020202020204" pitchFamily="34" charset="0"/>
              <a:buAutoNum type="arabicPeriod" startAt="4"/>
              <a:tabLst/>
            </a:pPr>
            <a:r>
              <a:rPr lang="en-US" altLang="en-US" sz="2400" kern="1200" dirty="0">
                <a:solidFill>
                  <a:srgbClr val="000000"/>
                </a:solidFill>
                <a:latin typeface="Arial (Body)"/>
                <a:ea typeface="MS PGothic" panose="020B0600070205080204" pitchFamily="34" charset="-128"/>
              </a:rPr>
              <a:t>How do I treat diversity as routine, not exceptional?</a:t>
            </a:r>
          </a:p>
          <a:p>
            <a:pPr marL="432054" lvl="0" indent="-432054" eaLnBrk="0" fontAlgn="base" hangingPunct="0">
              <a:spcAft>
                <a:spcPct val="0"/>
              </a:spcAft>
              <a:buSzPts val="2400"/>
              <a:buFont typeface="Arial" panose="020B0604020202020204" pitchFamily="34" charset="0"/>
              <a:buAutoNum type="arabicPeriod" startAt="4"/>
              <a:tabLst/>
            </a:pPr>
            <a:r>
              <a:rPr lang="en-US" altLang="en-US" sz="2400" kern="1200" dirty="0">
                <a:solidFill>
                  <a:srgbClr val="000000"/>
                </a:solidFill>
                <a:latin typeface="Arial (Body)"/>
                <a:ea typeface="MS PGothic" panose="020B0600070205080204" pitchFamily="34" charset="-128"/>
              </a:rPr>
              <a:t>How do I integrate traditions, values, histories, interests, games, music, art, languages, and families into the program?</a:t>
            </a:r>
          </a:p>
          <a:p>
            <a:pPr marL="432054" lvl="0" indent="-432054" eaLnBrk="0" fontAlgn="base" hangingPunct="0">
              <a:spcAft>
                <a:spcPct val="0"/>
              </a:spcAft>
              <a:buSzPts val="2400"/>
              <a:buFont typeface="Arial" panose="020B0604020202020204" pitchFamily="34" charset="0"/>
              <a:buAutoNum type="arabicPeriod" startAt="4"/>
              <a:tabLst/>
            </a:pPr>
            <a:r>
              <a:rPr lang="en-US" altLang="en-US" sz="2400" kern="1200" dirty="0">
                <a:solidFill>
                  <a:srgbClr val="000000"/>
                </a:solidFill>
                <a:latin typeface="Arial (Body)"/>
                <a:ea typeface="MS PGothic" panose="020B0600070205080204" pitchFamily="34" charset="-128"/>
              </a:rPr>
              <a:t>How do I create opportunities for children with varying backgrounds to cooperate, help one another and problem solve constructively?</a:t>
            </a:r>
          </a:p>
        </p:txBody>
      </p:sp>
    </p:spTree>
    <p:extLst>
      <p:ext uri="{BB962C8B-B14F-4D97-AF65-F5344CB8AC3E}">
        <p14:creationId xmlns:p14="http://schemas.microsoft.com/office/powerpoint/2010/main" val="416743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S PGothic"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4677770"/>
          </a:xfrm>
        </p:spPr>
        <p:txBody>
          <a:bodyPr wrap="square" lIns="91425" tIns="91425" rIns="91425" bIns="91425">
            <a:noAutofit/>
          </a:bodyPr>
          <a:lstStyle/>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14.1</a:t>
            </a:r>
            <a:r>
              <a:rPr lang="en-US" altLang="en-US" sz="2200" b="1" kern="1200" dirty="0">
                <a:solidFill>
                  <a:srgbClr val="000000"/>
                </a:solidFill>
                <a:latin typeface="Arial (Body)"/>
                <a:ea typeface="MS PGothic" panose="020B0600070205080204" pitchFamily="34" charset="-128"/>
              </a:rPr>
              <a:t> </a:t>
            </a:r>
            <a:r>
              <a:rPr lang="en-US" altLang="en-US" sz="2200" kern="1200" dirty="0">
                <a:solidFill>
                  <a:srgbClr val="000000"/>
                </a:solidFill>
                <a:latin typeface="Arial (Body)"/>
                <a:ea typeface="MS PGothic" panose="020B0600070205080204" pitchFamily="34" charset="-128"/>
              </a:rPr>
              <a:t>Talk about the importance of the social domain.</a:t>
            </a: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14.2</a:t>
            </a:r>
            <a:r>
              <a:rPr lang="en-US" altLang="en-US" sz="2200" b="1" kern="1200" dirty="0">
                <a:solidFill>
                  <a:srgbClr val="000000"/>
                </a:solidFill>
                <a:latin typeface="Arial (Body)"/>
                <a:ea typeface="MS PGothic" panose="020B0600070205080204" pitchFamily="34" charset="-128"/>
              </a:rPr>
              <a:t> </a:t>
            </a:r>
            <a:r>
              <a:rPr lang="en-US" altLang="en-US" sz="2200" kern="1200" dirty="0">
                <a:solidFill>
                  <a:srgbClr val="000000"/>
                </a:solidFill>
                <a:latin typeface="Arial (Body)"/>
                <a:ea typeface="MS PGothic" panose="020B0600070205080204" pitchFamily="34" charset="-128"/>
              </a:rPr>
              <a:t>Describe key social skills young children need to learn.</a:t>
            </a: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14.3</a:t>
            </a:r>
            <a:r>
              <a:rPr lang="en-US" altLang="en-US" sz="2200" b="1" kern="1200" dirty="0">
                <a:solidFill>
                  <a:srgbClr val="000000"/>
                </a:solidFill>
                <a:latin typeface="Arial (Body)"/>
                <a:ea typeface="MS PGothic" panose="020B0600070205080204" pitchFamily="34" charset="-128"/>
              </a:rPr>
              <a:t> </a:t>
            </a:r>
            <a:r>
              <a:rPr lang="en-US" altLang="en-US" sz="2200" kern="1200" dirty="0">
                <a:solidFill>
                  <a:srgbClr val="000000"/>
                </a:solidFill>
                <a:latin typeface="Arial (Body)"/>
                <a:ea typeface="MS PGothic" panose="020B0600070205080204" pitchFamily="34" charset="-128"/>
              </a:rPr>
              <a:t>Discuss socialization and its role in the social domain.</a:t>
            </a: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14.4</a:t>
            </a:r>
            <a:r>
              <a:rPr lang="en-US" altLang="en-US" sz="2200" b="1" kern="1200" dirty="0">
                <a:solidFill>
                  <a:srgbClr val="000000"/>
                </a:solidFill>
                <a:latin typeface="Arial (Body)"/>
                <a:ea typeface="MS PGothic" panose="020B0600070205080204" pitchFamily="34" charset="-128"/>
              </a:rPr>
              <a:t> </a:t>
            </a:r>
            <a:r>
              <a:rPr lang="en-US" altLang="en-US" sz="2200" kern="1200" dirty="0">
                <a:solidFill>
                  <a:srgbClr val="000000"/>
                </a:solidFill>
                <a:latin typeface="Arial (Body)"/>
                <a:ea typeface="MS PGothic" panose="020B0600070205080204" pitchFamily="34" charset="-128"/>
              </a:rPr>
              <a:t>Talk about how young children develop a sense of social responsibility and why it matters.</a:t>
            </a: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14.5</a:t>
            </a:r>
            <a:r>
              <a:rPr lang="en-US" altLang="en-US" sz="2200" b="1" kern="1200" dirty="0">
                <a:solidFill>
                  <a:srgbClr val="000000"/>
                </a:solidFill>
                <a:latin typeface="Arial (Body)"/>
                <a:ea typeface="MS PGothic" panose="020B0600070205080204" pitchFamily="34" charset="-128"/>
                <a:cs typeface="Times New Roman" panose="02020603050405020304" pitchFamily="18" charset="0"/>
              </a:rPr>
              <a:t> </a:t>
            </a:r>
            <a:r>
              <a:rPr lang="en-US" altLang="en-US" sz="2200" kern="1200" dirty="0">
                <a:solidFill>
                  <a:srgbClr val="000000"/>
                </a:solidFill>
                <a:latin typeface="Arial (Body)"/>
                <a:ea typeface="MS PGothic" panose="020B0600070205080204" pitchFamily="34" charset="-128"/>
              </a:rPr>
              <a:t>Define social studies and its value to children’s social development and </a:t>
            </a:r>
            <a:r>
              <a:rPr lang="en-US" altLang="en-US" sz="2200" kern="1200" dirty="0" smtClean="0">
                <a:solidFill>
                  <a:srgbClr val="000000"/>
                </a:solidFill>
                <a:latin typeface="Arial (Body)"/>
                <a:ea typeface="MS PGothic" panose="020B0600070205080204" pitchFamily="34" charset="-128"/>
              </a:rPr>
              <a:t>learning.</a:t>
            </a:r>
            <a:endParaRPr lang="en-US" altLang="en-US" sz="2200" kern="1200" dirty="0">
              <a:solidFill>
                <a:srgbClr val="000000"/>
              </a:solidFill>
              <a:latin typeface="Arial (Body)"/>
              <a:ea typeface="MS PGothic" panose="020B0600070205080204" pitchFamily="34" charset="-128"/>
            </a:endParaRP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14.6</a:t>
            </a:r>
            <a:r>
              <a:rPr lang="en-US" altLang="en-US" sz="2200" b="1" kern="1200" dirty="0">
                <a:solidFill>
                  <a:srgbClr val="000000"/>
                </a:solidFill>
                <a:latin typeface="Arial (Body)"/>
                <a:ea typeface="MS PGothic" panose="020B0600070205080204" pitchFamily="34" charset="-128"/>
                <a:cs typeface="Times New Roman" panose="02020603050405020304" pitchFamily="18" charset="0"/>
              </a:rPr>
              <a:t> </a:t>
            </a:r>
            <a:r>
              <a:rPr lang="en-US" altLang="en-US" sz="2200" kern="1200" dirty="0">
                <a:solidFill>
                  <a:srgbClr val="000000"/>
                </a:solidFill>
                <a:latin typeface="Arial (Body)"/>
                <a:ea typeface="MS PGothic" panose="020B0600070205080204" pitchFamily="34" charset="-128"/>
              </a:rPr>
              <a:t>Explain how valuing and respecting human diversity integrates all four dimensions of the social domain.</a:t>
            </a:r>
          </a:p>
          <a:p>
            <a:pPr marL="0" lvl="0" indent="0" eaLnBrk="0" fontAlgn="base" hangingPunct="0">
              <a:spcBef>
                <a:spcPts val="1200"/>
              </a:spcBef>
              <a:spcAft>
                <a:spcPct val="0"/>
              </a:spcAft>
              <a:buSzPts val="2400"/>
              <a:buNone/>
            </a:pPr>
            <a:r>
              <a:rPr lang="en-US" altLang="en-US" sz="2200" b="1" kern="1200" dirty="0">
                <a:solidFill>
                  <a:schemeClr val="tx2"/>
                </a:solidFill>
                <a:latin typeface="Arial (Body)"/>
                <a:ea typeface="MS PGothic" panose="020B0600070205080204" pitchFamily="34" charset="-128"/>
                <a:cs typeface="Times New Roman" panose="02020603050405020304" pitchFamily="18" charset="0"/>
              </a:rPr>
              <a:t>14.7</a:t>
            </a:r>
            <a:r>
              <a:rPr lang="en-US" altLang="en-US" sz="2200" b="1" kern="1200" dirty="0">
                <a:solidFill>
                  <a:srgbClr val="000000"/>
                </a:solidFill>
                <a:latin typeface="Arial (Body)"/>
                <a:ea typeface="MS PGothic" panose="020B0600070205080204" pitchFamily="34" charset="-128"/>
                <a:cs typeface="Times New Roman" panose="02020603050405020304" pitchFamily="18" charset="0"/>
              </a:rPr>
              <a:t> </a:t>
            </a:r>
            <a:r>
              <a:rPr lang="en-US" altLang="en-US" sz="2200" kern="1200" dirty="0">
                <a:solidFill>
                  <a:srgbClr val="000000"/>
                </a:solidFill>
                <a:latin typeface="Arial (Body)"/>
                <a:ea typeface="MS PGothic" panose="020B0600070205080204" pitchFamily="34" charset="-128"/>
              </a:rPr>
              <a:t>Implement developmentally appropriate curriculum and instruction in the social domain.</a:t>
            </a:r>
          </a:p>
        </p:txBody>
      </p:sp>
    </p:spTree>
    <p:extLst>
      <p:ext uri="{BB962C8B-B14F-4D97-AF65-F5344CB8AC3E}">
        <p14:creationId xmlns:p14="http://schemas.microsoft.com/office/powerpoint/2010/main" val="192064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The Social Domain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199"/>
            <a:ext cx="8229600" cy="2808027"/>
          </a:xfrm>
        </p:spPr>
        <p:txBody>
          <a:bodyPr wrap="square" lIns="91425" tIns="91425" rIns="91425" bIns="91425">
            <a:noAutofit/>
          </a:bodyPr>
          <a:lstStyle/>
          <a:p>
            <a:pPr marL="0" lvl="0" indent="0" eaLnBrk="0" fontAlgn="base" hangingPunct="0">
              <a:spcAft>
                <a:spcPct val="0"/>
              </a:spcAft>
              <a:buSzPts val="2400"/>
              <a:buNone/>
              <a:tabLst/>
              <a:defRPr/>
            </a:pPr>
            <a:r>
              <a:rPr lang="en-US" altLang="en-US" sz="2400" kern="1200" dirty="0">
                <a:solidFill>
                  <a:srgbClr val="000000"/>
                </a:solidFill>
                <a:latin typeface="Arial (Body)"/>
                <a:ea typeface="MS PGothic" panose="020B0600070205080204" pitchFamily="34" charset="-128"/>
              </a:rPr>
              <a:t>Includes:</a:t>
            </a:r>
          </a:p>
          <a:p>
            <a:pPr marL="255600" lvl="4" indent="-255600" eaLnBrk="0" fontAlgn="base" hangingPunct="0">
              <a:spcBef>
                <a:spcPts val="1500"/>
              </a:spcBef>
              <a:spcAft>
                <a:spcPct val="0"/>
              </a:spcAft>
              <a:buSzPts val="2400"/>
              <a:defRPr/>
            </a:pPr>
            <a:r>
              <a:rPr lang="en-US" altLang="en-US" sz="2400" kern="1200" dirty="0">
                <a:solidFill>
                  <a:srgbClr val="000000"/>
                </a:solidFill>
                <a:latin typeface="Arial (Body)"/>
                <a:ea typeface="MS PGothic" panose="020B0600070205080204" pitchFamily="34" charset="-128"/>
                <a:cs typeface="+mn-cs"/>
              </a:rPr>
              <a:t>Social skills</a:t>
            </a:r>
          </a:p>
          <a:p>
            <a:pPr marL="255600" lvl="4" indent="-255600" eaLnBrk="0" fontAlgn="base" hangingPunct="0">
              <a:spcBef>
                <a:spcPts val="1500"/>
              </a:spcBef>
              <a:spcAft>
                <a:spcPct val="0"/>
              </a:spcAft>
              <a:buSzPts val="2400"/>
              <a:defRPr/>
            </a:pPr>
            <a:r>
              <a:rPr lang="en-US" altLang="en-US" sz="2400" kern="1200" dirty="0">
                <a:solidFill>
                  <a:srgbClr val="000000"/>
                </a:solidFill>
                <a:latin typeface="Arial (Body)"/>
                <a:ea typeface="MS PGothic" panose="020B0600070205080204" pitchFamily="34" charset="-128"/>
                <a:cs typeface="+mn-cs"/>
              </a:rPr>
              <a:t>Socialization</a:t>
            </a:r>
          </a:p>
          <a:p>
            <a:pPr marL="255600" lvl="4" indent="-255600" eaLnBrk="0" fontAlgn="base" hangingPunct="0">
              <a:spcBef>
                <a:spcPts val="1500"/>
              </a:spcBef>
              <a:spcAft>
                <a:spcPct val="0"/>
              </a:spcAft>
              <a:buSzPts val="2400"/>
              <a:defRPr/>
            </a:pPr>
            <a:r>
              <a:rPr lang="en-US" altLang="en-US" sz="2400" kern="1200" dirty="0">
                <a:solidFill>
                  <a:srgbClr val="000000"/>
                </a:solidFill>
                <a:latin typeface="Arial (Body)"/>
                <a:ea typeface="MS PGothic" panose="020B0600070205080204" pitchFamily="34" charset="-128"/>
                <a:cs typeface="+mn-cs"/>
              </a:rPr>
              <a:t>Social responsibility</a:t>
            </a:r>
          </a:p>
          <a:p>
            <a:pPr marL="255600" lvl="4" indent="-255600" eaLnBrk="0" fontAlgn="base" hangingPunct="0">
              <a:spcBef>
                <a:spcPts val="1500"/>
              </a:spcBef>
              <a:spcAft>
                <a:spcPct val="0"/>
              </a:spcAft>
              <a:buSzPts val="2400"/>
              <a:defRPr/>
            </a:pPr>
            <a:r>
              <a:rPr lang="en-US" altLang="en-US" sz="2400" kern="1200" dirty="0">
                <a:solidFill>
                  <a:srgbClr val="000000"/>
                </a:solidFill>
                <a:latin typeface="Arial (Body)"/>
                <a:ea typeface="MS PGothic" panose="020B0600070205080204" pitchFamily="34" charset="-128"/>
                <a:cs typeface="+mn-cs"/>
              </a:rPr>
              <a:t>Social </a:t>
            </a:r>
            <a:r>
              <a:rPr lang="en-US" altLang="en-US" sz="2400" kern="1200" dirty="0" smtClean="0">
                <a:solidFill>
                  <a:srgbClr val="000000"/>
                </a:solidFill>
                <a:latin typeface="Arial (Body)"/>
                <a:ea typeface="MS PGothic" panose="020B0600070205080204" pitchFamily="34" charset="-128"/>
                <a:cs typeface="+mn-cs"/>
              </a:rPr>
              <a:t>studies</a:t>
            </a:r>
            <a:endParaRPr 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13668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S PGothic" panose="020B0600070205080204" pitchFamily="34" charset="-128"/>
                <a:cs typeface="Times New Roman" panose="02020603050405020304" pitchFamily="18" charset="0"/>
              </a:rPr>
              <a:t>Social Competence</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4308893"/>
          </a:xfrm>
        </p:spPr>
        <p:txBody>
          <a:bodyPr wrap="square" lIns="91425" tIns="91425" rIns="91425" bIns="91425">
            <a:noAutofit/>
          </a:bodyPr>
          <a:lstStyle/>
          <a:p>
            <a:pPr marL="0" lvl="0" indent="0" eaLnBrk="0" fontAlgn="base" hangingPunct="0">
              <a:spcAft>
                <a:spcPct val="0"/>
              </a:spcAft>
              <a:buSzPts val="2400"/>
              <a:buNone/>
              <a:tabLst/>
              <a:defRPr/>
            </a:pPr>
            <a:r>
              <a:rPr lang="en-US" sz="2400" kern="1200" dirty="0">
                <a:solidFill>
                  <a:srgbClr val="000000"/>
                </a:solidFill>
                <a:latin typeface="Arial (Body)"/>
                <a:ea typeface="MS PGothic" panose="020B0600070205080204" pitchFamily="34" charset="-128"/>
              </a:rPr>
              <a:t>The ultimate goal of the social domain is for children to become socially </a:t>
            </a:r>
            <a:r>
              <a:rPr lang="en-US" sz="2400" kern="1200" dirty="0" smtClean="0">
                <a:solidFill>
                  <a:srgbClr val="000000"/>
                </a:solidFill>
                <a:latin typeface="Arial (Body)"/>
                <a:ea typeface="MS PGothic" panose="020B0600070205080204" pitchFamily="34" charset="-128"/>
              </a:rPr>
              <a:t>competent.</a:t>
            </a:r>
            <a:endParaRPr lang="en-US" sz="2400" kern="1200" dirty="0">
              <a:solidFill>
                <a:srgbClr val="000000"/>
              </a:solidFill>
              <a:latin typeface="Arial (Body)"/>
              <a:ea typeface="MS PGothic" panose="020B0600070205080204" pitchFamily="34" charset="-128"/>
            </a:endParaRPr>
          </a:p>
          <a:p>
            <a:pPr marL="0" lvl="0" indent="0" eaLnBrk="0" fontAlgn="base" hangingPunct="0">
              <a:spcAft>
                <a:spcPct val="0"/>
              </a:spcAft>
              <a:buSzPts val="2400"/>
              <a:buNone/>
              <a:tabLst/>
              <a:defRPr/>
            </a:pPr>
            <a:r>
              <a:rPr lang="en-US" sz="2400" kern="1200" dirty="0">
                <a:solidFill>
                  <a:srgbClr val="000000"/>
                </a:solidFill>
                <a:latin typeface="Arial (Body)"/>
                <a:ea typeface="MS PGothic" panose="020B0600070205080204" pitchFamily="34" charset="-128"/>
              </a:rPr>
              <a:t>Social competence involves everything children need to know and do in order to</a:t>
            </a:r>
            <a:r>
              <a:rPr lang="en-US" sz="2400" kern="1200" dirty="0" smtClean="0">
                <a:solidFill>
                  <a:srgbClr val="000000"/>
                </a:solidFill>
                <a:latin typeface="Arial (Body)"/>
                <a:ea typeface="MS PGothic" panose="020B0600070205080204" pitchFamily="34" charset="-128"/>
              </a:rPr>
              <a:t>:</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Establish and maintain satisfying relationships</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Develop self-control</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Develop prosocial attitudes</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Develop civic </a:t>
            </a:r>
            <a:r>
              <a:rPr lang="en-US" sz="2400" kern="1200" dirty="0" smtClean="0">
                <a:solidFill>
                  <a:srgbClr val="000000"/>
                </a:solidFill>
                <a:latin typeface="Arial (Body)"/>
                <a:ea typeface="MS PGothic" panose="020B0600070205080204" pitchFamily="34" charset="-128"/>
              </a:rPr>
              <a:t>values</a:t>
            </a:r>
            <a:endParaRPr 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38037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Social Competence Is Important</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428999"/>
          </a:xfrm>
        </p:spPr>
        <p:txBody>
          <a:bodyPr wrap="square" lIns="91425" tIns="91425" rIns="91425" bIns="91425">
            <a:noAutofit/>
          </a:bodyPr>
          <a:lstStyle/>
          <a:p>
            <a:pPr marL="0" lvl="0" indent="0" eaLnBrk="0" fontAlgn="base" hangingPunct="0">
              <a:spcAft>
                <a:spcPct val="0"/>
              </a:spcAft>
              <a:buSzPts val="2400"/>
              <a:buNone/>
              <a:tabLst/>
              <a:defRPr/>
            </a:pPr>
            <a:r>
              <a:rPr lang="en-US" sz="2400" kern="1200" dirty="0">
                <a:solidFill>
                  <a:srgbClr val="000000"/>
                </a:solidFill>
                <a:latin typeface="Arial (Body)"/>
                <a:ea typeface="MS PGothic" panose="020B0600070205080204" pitchFamily="34" charset="-128"/>
              </a:rPr>
              <a:t>Children who are socially competent tend to</a:t>
            </a:r>
            <a:r>
              <a:rPr lang="en-US" sz="2400" kern="1200" dirty="0" smtClean="0">
                <a:solidFill>
                  <a:srgbClr val="000000"/>
                </a:solidFill>
                <a:latin typeface="Arial (Body)"/>
                <a:ea typeface="MS PGothic" panose="020B0600070205080204" pitchFamily="34" charset="-128"/>
              </a:rPr>
              <a:t>:</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Lead happier, healthier lives</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Perform better academically</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Have more positive attitudes about people, school, and themselves</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Have more positive interactions with peers and </a:t>
            </a:r>
            <a:r>
              <a:rPr lang="en-US" sz="2400" kern="1200" dirty="0" smtClean="0">
                <a:solidFill>
                  <a:srgbClr val="000000"/>
                </a:solidFill>
                <a:latin typeface="Arial (Body)"/>
                <a:ea typeface="MS PGothic" panose="020B0600070205080204" pitchFamily="34" charset="-128"/>
              </a:rPr>
              <a:t>adults</a:t>
            </a:r>
            <a:endParaRPr 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91788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Social Skills</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180230"/>
          </a:xfrm>
        </p:spPr>
        <p:txBody>
          <a:bodyPr wrap="square" lIns="91425" tIns="91425" rIns="91425" bIns="91425">
            <a:noAutofit/>
          </a:bodyPr>
          <a:lstStyle/>
          <a:p>
            <a:pPr marL="0" lvl="0" indent="0" eaLnBrk="0" fontAlgn="base" hangingPunct="0">
              <a:spcAft>
                <a:spcPct val="0"/>
              </a:spcAft>
              <a:buSzPts val="2400"/>
              <a:buNone/>
              <a:tabLst/>
              <a:defRPr/>
            </a:pPr>
            <a:r>
              <a:rPr lang="en-US" sz="2400" kern="1200" dirty="0">
                <a:solidFill>
                  <a:srgbClr val="000000"/>
                </a:solidFill>
                <a:latin typeface="Arial (Body)"/>
                <a:ea typeface="MS PGothic" panose="020B0600070205080204" pitchFamily="34" charset="-128"/>
              </a:rPr>
              <a:t>Children need time and experience to learn how to:</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cs typeface="+mn-cs"/>
              </a:rPr>
              <a:t>Establish contact</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cs typeface="+mn-cs"/>
              </a:rPr>
              <a:t>Maintain positive relationships</a:t>
            </a:r>
          </a:p>
          <a:p>
            <a:pPr marL="255600" lvl="1"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cs typeface="+mn-cs"/>
              </a:rPr>
              <a:t>Resolve </a:t>
            </a:r>
            <a:r>
              <a:rPr lang="en-US" sz="2400" kern="1200" dirty="0" smtClean="0">
                <a:solidFill>
                  <a:srgbClr val="000000"/>
                </a:solidFill>
                <a:latin typeface="Arial (Body)"/>
                <a:ea typeface="MS PGothic" panose="020B0600070205080204" pitchFamily="34" charset="-128"/>
                <a:cs typeface="+mn-cs"/>
              </a:rPr>
              <a:t>disagreements</a:t>
            </a:r>
            <a:endParaRPr 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57388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The Role of the Teacher </a:t>
            </a:r>
            <a:r>
              <a:rPr lang="en-US" altLang="en-US" sz="2000" b="0" kern="1200" smtClean="0">
                <a:latin typeface="Times New Roman" panose="02020603050405020304" pitchFamily="18" charset="0"/>
                <a:ea typeface="MS PGothic"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0" lvl="0" indent="0" eaLnBrk="0" fontAlgn="base" hangingPunct="0">
              <a:spcAft>
                <a:spcPct val="0"/>
              </a:spcAft>
              <a:buSzPts val="2400"/>
              <a:buNone/>
              <a:tabLst/>
              <a:defRPr/>
            </a:pPr>
            <a:r>
              <a:rPr lang="en-US" altLang="en-US" sz="2400" kern="1200" dirty="0">
                <a:solidFill>
                  <a:srgbClr val="000000"/>
                </a:solidFill>
                <a:latin typeface="Arial (Body)"/>
                <a:ea typeface="MS PGothic" panose="020B0600070205080204" pitchFamily="34" charset="-128"/>
              </a:rPr>
              <a:t>Adults promote children’s development of social skills through:</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MS PGothic" panose="020B0600070205080204" pitchFamily="34" charset="-128"/>
              </a:rPr>
              <a:t>Modeling</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MS PGothic" panose="020B0600070205080204" pitchFamily="34" charset="-128"/>
              </a:rPr>
              <a:t>Expansion</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MS PGothic" panose="020B0600070205080204" pitchFamily="34" charset="-128"/>
              </a:rPr>
              <a:t>Coaching</a:t>
            </a:r>
          </a:p>
          <a:p>
            <a:pPr marL="255651" lvl="0" indent="-255651" eaLnBrk="0" fontAlgn="base" hangingPunct="0">
              <a:spcAft>
                <a:spcPct val="0"/>
              </a:spcAft>
              <a:buSzPts val="2400"/>
              <a:tabLst/>
              <a:defRPr/>
            </a:pPr>
            <a:r>
              <a:rPr lang="en-US" altLang="en-US" sz="2400" kern="1200" dirty="0" smtClean="0">
                <a:solidFill>
                  <a:srgbClr val="000000"/>
                </a:solidFill>
                <a:latin typeface="Arial (Body)"/>
                <a:ea typeface="MS PGothic" panose="020B0600070205080204" pitchFamily="34" charset="-128"/>
              </a:rPr>
              <a:t>Mediating</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166936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Socialization</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lvl="0" eaLnBrk="0" fontAlgn="base" hangingPunct="0">
              <a:spcAft>
                <a:spcPct val="0"/>
              </a:spcAft>
              <a:buSzPts val="2400"/>
              <a:tabLst/>
              <a:defRPr/>
            </a:pPr>
            <a:r>
              <a:rPr lang="en-US" sz="2400" kern="1200" dirty="0">
                <a:solidFill>
                  <a:srgbClr val="000000"/>
                </a:solidFill>
                <a:latin typeface="Arial (Body)"/>
                <a:ea typeface="MS PGothic" panose="020B0600070205080204" pitchFamily="34" charset="-128"/>
              </a:rPr>
              <a:t>Socialization involves learning to behave within the bounds of society</a:t>
            </a:r>
          </a:p>
          <a:p>
            <a:pPr marL="255600" lvl="4" indent="-255600" eaLnBrk="0" fontAlgn="base" hangingPunct="0">
              <a:spcBef>
                <a:spcPts val="1500"/>
              </a:spcBef>
              <a:spcAft>
                <a:spcPct val="0"/>
              </a:spcAft>
              <a:buSzPts val="2400"/>
              <a:defRPr/>
            </a:pPr>
            <a:r>
              <a:rPr lang="en-US" sz="2400" kern="1200" dirty="0">
                <a:solidFill>
                  <a:srgbClr val="000000"/>
                </a:solidFill>
                <a:latin typeface="Arial (Body)"/>
                <a:ea typeface="MS PGothic" panose="020B0600070205080204" pitchFamily="34" charset="-128"/>
                <a:cs typeface="+mn-cs"/>
              </a:rPr>
              <a:t>Adults address socialization through their day-to-day interactions with children</a:t>
            </a:r>
          </a:p>
          <a:p>
            <a:pPr marL="255600" lvl="4" indent="-255600" eaLnBrk="0" fontAlgn="base" hangingPunct="0">
              <a:spcBef>
                <a:spcPts val="1500"/>
              </a:spcBef>
              <a:spcAft>
                <a:spcPct val="0"/>
              </a:spcAft>
              <a:buSzPts val="2400"/>
              <a:defRPr/>
            </a:pPr>
            <a:r>
              <a:rPr lang="en-US" sz="2400" kern="1200" dirty="0">
                <a:solidFill>
                  <a:srgbClr val="000000"/>
                </a:solidFill>
                <a:latin typeface="Arial (Body)"/>
                <a:ea typeface="MS PGothic" panose="020B0600070205080204" pitchFamily="34" charset="-128"/>
                <a:cs typeface="+mn-cs"/>
              </a:rPr>
              <a:t>Teachers plan daily activities to make sure children encounter socialization content and </a:t>
            </a:r>
            <a:r>
              <a:rPr lang="en-US" sz="2400" kern="1200" dirty="0" smtClean="0">
                <a:solidFill>
                  <a:srgbClr val="000000"/>
                </a:solidFill>
                <a:latin typeface="Arial (Body)"/>
                <a:ea typeface="MS PGothic" panose="020B0600070205080204" pitchFamily="34" charset="-128"/>
                <a:cs typeface="+mn-cs"/>
              </a:rPr>
              <a:t>skills</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208205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MS PGothic" panose="020B0600070205080204" pitchFamily="34" charset="-128"/>
                <a:cs typeface="Times New Roman" panose="02020603050405020304" pitchFamily="18" charset="0"/>
              </a:rPr>
              <a:t>Social Responsibility</a:t>
            </a:r>
            <a:endParaRPr lang="en-US" altLang="en-US" kern="12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 name="Content Placeholder 9"/>
          <p:cNvSpPr>
            <a:spLocks noGrp="1"/>
          </p:cNvSpPr>
          <p:nvPr>
            <p:ph idx="1"/>
          </p:nvPr>
        </p:nvSpPr>
        <p:spPr>
          <a:xfrm>
            <a:off x="457200" y="1600200"/>
            <a:ext cx="8229600" cy="662655"/>
          </a:xfrm>
        </p:spPr>
        <p:txBody>
          <a:bodyPr/>
          <a:lstStyle/>
          <a:p>
            <a:pPr marL="0" indent="0">
              <a:buNone/>
            </a:pPr>
            <a:r>
              <a:rPr lang="en-US" sz="2400" kern="1200" dirty="0">
                <a:solidFill>
                  <a:srgbClr val="000000"/>
                </a:solidFill>
                <a:latin typeface="Arial (Body)"/>
                <a:ea typeface="MS PGothic" panose="020B0600070205080204" pitchFamily="34" charset="-128"/>
              </a:rPr>
              <a:t>Social responsibility involves:</a:t>
            </a:r>
            <a:endParaRPr lang="en-US" sz="2400" dirty="0"/>
          </a:p>
        </p:txBody>
      </p:sp>
      <p:sp>
        <p:nvSpPr>
          <p:cNvPr id="11" name="Content Placeholder 10"/>
          <p:cNvSpPr>
            <a:spLocks noGrp="1"/>
          </p:cNvSpPr>
          <p:nvPr>
            <p:ph idx="13"/>
          </p:nvPr>
        </p:nvSpPr>
        <p:spPr>
          <a:xfrm>
            <a:off x="473720" y="2184477"/>
            <a:ext cx="8229600" cy="571220"/>
          </a:xfrm>
        </p:spPr>
        <p:txBody>
          <a:bodyPr/>
          <a:lstStyle/>
          <a:p>
            <a:pPr indent="-255600"/>
            <a:r>
              <a:rPr lang="en-US" sz="2400" kern="1200" dirty="0">
                <a:solidFill>
                  <a:srgbClr val="000000"/>
                </a:solidFill>
                <a:latin typeface="Arial (Body)"/>
                <a:ea typeface="MS PGothic" panose="020B0600070205080204" pitchFamily="34" charset="-128"/>
              </a:rPr>
              <a:t>Making the world a better </a:t>
            </a:r>
            <a:r>
              <a:rPr lang="en-US" sz="2400" kern="1200" dirty="0" smtClean="0">
                <a:solidFill>
                  <a:srgbClr val="000000"/>
                </a:solidFill>
                <a:latin typeface="Arial (Body)"/>
                <a:ea typeface="MS PGothic" panose="020B0600070205080204" pitchFamily="34" charset="-128"/>
              </a:rPr>
              <a:t>place</a:t>
            </a:r>
            <a:endParaRPr lang="en-US" sz="2400" kern="1200" dirty="0">
              <a:solidFill>
                <a:srgbClr val="000000"/>
              </a:solidFill>
              <a:latin typeface="Arial (Body)"/>
              <a:ea typeface="MS PGothic" panose="020B0600070205080204" pitchFamily="34" charset="-128"/>
            </a:endParaRPr>
          </a:p>
        </p:txBody>
      </p:sp>
      <p:sp>
        <p:nvSpPr>
          <p:cNvPr id="12" name="Content Placeholder 11"/>
          <p:cNvSpPr>
            <a:spLocks noGrp="1"/>
          </p:cNvSpPr>
          <p:nvPr>
            <p:ph idx="14"/>
          </p:nvPr>
        </p:nvSpPr>
        <p:spPr>
          <a:xfrm>
            <a:off x="457200" y="2873258"/>
            <a:ext cx="8229600" cy="571220"/>
          </a:xfrm>
        </p:spPr>
        <p:txBody>
          <a:bodyPr/>
          <a:lstStyle/>
          <a:p>
            <a:pPr marL="0" indent="0">
              <a:buNone/>
            </a:pPr>
            <a:r>
              <a:rPr lang="en-US" sz="2400" kern="1200" dirty="0">
                <a:solidFill>
                  <a:srgbClr val="000000"/>
                </a:solidFill>
                <a:latin typeface="Arial (Body)"/>
                <a:ea typeface="MS PGothic" panose="020B0600070205080204" pitchFamily="34" charset="-128"/>
              </a:rPr>
              <a:t>What does this look like in early childhood?</a:t>
            </a:r>
            <a:endParaRPr lang="en-US" sz="2400" dirty="0"/>
          </a:p>
        </p:txBody>
      </p:sp>
      <p:sp>
        <p:nvSpPr>
          <p:cNvPr id="13" name="Content Placeholder 12"/>
          <p:cNvSpPr>
            <a:spLocks noGrp="1"/>
          </p:cNvSpPr>
          <p:nvPr>
            <p:ph idx="15"/>
          </p:nvPr>
        </p:nvSpPr>
        <p:spPr>
          <a:xfrm>
            <a:off x="457200" y="3418352"/>
            <a:ext cx="8229600" cy="1205897"/>
          </a:xfrm>
        </p:spPr>
        <p:txBody>
          <a:bodyPr/>
          <a:lstStyle/>
          <a:p>
            <a:pPr marL="255600" lvl="3"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Being kind</a:t>
            </a:r>
          </a:p>
          <a:p>
            <a:pPr marL="255600" lvl="3" indent="-255600" eaLnBrk="0" fontAlgn="base" hangingPunct="0">
              <a:spcBef>
                <a:spcPts val="1500"/>
              </a:spcBef>
              <a:spcAft>
                <a:spcPct val="0"/>
              </a:spcAft>
              <a:buSzPts val="2400"/>
              <a:buFont typeface="Arial" panose="020B0604020202020204" pitchFamily="34" charset="0"/>
              <a:buChar char="•"/>
              <a:defRPr/>
            </a:pPr>
            <a:r>
              <a:rPr lang="en-US" sz="2400" kern="1200" dirty="0">
                <a:solidFill>
                  <a:srgbClr val="000000"/>
                </a:solidFill>
                <a:latin typeface="Arial (Body)"/>
                <a:ea typeface="MS PGothic" panose="020B0600070205080204" pitchFamily="34" charset="-128"/>
              </a:rPr>
              <a:t>Taking care of the environment indoors and </a:t>
            </a:r>
            <a:r>
              <a:rPr lang="en-US" sz="2400" kern="1200" dirty="0" smtClean="0">
                <a:solidFill>
                  <a:srgbClr val="000000"/>
                </a:solidFill>
                <a:latin typeface="Arial (Body)"/>
                <a:ea typeface="MS PGothic" panose="020B0600070205080204" pitchFamily="34" charset="-128"/>
              </a:rPr>
              <a:t>outside</a:t>
            </a:r>
            <a:endParaRPr lang="en-US" altLang="en-US" sz="2400" kern="1200" dirty="0">
              <a:solidFill>
                <a:srgbClr val="000000"/>
              </a:solidFill>
              <a:latin typeface="Arial (Body)"/>
              <a:ea typeface="MS PGothic" panose="020B0600070205080204" pitchFamily="34" charset="-128"/>
            </a:endParaRPr>
          </a:p>
        </p:txBody>
      </p:sp>
    </p:spTree>
    <p:extLst>
      <p:ext uri="{BB962C8B-B14F-4D97-AF65-F5344CB8AC3E}">
        <p14:creationId xmlns:p14="http://schemas.microsoft.com/office/powerpoint/2010/main" val="3968302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mentally Appropriate Curriculum: Best Practices in Early Childhood Education&amp;quot;&quot;/&gt;&lt;property id=&quot;20307&quot; value=&quot;301&quot;/&gt;&lt;/object&gt;&lt;object type=&quot;3&quot; unique_id=&quot;10005&quot;&gt;&lt;property id=&quot;20148&quot; value=&quot;5&quot;/&gt;&lt;property id=&quot;20300&quot; value=&quot;Slide 2 - &amp;quot;Learning Objectives&amp;quot;&quot;/&gt;&lt;property id=&quot;20307&quot; value=&quot;306&quot;/&gt;&lt;/object&gt;&lt;object type=&quot;3&quot; unique_id=&quot;10006&quot;&gt;&lt;property id=&quot;20148&quot; value=&quot;5&quot;/&gt;&lt;property id=&quot;20300&quot; value=&quot;Slide 3 - &amp;quot;The Social Domain&amp;quot;&quot;/&gt;&lt;property id=&quot;20307&quot; value=&quot;307&quot;/&gt;&lt;/object&gt;&lt;object type=&quot;3&quot; unique_id=&quot;10007&quot;&gt;&lt;property id=&quot;20148&quot; value=&quot;5&quot;/&gt;&lt;property id=&quot;20300&quot; value=&quot;Slide 4 - &amp;quot;Social Competence&amp;quot;&quot;/&gt;&lt;property id=&quot;20307&quot; value=&quot;308&quot;/&gt;&lt;/object&gt;&lt;object type=&quot;3&quot; unique_id=&quot;10008&quot;&gt;&lt;property id=&quot;20148&quot; value=&quot;5&quot;/&gt;&lt;property id=&quot;20300&quot; value=&quot;Slide 5 - &amp;quot;Social Competence Is Important&amp;quot;&quot;/&gt;&lt;property id=&quot;20307&quot; value=&quot;309&quot;/&gt;&lt;/object&gt;&lt;object type=&quot;3&quot; unique_id=&quot;10009&quot;&gt;&lt;property id=&quot;20148&quot; value=&quot;5&quot;/&gt;&lt;property id=&quot;20300&quot; value=&quot;Slide 6 - &amp;quot;Social Skills&amp;quot;&quot;/&gt;&lt;property id=&quot;20307&quot; value=&quot;310&quot;/&gt;&lt;/object&gt;&lt;object type=&quot;3&quot; unique_id=&quot;10010&quot;&gt;&lt;property id=&quot;20148&quot; value=&quot;5&quot;/&gt;&lt;property id=&quot;20300&quot; value=&quot;Slide 7 - &amp;quot;The Role of the Teacher (1 of 2)&amp;quot;&quot;/&gt;&lt;property id=&quot;20307&quot; value=&quot;311&quot;/&gt;&lt;/object&gt;&lt;object type=&quot;3&quot; unique_id=&quot;10011&quot;&gt;&lt;property id=&quot;20148&quot; value=&quot;5&quot;/&gt;&lt;property id=&quot;20300&quot; value=&quot;Slide 8 - &amp;quot;Socialization&amp;quot;&quot;/&gt;&lt;property id=&quot;20307&quot; value=&quot;312&quot;/&gt;&lt;/object&gt;&lt;object type=&quot;3&quot; unique_id=&quot;10012&quot;&gt;&lt;property id=&quot;20148&quot; value=&quot;5&quot;/&gt;&lt;property id=&quot;20300&quot; value=&quot;Slide 9 - &amp;quot;Social Responsibility&amp;quot;&quot;/&gt;&lt;property id=&quot;20307&quot; value=&quot;313&quot;/&gt;&lt;/object&gt;&lt;object type=&quot;3&quot; unique_id=&quot;10013&quot;&gt;&lt;property id=&quot;20148&quot; value=&quot;5&quot;/&gt;&lt;property id=&quot;20300&quot; value=&quot;Slide 10 - &amp;quot;Prosocial Skills&amp;quot;&quot;/&gt;&lt;property id=&quot;20307&quot; value=&quot;314&quot;/&gt;&lt;/object&gt;&lt;object type=&quot;3&quot; unique_id=&quot;10014&quot;&gt;&lt;property id=&quot;20148&quot; value=&quot;5&quot;/&gt;&lt;property id=&quot;20300&quot; value=&quot;Slide 11 - &amp;quot;Environmental Awareness&amp;quot;&quot;/&gt;&lt;property id=&quot;20307&quot; value=&quot;315&quot;/&gt;&lt;/object&gt;&lt;object type=&quot;3&quot; unique_id=&quot;10015&quot;&gt;&lt;property id=&quot;20148&quot; value=&quot;5&quot;/&gt;&lt;property id=&quot;20300&quot; value=&quot;Slide 12 - &amp;quot;Social Studies Concepts&amp;quot;&quot;/&gt;&lt;property id=&quot;20307&quot; value=&quot;316&quot;/&gt;&lt;/object&gt;&lt;object type=&quot;3&quot; unique_id=&quot;10016&quot;&gt;&lt;property id=&quot;20148&quot; value=&quot;5&quot;/&gt;&lt;property id=&quot;20300&quot; value=&quot;Slide 13 - &amp;quot;Knowing about Children and Diversity&amp;quot;&quot;/&gt;&lt;property id=&quot;20307&quot; value=&quot;317&quot;/&gt;&lt;/object&gt;&lt;object type=&quot;3&quot; unique_id=&quot;10017&quot;&gt;&lt;property id=&quot;20148&quot; value=&quot;5&quot;/&gt;&lt;property id=&quot;20300&quot; value=&quot;Slide 14 - &amp;quot;The Role of the Teacher (2 of 2)&amp;quot;&quot;/&gt;&lt;property id=&quot;20307&quot; value=&quot;318&quot;/&gt;&lt;/object&gt;&lt;object type=&quot;3&quot; unique_id=&quot;10018&quot;&gt;&lt;property id=&quot;20148&quot; value=&quot;5&quot;/&gt;&lt;property id=&quot;20300&quot; value=&quot;Slide 15 - &amp;quot;Questions for Reflective Practitioners Interested in Promoting Diversity Acceptance (1 of 2)&amp;quot;&quot;/&gt;&lt;property id=&quot;20307&quot; value=&quot;319&quot;/&gt;&lt;/object&gt;&lt;object type=&quot;3&quot; unique_id=&quot;10019&quot;&gt;&lt;property id=&quot;20148&quot; value=&quot;5&quot;/&gt;&lt;property id=&quot;20300&quot; value=&quot;Slide 16 - &amp;quot;Questions for Reflective Practitioners Interested in Promoting Diversity Acceptance (2 of 2)&amp;quot;&quot;/&gt;&lt;property id=&quot;20307&quot; value=&quot;320&quot;/&gt;&lt;/object&gt;&lt;object type=&quot;3&quot; unique_id=&quot;10020&quot;&gt;&lt;property id=&quot;20148&quot; value=&quot;5&quot;/&gt;&lt;property id=&quot;20300&quot; value=&quot;Slide 17 - &amp;quot;Copyright&amp;quot;&quot;/&gt;&lt;property id=&quot;20307&quot; value=&quot;305&quot;/&gt;&lt;/object&gt;&lt;/object&gt;&lt;/object&gt;&lt;/database&gt;"/>
  <p:tag name="SECTOMILLISECCONVERTED" val="1"/>
</p:tagLst>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11249</TotalTime>
  <Words>675</Words>
  <Application>Microsoft Office PowerPoint</Application>
  <PresentationFormat>On-screen Show (4:3)</PresentationFormat>
  <Paragraphs>97</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508 Lecture</vt:lpstr>
      <vt:lpstr>1_508 Lecture</vt:lpstr>
      <vt:lpstr>Developmentally Appropriate Curriculum: Best Practices in Early Childhood Education</vt:lpstr>
      <vt:lpstr>Learning Objectives</vt:lpstr>
      <vt:lpstr>The Social Domain</vt:lpstr>
      <vt:lpstr>Social Competence</vt:lpstr>
      <vt:lpstr>Social Competence Is Important</vt:lpstr>
      <vt:lpstr>Social Skills</vt:lpstr>
      <vt:lpstr>The Role of the Teacher (1 of 2)</vt:lpstr>
      <vt:lpstr>Socialization</vt:lpstr>
      <vt:lpstr>Social Responsibility</vt:lpstr>
      <vt:lpstr>Prosocial Skills</vt:lpstr>
      <vt:lpstr>Environmental Awareness</vt:lpstr>
      <vt:lpstr>Social Studies Concepts</vt:lpstr>
      <vt:lpstr>Knowing about Children and Diversity</vt:lpstr>
      <vt:lpstr>The Role of the Teacher (2 of 2)</vt:lpstr>
      <vt:lpstr>Questions for Reflective Practitioners Interested in Promoting Diversity Acceptance (1 of 2)</vt:lpstr>
      <vt:lpstr>Questions for Reflective Practitioners Interested in Promoting Diversity Acceptance (2 of 2)</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899</cp:revision>
  <dcterms:modified xsi:type="dcterms:W3CDTF">2018-09-27T10:07:19Z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