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57" r:id="rId4"/>
    <p:sldId id="258" r:id="rId5"/>
    <p:sldId id="259" r:id="rId6"/>
    <p:sldId id="260" r:id="rId7"/>
    <p:sldId id="280" r:id="rId8"/>
    <p:sldId id="286" r:id="rId9"/>
    <p:sldId id="261" r:id="rId10"/>
    <p:sldId id="282" r:id="rId11"/>
    <p:sldId id="292" r:id="rId12"/>
    <p:sldId id="283" r:id="rId13"/>
    <p:sldId id="281" r:id="rId14"/>
    <p:sldId id="285" r:id="rId15"/>
    <p:sldId id="284" r:id="rId16"/>
    <p:sldId id="262" r:id="rId17"/>
    <p:sldId id="264" r:id="rId18"/>
    <p:sldId id="266" r:id="rId19"/>
    <p:sldId id="268" r:id="rId20"/>
    <p:sldId id="287" r:id="rId21"/>
    <p:sldId id="288" r:id="rId22"/>
    <p:sldId id="289" r:id="rId23"/>
    <p:sldId id="290" r:id="rId24"/>
    <p:sldId id="291" r:id="rId25"/>
    <p:sldId id="267" r:id="rId26"/>
    <p:sldId id="269" r:id="rId27"/>
    <p:sldId id="270" r:id="rId28"/>
    <p:sldId id="271" r:id="rId29"/>
    <p:sldId id="276" r:id="rId30"/>
    <p:sldId id="277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74" autoAdjust="0"/>
    <p:restoredTop sz="94665"/>
  </p:normalViewPr>
  <p:slideViewPr>
    <p:cSldViewPr snapToGrid="0" snapToObjects="1">
      <p:cViewPr varScale="1">
        <p:scale>
          <a:sx n="89" d="100"/>
          <a:sy n="89" d="100"/>
        </p:scale>
        <p:origin x="9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6B10-1AFC-4EFC-AF38-84D50515F090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D2A7-0546-46EA-BC2F-E4C76755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4771-0202-AC30-D9B3-7FE734864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86F39-4F58-5C23-CE43-82053D80E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FAA23-3EF0-2346-5A25-AB5DD7D0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A0D73-26B1-AAEC-36D1-7081DDCC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669EC-B8A0-E477-2CE5-D52F8611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0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AA60-7D28-F1DD-259D-5F24D962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90410-20BE-2D5D-CA32-285B174FC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40777-2842-722C-38EF-D4131E95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3D792-ACF7-91FA-04D8-0790AA2C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2785-A4D4-189C-6AEE-57928B68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D8C372-84A4-CEDA-0829-BDC57049F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F4B24-8E65-DF20-E2B5-EA287DA01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D682A-CE4B-2E9E-D772-A9D91F41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B00ED-15B0-DE55-5DCD-926406FC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D4311-9E5A-1914-02DA-0672656F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18D1-03FC-AA65-AEFC-EEAA7F9E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5A700-EC50-DD4A-211B-9D925FB5E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4C6E9-5719-0148-26E7-AC7EB5AF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B5316-ED95-229D-231F-AE84D18C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9C0D0-8666-1F3A-E8CF-3D11E093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4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1DA6-FCD7-6ED3-3631-4354520F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5AF0-344E-51E2-DD6D-6ED35FB5E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B07ED-872D-7337-8164-C7C08BF3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CFF30-7B8B-54B6-D368-2F282108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EDD0-A3FE-1B85-A571-7B283D06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53BE-DBF6-FBC4-7EA4-DE515D53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55479-5133-6EB9-2CA6-A1A8C3F26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85547-BA39-B322-F8F8-350BF3D51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80953-DCF3-0645-A7FF-0BF3883D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B7202-530A-9388-80A3-5EB6BD2F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5D747-192D-8D12-1E29-F86084D2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1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233A-D8EF-02C0-4E39-960A500C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82FDC-D89A-CEAA-192E-0EA6779B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F5F85-8E85-B73E-519A-4863B3136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AE4D0-DF4A-D751-B0C6-ABD7EBC74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E526B-0DC8-98AF-8B57-28003BAF8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CECE5-E8EB-3C83-93E7-4CD7577A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4840A-9B2D-AB30-52D7-7436FECC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E8BD6-3CB7-A8C0-8333-EEBE0027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9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CEB0-B97E-5517-64D9-9BBF96B9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B0685-0E77-201C-5383-1F15AEE0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D9974-5DC4-C340-AF77-F74DC0F7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50D2-9FC3-B834-B0A9-338E26DC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3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A6982-2BC3-FD01-E4F1-E05D7D3A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21F8F-AEA4-9C0C-4CC7-EB7E2470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23209-9506-F7DC-2FA5-28D54E64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8CAB-CFB3-B10A-AEE3-A7910A59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DA8D3-0426-0C80-3317-5BD5101D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C9E46-0575-6F1C-7CBC-687DDEB1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27BAA-32F6-6257-CC14-7A224BDB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A3AE6-BC94-D224-41EA-570431AB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2AAC-A8B2-CC59-044F-2FF18F87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4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4783-4F37-A49E-02E7-D382F94F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B8A9E4-DA49-AF01-689E-8D07CFC53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5A95A-9230-8709-59B7-F9AFDF3F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E047B-88AE-12D5-DF0A-A020615C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FC9D3-34C9-664E-F8B4-4087C09B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191C7-1619-E240-ED71-36C63AFD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23734-B76E-0B24-F899-F2EA1345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474AE-5454-BF9B-2A87-CE348503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41AFC-153B-E64E-8EA6-7620E09DB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02F2A-963F-854F-80D2-980C318A2E87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A0B83-243F-7D02-222E-BF5EA45AE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B293F-DDD2-EBCC-FEE5-696656FAD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naeyc.org/da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wertotheprofession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aculty.tamuc.edu/jthompson/da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zramirez@coastal.edu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aculty.tamuc.edu/jthompson/dap" TargetMode="External"/><Relationship Id="rId5" Type="http://schemas.openxmlformats.org/officeDocument/2006/relationships/hyperlink" Target="http://www.naeyc.org/dap" TargetMode="External"/><Relationship Id="rId4" Type="http://schemas.openxmlformats.org/officeDocument/2006/relationships/hyperlink" Target="mailto:josh.thompson@tamuc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FD91-EDF6-F4BD-EDE2-5CA8273D4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" y="375920"/>
            <a:ext cx="11826240" cy="35709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Developmentally appropriate practice: What early childhood teachers need to know about the changes in the 4th edition of </a:t>
            </a:r>
            <a:r>
              <a:rPr lang="en-US" b="1" i="1" dirty="0"/>
              <a:t>Developmentally Appropriate Practice in Early Childhood Programs 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AA55C-5A03-38C3-CCA0-FE0C8E6E2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0" y="4800918"/>
            <a:ext cx="9144000" cy="1655762"/>
          </a:xfrm>
        </p:spPr>
        <p:txBody>
          <a:bodyPr>
            <a:noAutofit/>
          </a:bodyPr>
          <a:lstStyle/>
          <a:p>
            <a:r>
              <a:rPr lang="en-US" sz="3300" dirty="0" smtClean="0"/>
              <a:t>Zlata Stanković-Ramirez, Coastal Carolina </a:t>
            </a:r>
          </a:p>
          <a:p>
            <a:r>
              <a:rPr lang="en-US" sz="3300" dirty="0" smtClean="0"/>
              <a:t>Josh Thompson, Texas A&amp;M University-Commerce</a:t>
            </a:r>
          </a:p>
          <a:p>
            <a:r>
              <a:rPr lang="en-US" sz="3300" dirty="0" smtClean="0"/>
              <a:t>NAEYC, Washington, DC, Friday, November 19, 2022</a:t>
            </a:r>
            <a:endParaRPr lang="en-US" sz="33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6762"/>
            <a:ext cx="2451238" cy="24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ee picture: beach, children, fun, vacation, water, waves, oce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46215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5920" y="0"/>
            <a:ext cx="4627880" cy="5161280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“The waves of development, the ebb and flow of growth and processing, acquisition and reconsideration, all together map a process of typical child development, and attending to these waves empowers educators of children of all ages to go with the </a:t>
            </a:r>
            <a:r>
              <a:rPr lang="en-US" sz="3300" dirty="0" smtClean="0"/>
              <a:t>flow.” </a:t>
            </a:r>
            <a:endParaRPr lang="en-US" sz="3300" dirty="0"/>
          </a:p>
        </p:txBody>
      </p:sp>
      <p:sp>
        <p:nvSpPr>
          <p:cNvPr id="6" name="Rectangle 5"/>
          <p:cNvSpPr/>
          <p:nvPr/>
        </p:nvSpPr>
        <p:spPr>
          <a:xfrm>
            <a:off x="4734560" y="4745057"/>
            <a:ext cx="6532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Stankovic-Ramirez &amp; Thompson, 2022, </a:t>
            </a:r>
            <a:r>
              <a:rPr lang="en-US" sz="3000" dirty="0" smtClean="0"/>
              <a:t>5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5056"/>
            <a:ext cx="2112943" cy="21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5920" y="1644383"/>
            <a:ext cx="4627880" cy="3516897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Robert S. Siegler (1998) </a:t>
            </a:r>
            <a:r>
              <a:rPr lang="en-US" sz="3300" i="1" dirty="0" smtClean="0"/>
              <a:t>Emerging Minds: The Process of Change in Children’s Thinking</a:t>
            </a:r>
            <a:r>
              <a:rPr lang="en-US" sz="3300" dirty="0" smtClean="0"/>
              <a:t>. Chapter 4: Trudging up the staircase or swimming with the tide.  </a:t>
            </a:r>
            <a:br>
              <a:rPr lang="en-US" sz="3300" dirty="0" smtClean="0"/>
            </a:br>
            <a:endParaRPr lang="en-US" sz="3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5056"/>
            <a:ext cx="2112943" cy="2112943"/>
          </a:xfrm>
          <a:prstGeom prst="rect">
            <a:avLst/>
          </a:prstGeom>
        </p:spPr>
      </p:pic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8" y="244370"/>
            <a:ext cx="5894707" cy="41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8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Paradigm shift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" y="106680"/>
            <a:ext cx="3870325" cy="4128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91" y="1584960"/>
            <a:ext cx="7093480" cy="44542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2720" y="4235027"/>
            <a:ext cx="187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Erik Erikson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47280" y="6084147"/>
            <a:ext cx="286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Maria Montessori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9990"/>
            <a:ext cx="1958009" cy="19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oyalty Free Child Stock Photos | rawpixel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65" y="2605818"/>
            <a:ext cx="8261555" cy="3810642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440" y="907669"/>
            <a:ext cx="6974840" cy="1591691"/>
          </a:xfrm>
        </p:spPr>
        <p:txBody>
          <a:bodyPr/>
          <a:lstStyle/>
          <a:p>
            <a:r>
              <a:rPr lang="en-US" dirty="0" smtClean="0"/>
              <a:t>DAP IS CAP culturally appropriate practice </a:t>
            </a:r>
            <a:endParaRPr lang="en-US" dirty="0"/>
          </a:p>
          <a:p>
            <a:r>
              <a:rPr lang="en-US" dirty="0" smtClean="0"/>
              <a:t>DAP is LAP linguistically appropriate practice </a:t>
            </a:r>
          </a:p>
          <a:p>
            <a:r>
              <a:rPr lang="en-US" dirty="0" smtClean="0"/>
              <a:t>DAP is AAP ability appropriate practice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6762"/>
            <a:ext cx="2451238" cy="24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DAP is equity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6111"/>
            <a:ext cx="5181600" cy="291404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9023" y="2027898"/>
            <a:ext cx="4867954" cy="1914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4080" y="5374640"/>
            <a:ext cx="9032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NAEYC. (2019). </a:t>
            </a:r>
            <a:r>
              <a:rPr lang="en-US" i="1" dirty="0"/>
              <a:t>Advancing equity in early childhood education</a:t>
            </a:r>
            <a:r>
              <a:rPr lang="en-US" dirty="0"/>
              <a:t>. National Association for the Education of Young Children. 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EquityInECE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8286"/>
            <a:ext cx="1679713" cy="16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liot on Rope Bridge Over Gorge Along Wall | Dan Zen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62" y="1690688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09" y="525247"/>
            <a:ext cx="6037593" cy="23456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905" y="33054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14142"/>
                </a:solidFill>
                <a:latin typeface="Avenir-Light"/>
              </a:rPr>
              <a:t>This crosswalk aligns NAEYC’s fourth edition of the DAP Position </a:t>
            </a:r>
            <a:r>
              <a:rPr lang="en-US" dirty="0" smtClean="0">
                <a:solidFill>
                  <a:srgbClr val="414142"/>
                </a:solidFill>
                <a:latin typeface="Avenir-Light"/>
              </a:rPr>
              <a:t>Statement with </a:t>
            </a:r>
            <a:r>
              <a:rPr lang="en-US" dirty="0">
                <a:solidFill>
                  <a:srgbClr val="414142"/>
                </a:solidFill>
                <a:latin typeface="Avenir-Light"/>
              </a:rPr>
              <a:t>the third edition of </a:t>
            </a:r>
            <a:r>
              <a:rPr lang="en-US" i="1" dirty="0">
                <a:solidFill>
                  <a:srgbClr val="414142"/>
                </a:solidFill>
                <a:latin typeface="Avenir-LightOblique"/>
              </a:rPr>
              <a:t>Developmentally Appropriate Practice</a:t>
            </a:r>
            <a:r>
              <a:rPr lang="en-US" dirty="0">
                <a:solidFill>
                  <a:srgbClr val="414142"/>
                </a:solidFill>
                <a:latin typeface="Avenir-Light"/>
              </a:rPr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38"/>
            <a:ext cx="2194561" cy="21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95B4-42A2-D553-2343-F4E8CA95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9160" cy="5832475"/>
          </a:xfrm>
        </p:spPr>
        <p:txBody>
          <a:bodyPr>
            <a:normAutofit/>
          </a:bodyPr>
          <a:lstStyle/>
          <a:p>
            <a:r>
              <a:rPr lang="en-US" dirty="0" smtClean="0"/>
              <a:t>APPENDIX C: </a:t>
            </a:r>
            <a:br>
              <a:rPr lang="en-US" dirty="0" smtClean="0"/>
            </a:br>
            <a:r>
              <a:rPr lang="en-US" dirty="0" smtClean="0"/>
              <a:t>Changes to the Position Statement, Changes to the Book: Resources and Strategies for Faculty. </a:t>
            </a:r>
            <a:br>
              <a:rPr lang="en-US" dirty="0" smtClean="0"/>
            </a:br>
            <a:r>
              <a:rPr lang="en-US" dirty="0" smtClean="0"/>
              <a:t>by Camille Catlett, Eva Horn, and </a:t>
            </a:r>
            <a:r>
              <a:rPr lang="en-US" dirty="0" err="1" smtClean="0"/>
              <a:t>Florianna</a:t>
            </a:r>
            <a:r>
              <a:rPr lang="en-US" dirty="0" smtClean="0"/>
              <a:t> J. Thompson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www.naeyc.org/dap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55" y="472494"/>
            <a:ext cx="4464881" cy="579622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62" y="4575727"/>
            <a:ext cx="2451238" cy="24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B3AE-CED7-6C5D-C3F8-AAB8B296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to the Profession: </a:t>
            </a:r>
            <a:br>
              <a:rPr lang="en-US" dirty="0" smtClean="0"/>
            </a:br>
            <a:r>
              <a:rPr lang="en-US" dirty="0" smtClean="0"/>
              <a:t>DAP </a:t>
            </a:r>
            <a:r>
              <a:rPr lang="en-US" dirty="0"/>
              <a:t>&amp; UNIFYING FRAMEWORK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6949" y="2179953"/>
            <a:ext cx="4334480" cy="286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6762"/>
            <a:ext cx="2451238" cy="2451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8203" y="5351977"/>
            <a:ext cx="5392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http://powertotheprofession.org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03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32E-2FF9-BCB8-83A0-BD64E58A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NAEYC Vision/Mission Statement with DAP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88" y="1825625"/>
            <a:ext cx="9236312" cy="478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679" y="4496214"/>
            <a:ext cx="2451238" cy="24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B966-1F28-E2EA-33C5-60DDB0FA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908" y="1926454"/>
            <a:ext cx="10225892" cy="1748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1. Why is it important for educators </a:t>
            </a:r>
            <a:r>
              <a:rPr lang="en-US" sz="4400" dirty="0" smtClean="0"/>
              <a:t>at </a:t>
            </a:r>
            <a:r>
              <a:rPr lang="en-US" sz="4400" dirty="0"/>
              <a:t>all </a:t>
            </a:r>
            <a:r>
              <a:rPr lang="en-US" sz="4400" dirty="0" smtClean="0"/>
              <a:t>levels </a:t>
            </a:r>
            <a:r>
              <a:rPr lang="en-US" sz="4400" dirty="0"/>
              <a:t>to understand child development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78" y="0"/>
            <a:ext cx="1427922" cy="14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4025"/>
            <a:ext cx="10515600" cy="4158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In this session, participants will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1.) explore </a:t>
            </a:r>
            <a:r>
              <a:rPr lang="en-US" sz="3300" dirty="0"/>
              <a:t>changes in the four versions of developmentally appropriate practice (DAP</a:t>
            </a:r>
            <a:r>
              <a:rPr lang="en-US" sz="3300" dirty="0" smtClean="0"/>
              <a:t>)</a:t>
            </a:r>
          </a:p>
          <a:p>
            <a:pPr marL="0" indent="0">
              <a:buNone/>
            </a:pPr>
            <a:r>
              <a:rPr lang="en-US" sz="3300" dirty="0" smtClean="0"/>
              <a:t>2</a:t>
            </a:r>
            <a:r>
              <a:rPr lang="en-US" sz="3300" dirty="0" smtClean="0"/>
              <a:t>.) share </a:t>
            </a:r>
            <a:r>
              <a:rPr lang="en-US" sz="3300" dirty="0"/>
              <a:t>findings from a survey of preservice teachers' baseline knowledge of DAP from their published work on the topic.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3</a:t>
            </a:r>
            <a:r>
              <a:rPr lang="en-US" sz="3300" dirty="0" smtClean="0"/>
              <a:t>.) </a:t>
            </a:r>
            <a:r>
              <a:rPr lang="en-US" sz="3300" dirty="0" smtClean="0"/>
              <a:t>review recommendations </a:t>
            </a:r>
            <a:r>
              <a:rPr lang="en-US" sz="3300" dirty="0"/>
              <a:t>for teaching the newly revised DAP to teacher educators and practitioners.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0320" y="5659120"/>
            <a:ext cx="546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Resource page </a:t>
            </a:r>
            <a:r>
              <a:rPr lang="en-US" dirty="0" smtClean="0">
                <a:hlinkClick r:id="rId2"/>
              </a:rPr>
              <a:t>http://faculty.tamuc.edu/jthompson/dap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421"/>
            <a:ext cx="2026934" cy="20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B966-1F28-E2EA-33C5-60DDB0FA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908" y="1926454"/>
            <a:ext cx="10225892" cy="17489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2. How </a:t>
            </a:r>
            <a:r>
              <a:rPr lang="en-US" sz="4400" dirty="0"/>
              <a:t>might thinking of development in terms of waves instead of steps change a teacher’s approach to students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78" y="0"/>
            <a:ext cx="1427922" cy="14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B966-1F28-E2EA-33C5-60DDB0FA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908" y="1926454"/>
            <a:ext cx="10225892" cy="19097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3</a:t>
            </a:r>
            <a:r>
              <a:rPr lang="en-US" sz="4400" dirty="0"/>
              <a:t>. Why is it important for teachers to keep the Three Core Considerations in mind? What are some of the challenges of balancing all three considerations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78" y="0"/>
            <a:ext cx="1427922" cy="14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B966-1F28-E2EA-33C5-60DDB0FA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908" y="1926454"/>
            <a:ext cx="10225892" cy="1748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4</a:t>
            </a:r>
            <a:r>
              <a:rPr lang="en-US" sz="4400" dirty="0"/>
              <a:t>. Review the Nine Principles. Share an example of that principle in practice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78" y="0"/>
            <a:ext cx="1427922" cy="14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B966-1F28-E2EA-33C5-60DDB0FA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908" y="1926454"/>
            <a:ext cx="10225892" cy="43814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5</a:t>
            </a:r>
            <a:r>
              <a:rPr lang="en-US" sz="4400" dirty="0"/>
              <a:t>. According to the authors, DAP requires educators to “do their best to challenge their own biased assumptions and to form a more healthy and holistic view of the children in their care.” In your experience, what are some common assumptions teachers make about children that they should reconsider. Share a story of how you’ve challenged your own </a:t>
            </a:r>
            <a:r>
              <a:rPr lang="en-US" sz="4400" dirty="0" smtClean="0"/>
              <a:t>assumptions.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78" y="0"/>
            <a:ext cx="1427922" cy="14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B966-1F28-E2EA-33C5-60DDB0FA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79" y="1562471"/>
            <a:ext cx="11904955" cy="5051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1. Why is it important for educators at all levels to understand child development?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How </a:t>
            </a:r>
            <a:r>
              <a:rPr lang="en-US" dirty="0"/>
              <a:t>might thinking of development in terms of </a:t>
            </a:r>
            <a:r>
              <a:rPr lang="en-US" dirty="0" smtClean="0"/>
              <a:t>waves and cycles </a:t>
            </a:r>
            <a:r>
              <a:rPr lang="en-US" dirty="0"/>
              <a:t>instead of steps change a teacher’s approach to students?</a:t>
            </a:r>
          </a:p>
          <a:p>
            <a:pPr marL="0" indent="0">
              <a:buNone/>
            </a:pPr>
            <a:r>
              <a:rPr lang="en-US" dirty="0"/>
              <a:t>3. Why is it important for teachers to keep the Three Core Considerations in mind? What are some of the challenges of balancing all three considerations?</a:t>
            </a:r>
          </a:p>
          <a:p>
            <a:pPr marL="0" indent="0">
              <a:buNone/>
            </a:pPr>
            <a:r>
              <a:rPr lang="en-US" dirty="0"/>
              <a:t>4. Review the Nine Principles. Share an example of that principle in practice.</a:t>
            </a:r>
          </a:p>
          <a:p>
            <a:pPr marL="0" indent="0">
              <a:buNone/>
            </a:pPr>
            <a:r>
              <a:rPr lang="en-US" dirty="0"/>
              <a:t>5. According to the authors, DAP requires educators to “do their best to challenge their own biased assumptions and to form a more healthy and holistic view of the children in their care.” In your experience, what are some common assumptions teachers make about children that they should reconsider. Share a story of how you’ve challenged your own assumptions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78" y="0"/>
            <a:ext cx="1427922" cy="14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2759-C3B6-0129-9518-E2272CB6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What </a:t>
            </a:r>
            <a:r>
              <a:rPr lang="en-US" sz="3300" dirty="0"/>
              <a:t>early childhood educators know about developmentally appropriate practice. </a:t>
            </a:r>
            <a:r>
              <a:rPr lang="en-US" sz="3300" i="1" dirty="0"/>
              <a:t>Phi Delta </a:t>
            </a:r>
            <a:r>
              <a:rPr lang="en-US" sz="3300" i="1" dirty="0" smtClean="0"/>
              <a:t>Kappan</a:t>
            </a:r>
            <a:r>
              <a:rPr lang="en-US" sz="3300" dirty="0" smtClean="0"/>
              <a:t>. 2021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96F66-11A0-B2A2-3570-F3F9ED99F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920" y="1591944"/>
            <a:ext cx="10977880" cy="5103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college professors looking for ways to teach new DAP to ECE teachers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NAEYC DAP Symposium, June 2021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Dr. Sue </a:t>
            </a:r>
            <a:r>
              <a:rPr lang="en-US" dirty="0" err="1" smtClean="0"/>
              <a:t>Bredekamp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Dr. Barbara </a:t>
            </a:r>
            <a:r>
              <a:rPr lang="en-US" dirty="0" err="1" smtClean="0"/>
              <a:t>Willer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Dr. Kathy Hirsh-</a:t>
            </a:r>
            <a:r>
              <a:rPr lang="en-US" dirty="0" err="1" smtClean="0"/>
              <a:t>Pasek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others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Diverse voices (authors) in DAP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iverse children addressed through the vignettes in DAP </a:t>
            </a:r>
            <a:endParaRPr lang="en-US" dirty="0"/>
          </a:p>
        </p:txBody>
      </p:sp>
      <p:pic>
        <p:nvPicPr>
          <p:cNvPr id="5" name="Content Placeholder 4" descr="Children Smiling in a Huddle - Global Ecovillage Network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1935"/>
            <a:ext cx="5181600" cy="345871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042" y="5218042"/>
            <a:ext cx="1639957" cy="16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5D83B-B894-5D56-3D30-DF108D6FB1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Three Core </a:t>
            </a:r>
          </a:p>
          <a:p>
            <a:r>
              <a:rPr lang="en-US" dirty="0" smtClean="0"/>
              <a:t>Commonality </a:t>
            </a:r>
          </a:p>
          <a:p>
            <a:r>
              <a:rPr lang="en-US" dirty="0" smtClean="0"/>
              <a:t>Individuality </a:t>
            </a:r>
          </a:p>
          <a:p>
            <a:r>
              <a:rPr lang="en-US" dirty="0" smtClean="0"/>
              <a:t>Context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ADD73-4943-0901-E972-0EC7E1168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5465"/>
            <a:ext cx="5938520" cy="6312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Nine Principles </a:t>
            </a:r>
          </a:p>
          <a:p>
            <a:r>
              <a:rPr lang="en-US" dirty="0" smtClean="0"/>
              <a:t>Nature/</a:t>
            </a:r>
            <a:r>
              <a:rPr lang="en-US" dirty="0" err="1" smtClean="0"/>
              <a:t>nurtue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Domains </a:t>
            </a:r>
          </a:p>
          <a:p>
            <a:r>
              <a:rPr lang="en-US" dirty="0" smtClean="0"/>
              <a:t>Play = joyful learning </a:t>
            </a:r>
          </a:p>
          <a:p>
            <a:r>
              <a:rPr lang="en-US" dirty="0" smtClean="0"/>
              <a:t>Culture, experience, individuality MATTERS </a:t>
            </a:r>
          </a:p>
          <a:p>
            <a:r>
              <a:rPr lang="en-US" dirty="0" smtClean="0"/>
              <a:t>Children as active learners </a:t>
            </a:r>
          </a:p>
          <a:p>
            <a:r>
              <a:rPr lang="en-US" dirty="0" smtClean="0"/>
              <a:t>Belonging, purpose, agency = motivation and learning </a:t>
            </a:r>
          </a:p>
          <a:p>
            <a:r>
              <a:rPr lang="en-US" dirty="0" smtClean="0"/>
              <a:t>Integrated learning across disciplines </a:t>
            </a:r>
          </a:p>
          <a:p>
            <a:r>
              <a:rPr lang="en-US" dirty="0" smtClean="0"/>
              <a:t>ZPD level just above </a:t>
            </a:r>
          </a:p>
          <a:p>
            <a:r>
              <a:rPr lang="en-US" dirty="0" smtClean="0"/>
              <a:t>Tech and media can be valuable tools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6762"/>
            <a:ext cx="2451238" cy="24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2567-569F-ED03-96C3-722C470C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Texas Elementary Principals and Supervisors Association</a:t>
            </a:r>
            <a:r>
              <a:rPr lang="en-US" dirty="0" smtClean="0"/>
              <a:t> (2022) 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019" y="1825625"/>
            <a:ext cx="5589961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6762"/>
            <a:ext cx="2451238" cy="24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B1FF-37E2-8E7E-B35E-CF9623CF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941E8-F9AF-90D4-03FA-E6D99AA2EC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Who needs to know what you know about DAP? </a:t>
            </a:r>
          </a:p>
          <a:p>
            <a:r>
              <a:rPr lang="en-US" dirty="0" smtClean="0"/>
              <a:t>What spaces and places should the new version of DAP be explored and explained? </a:t>
            </a:r>
          </a:p>
          <a:p>
            <a:r>
              <a:rPr lang="en-US" dirty="0" smtClean="0"/>
              <a:t>When are YOU going to do it?  </a:t>
            </a:r>
            <a:endParaRPr lang="en-US" dirty="0"/>
          </a:p>
        </p:txBody>
      </p:sp>
      <p:pic>
        <p:nvPicPr>
          <p:cNvPr id="5" name="Content Placeholder 4" descr="Charity vs. advocac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825625"/>
            <a:ext cx="4744720" cy="26632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2"/>
            <a:ext cx="2087217" cy="20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9F2E-D082-812A-9484-38FA3934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pic>
        <p:nvPicPr>
          <p:cNvPr id="4" name="Content Placeholder 3" descr="UXplor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6" y="1931425"/>
            <a:ext cx="7093527" cy="41397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78"/>
            <a:ext cx="2037522" cy="20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FB98-145F-84B6-7F7E-70B11E1F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 for this 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D709-5A53-463E-4DA7-BE4B3820E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1391920"/>
            <a:ext cx="9570720" cy="478504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Examine the crucial components of DAP 1, 2</a:t>
            </a:r>
            <a:r>
              <a:rPr lang="en-US" dirty="0" smtClean="0"/>
              <a:t>, 3</a:t>
            </a:r>
            <a:r>
              <a:rPr lang="en-US" dirty="0"/>
              <a:t>, &amp; </a:t>
            </a:r>
            <a:r>
              <a:rPr lang="en-US" dirty="0" smtClean="0"/>
              <a:t>4.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Recall DAP impact in your teaching </a:t>
            </a:r>
          </a:p>
          <a:p>
            <a:pPr marL="0" indent="0">
              <a:buNone/>
            </a:pPr>
            <a:r>
              <a:rPr lang="en-US" dirty="0" smtClean="0"/>
              <a:t>3. Explore Waves &amp; Cycles of Child Development  </a:t>
            </a:r>
          </a:p>
          <a:p>
            <a:pPr marL="0" indent="0">
              <a:buNone/>
            </a:pPr>
            <a:r>
              <a:rPr lang="en-US" dirty="0" smtClean="0"/>
              <a:t>4. Discuss questions about 3 core and 9 principles  </a:t>
            </a:r>
          </a:p>
          <a:p>
            <a:pPr marL="0" indent="0">
              <a:buNone/>
            </a:pPr>
            <a:r>
              <a:rPr lang="en-US" dirty="0" smtClean="0"/>
              <a:t>5. Connect Crosswalk, Equity</a:t>
            </a:r>
            <a:r>
              <a:rPr lang="en-US" dirty="0"/>
              <a:t>, and Unifying Framework</a:t>
            </a:r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Transform </a:t>
            </a:r>
            <a:r>
              <a:rPr lang="en-US" dirty="0"/>
              <a:t>your perspective and </a:t>
            </a:r>
            <a:r>
              <a:rPr lang="en-US" dirty="0" smtClean="0"/>
              <a:t>commit to help </a:t>
            </a:r>
            <a:r>
              <a:rPr lang="en-US" dirty="0"/>
              <a:t>others through the process of their own </a:t>
            </a:r>
            <a:r>
              <a:rPr lang="en-US" dirty="0" smtClean="0"/>
              <a:t>transformation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9870"/>
            <a:ext cx="1938130" cy="19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75F0-0677-03CA-685C-E24C9067D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4" y="986"/>
            <a:ext cx="11269610" cy="6781554"/>
          </a:xfrm>
        </p:spPr>
        <p:txBody>
          <a:bodyPr>
            <a:normAutofit fontScale="92500" lnSpcReduction="10000"/>
          </a:bodyPr>
          <a:lstStyle/>
          <a:p>
            <a:pPr marL="0" indent="-457200" algn="ctr">
              <a:lnSpc>
                <a:spcPct val="120000"/>
              </a:lnSpc>
              <a:buNone/>
            </a:pPr>
            <a:r>
              <a:rPr lang="en-US" sz="1500" dirty="0" smtClean="0"/>
              <a:t>References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US" sz="1500" dirty="0" err="1" smtClean="0"/>
              <a:t>Bredekamp</a:t>
            </a:r>
            <a:r>
              <a:rPr lang="en-US" sz="1500" dirty="0"/>
              <a:t>, S., &amp; </a:t>
            </a:r>
            <a:r>
              <a:rPr lang="en-US" sz="1500" dirty="0" err="1"/>
              <a:t>Willer</a:t>
            </a:r>
            <a:r>
              <a:rPr lang="en-US" sz="1500" dirty="0"/>
              <a:t>, B. (2021, June 9). </a:t>
            </a:r>
            <a:r>
              <a:rPr lang="en-US" sz="1500" i="1" dirty="0"/>
              <a:t>Intentional decision making: The core considerations</a:t>
            </a:r>
            <a:r>
              <a:rPr lang="en-US" sz="1500" dirty="0"/>
              <a:t>. [Symposium session]. NAEYC DAP Symposium</a:t>
            </a:r>
            <a:r>
              <a:rPr lang="en-US" sz="1500" dirty="0" smtClean="0"/>
              <a:t>.</a:t>
            </a:r>
            <a:endParaRPr lang="en-US" sz="1500" dirty="0"/>
          </a:p>
          <a:p>
            <a:pPr marL="0" indent="-457200">
              <a:lnSpc>
                <a:spcPct val="120000"/>
              </a:lnSpc>
              <a:buNone/>
            </a:pPr>
            <a:r>
              <a:rPr lang="en-US" sz="1500" dirty="0" err="1"/>
              <a:t>Doucet</a:t>
            </a:r>
            <a:r>
              <a:rPr lang="en-US" sz="1500" dirty="0"/>
              <a:t>, F., &amp; Adair, J. (2018). Introduction: A vision for transforming early childhood research and practice for young children of immigrants and </a:t>
            </a:r>
            <a:r>
              <a:rPr lang="en-US" sz="1500" dirty="0" smtClean="0"/>
              <a:t>their families. </a:t>
            </a:r>
            <a:r>
              <a:rPr lang="en-US" sz="1500" i="1" dirty="0" smtClean="0"/>
              <a:t>Occasional </a:t>
            </a:r>
            <a:r>
              <a:rPr lang="en-US" sz="1500" i="1" dirty="0"/>
              <a:t>Paper Series, 2018 </a:t>
            </a:r>
            <a:r>
              <a:rPr lang="en-US" sz="1500" dirty="0"/>
              <a:t>(39). https://educate.bankstreet.edu/occasional-paper-series/vol2018/iss39/2. 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US" sz="1500" dirty="0"/>
              <a:t>Hirsh-</a:t>
            </a:r>
            <a:r>
              <a:rPr lang="en-US" sz="1500" dirty="0" err="1"/>
              <a:t>Pasek</a:t>
            </a:r>
            <a:r>
              <a:rPr lang="en-US" sz="1500" dirty="0"/>
              <a:t>, K. (</a:t>
            </a:r>
            <a:r>
              <a:rPr lang="en-US" sz="1500" dirty="0" smtClean="0"/>
              <a:t>2021). </a:t>
            </a:r>
            <a:r>
              <a:rPr lang="en-US" sz="1500" i="1" dirty="0"/>
              <a:t>Re-imagining education: Delivering high-quality education through playful learning</a:t>
            </a:r>
            <a:r>
              <a:rPr lang="en-US" sz="1500" dirty="0"/>
              <a:t>. [</a:t>
            </a:r>
            <a:r>
              <a:rPr lang="en-US" sz="1500" dirty="0" smtClean="0"/>
              <a:t>Symposium]. </a:t>
            </a:r>
            <a:r>
              <a:rPr lang="en-US" sz="1500" dirty="0"/>
              <a:t>NAEYC DAP Symposium</a:t>
            </a:r>
            <a:r>
              <a:rPr lang="en-US" sz="1500" dirty="0" smtClean="0"/>
              <a:t>. </a:t>
            </a:r>
            <a:endParaRPr lang="en-US" sz="1500" dirty="0"/>
          </a:p>
          <a:p>
            <a:pPr marL="0" indent="-457200">
              <a:lnSpc>
                <a:spcPct val="120000"/>
              </a:lnSpc>
              <a:buNone/>
            </a:pPr>
            <a:r>
              <a:rPr lang="en-US" sz="1500" dirty="0"/>
              <a:t>Kay, A. (2017). Illustrations on the Four Planes of Development. </a:t>
            </a:r>
            <a:r>
              <a:rPr lang="en-US" sz="1500" i="1" dirty="0"/>
              <a:t>Blog post: Notes on Montessori, Chinese Classics and Science. </a:t>
            </a:r>
            <a:r>
              <a:rPr lang="en-US" sz="1500" dirty="0"/>
              <a:t>https://notesonnn.wordpress.com/2017/05/27/illustrations-on-the-four-planes-of-development</a:t>
            </a:r>
            <a:r>
              <a:rPr lang="en-US" sz="1500" dirty="0" smtClean="0"/>
              <a:t>/</a:t>
            </a:r>
            <a:endParaRPr lang="en-US" sz="1500" dirty="0"/>
          </a:p>
          <a:p>
            <a:pPr marL="0" indent="-457200">
              <a:lnSpc>
                <a:spcPct val="120000"/>
              </a:lnSpc>
              <a:buNone/>
            </a:pPr>
            <a:r>
              <a:rPr lang="en-US" sz="1500" dirty="0"/>
              <a:t>Montessori, M. (1949). </a:t>
            </a:r>
            <a:r>
              <a:rPr lang="en-US" sz="1500" i="1" dirty="0"/>
              <a:t>The absorbent mind</a:t>
            </a:r>
            <a:r>
              <a:rPr lang="en-US" sz="1500" dirty="0"/>
              <a:t>. Holt, </a:t>
            </a:r>
            <a:r>
              <a:rPr lang="en-US" sz="1500" dirty="0" err="1"/>
              <a:t>Rhinehart</a:t>
            </a:r>
            <a:r>
              <a:rPr lang="en-US" sz="1500" dirty="0"/>
              <a:t>, and Winston. 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US" sz="1500" dirty="0"/>
              <a:t>NAEYC. (2019). </a:t>
            </a:r>
            <a:r>
              <a:rPr lang="en-US" sz="1500" i="1" dirty="0"/>
              <a:t>Advancing equity in early childhood education</a:t>
            </a:r>
            <a:r>
              <a:rPr lang="en-US" sz="1500" dirty="0"/>
              <a:t>. National Association for the Education of Young Children. 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US" sz="1500" dirty="0"/>
              <a:t>NAEYC. (2020). </a:t>
            </a:r>
            <a:r>
              <a:rPr lang="en-US" sz="1500" i="1" dirty="0"/>
              <a:t>Developmentally appropriate practice</a:t>
            </a:r>
            <a:r>
              <a:rPr lang="en-US" sz="1500" dirty="0"/>
              <a:t>. National Association for the Education of Young Children. 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US" sz="1500" dirty="0"/>
              <a:t>Power to the Profession. (2020). </a:t>
            </a:r>
            <a:r>
              <a:rPr lang="en-US" sz="1500" i="1" dirty="0"/>
              <a:t>Unifying framework for the early childhood education profession. </a:t>
            </a:r>
            <a:r>
              <a:rPr lang="en-US" sz="1500" dirty="0"/>
              <a:t>http://powertotheprofession.org/ power-to-profession-framework-03312020-web/. 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US" sz="1500" dirty="0"/>
              <a:t>Siegler, R.S. (1996). </a:t>
            </a:r>
            <a:r>
              <a:rPr lang="en-US" sz="1500" i="1" dirty="0"/>
              <a:t>Emerging minds: The process of change in children’s thinking</a:t>
            </a:r>
            <a:r>
              <a:rPr lang="en-US" sz="1500" dirty="0"/>
              <a:t>. Oxford University Press. 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US" sz="1500" dirty="0"/>
              <a:t>Siegler, R.S. (2005). Children Learning. </a:t>
            </a:r>
            <a:r>
              <a:rPr lang="en-US" sz="1500" i="1" dirty="0"/>
              <a:t>American Psychologist</a:t>
            </a:r>
            <a:r>
              <a:rPr lang="en-US" sz="1500" dirty="0"/>
              <a:t>. Pp. 769-778.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US" sz="1500" dirty="0"/>
              <a:t>Siegler, R. S. (2016). Continuity and Change in the Field of Cognitive Development and in the Perspectives of One Cognitive </a:t>
            </a:r>
            <a:r>
              <a:rPr lang="en-US" sz="1500" dirty="0" err="1"/>
              <a:t>Developmentalist</a:t>
            </a:r>
            <a:r>
              <a:rPr lang="en-US" sz="1500" dirty="0"/>
              <a:t>. </a:t>
            </a:r>
            <a:r>
              <a:rPr lang="en-US" sz="1500" i="1" dirty="0"/>
              <a:t>Child Development Perspectives</a:t>
            </a:r>
            <a:r>
              <a:rPr lang="en-US" sz="1500" dirty="0"/>
              <a:t>. </a:t>
            </a:r>
            <a:r>
              <a:rPr lang="en-US" sz="1500" dirty="0" err="1"/>
              <a:t>doi</a:t>
            </a:r>
            <a:r>
              <a:rPr lang="en-US" sz="1500" dirty="0"/>
              <a:t>: 10.1111/cdep.12173—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US" sz="1500" dirty="0"/>
              <a:t>Stanković-Ramirez, Z., &amp; Thompson, J. (2018). Rethinking developmental domains to improve classroom observations. </a:t>
            </a:r>
            <a:r>
              <a:rPr lang="en-US" sz="1500" i="1" dirty="0"/>
              <a:t>Texas Child Care Quarterly, 42</a:t>
            </a:r>
            <a:r>
              <a:rPr lang="en-US" sz="1500" dirty="0"/>
              <a:t>(2), 20-27. Available online https://www.childcarequarterly.com/pdf/fall18_domains.pdf. 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US" sz="1500" dirty="0"/>
              <a:t>Thompson, J. &amp; Stanković-Ramirez, Z. (2021). What early childhood educators know about developmentally appropriate practice. </a:t>
            </a:r>
            <a:r>
              <a:rPr lang="en-US" sz="1500" i="1" dirty="0"/>
              <a:t>Phi Delta Kappan, 103</a:t>
            </a:r>
            <a:r>
              <a:rPr lang="en-US" sz="1500" dirty="0"/>
              <a:t>(2), pp. 20-23. https://kappanonline.org/ what-early-childhood-educators-know-about-developmentally-appropriate-practice</a:t>
            </a:r>
            <a:r>
              <a:rPr lang="en-US" sz="1500" dirty="0" smtClean="0"/>
              <a:t>/.</a:t>
            </a:r>
            <a:endParaRPr lang="en-US" sz="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519" y="2166152"/>
            <a:ext cx="1537252" cy="15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634D-E98F-1AFF-ED49-16DBEA52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 for attending our DAP session!</a:t>
            </a:r>
            <a:endParaRPr lang="en-US" dirty="0"/>
          </a:p>
        </p:txBody>
      </p:sp>
      <p:pic>
        <p:nvPicPr>
          <p:cNvPr id="4" name="Content Placeholder 3" descr="Thank You - Wooden Tile Image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0688"/>
            <a:ext cx="5181600" cy="3454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724025"/>
            <a:ext cx="4617720" cy="2492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Dr. Zlata Stanković-Ramirez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zramirez@coastal.edu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Dr. Josh Thompson 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josh.thompson@tamuc.edu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33850" y="5392003"/>
            <a:ext cx="66767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hlinkClick r:id="rId5"/>
              </a:rPr>
              <a:t>www.naeyc.org/dap</a:t>
            </a:r>
            <a:r>
              <a:rPr lang="en-US" sz="2200" dirty="0" smtClean="0"/>
              <a:t> </a:t>
            </a:r>
          </a:p>
          <a:p>
            <a:pPr algn="ctr"/>
            <a:endParaRPr lang="en-US" sz="2200" dirty="0" smtClean="0"/>
          </a:p>
          <a:p>
            <a:r>
              <a:rPr lang="en-US" sz="2200" dirty="0" smtClean="0"/>
              <a:t>Resource </a:t>
            </a:r>
            <a:r>
              <a:rPr lang="en-US" sz="2200" dirty="0"/>
              <a:t>page </a:t>
            </a:r>
            <a:r>
              <a:rPr lang="en-US" sz="2200" dirty="0">
                <a:hlinkClick r:id="rId6"/>
              </a:rPr>
              <a:t>http://faculty.tamuc.edu/jthompson/dap</a:t>
            </a:r>
            <a:r>
              <a:rPr lang="en-US" sz="22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6762"/>
            <a:ext cx="2451238" cy="24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4F7E-25AC-1447-1AD7-07D72F18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Developmentally Appropriate Practice</a:t>
            </a:r>
            <a:r>
              <a:rPr lang="en-US" dirty="0" smtClean="0"/>
              <a:t> (1987)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FA95B-C0A5-4D52-FCEF-C9EB96E14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3128" y="1863408"/>
            <a:ext cx="475488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Primary objective: prevent “push down” curriculum from elementary to preschool level. </a:t>
            </a:r>
          </a:p>
          <a:p>
            <a:pPr marL="0" indent="0">
              <a:buNone/>
            </a:pPr>
            <a:r>
              <a:rPr lang="en-US" dirty="0" smtClean="0"/>
              <a:t>Two core considerations </a:t>
            </a:r>
            <a:endParaRPr lang="en-US" dirty="0"/>
          </a:p>
          <a:p>
            <a:r>
              <a:rPr lang="en-US" dirty="0" smtClean="0"/>
              <a:t>Ages &amp; stages, commonalities </a:t>
            </a:r>
            <a:endParaRPr lang="en-US" dirty="0"/>
          </a:p>
          <a:p>
            <a:r>
              <a:rPr lang="en-US" dirty="0" smtClean="0"/>
              <a:t>Children’s unique developmental needs , individuality </a:t>
            </a:r>
            <a:endParaRPr lang="en-US" dirty="0"/>
          </a:p>
        </p:txBody>
      </p:sp>
      <p:pic>
        <p:nvPicPr>
          <p:cNvPr id="5" name="Content Placeholder 4" descr="Same or Different? | Math Anywher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39" y="2058194"/>
            <a:ext cx="4286461" cy="32148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9870"/>
            <a:ext cx="1938130" cy="19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TD 2014-01-20 - Russian nesting dolls | First try in a hom… | Flickr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2" y="1897221"/>
            <a:ext cx="4752975" cy="31718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55622-5F2E-2598-D09B-44380406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i="1" dirty="0" smtClean="0"/>
              <a:t>Developmentally Appropriate Practice</a:t>
            </a:r>
            <a:r>
              <a:rPr lang="en-US" sz="3700" dirty="0" smtClean="0"/>
              <a:t> (2</a:t>
            </a:r>
            <a:r>
              <a:rPr lang="en-US" sz="3700" baseline="30000" dirty="0" smtClean="0"/>
              <a:t>nd</a:t>
            </a:r>
            <a:r>
              <a:rPr lang="en-US" sz="3700" dirty="0" smtClean="0"/>
              <a:t> ed.) (1997) 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B974-4D4C-421D-A32D-DE7DDB984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0665"/>
            <a:ext cx="5461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Revised to include the third core consideration </a:t>
            </a:r>
          </a:p>
          <a:p>
            <a:pPr marL="0" indent="0">
              <a:buNone/>
            </a:pPr>
            <a:r>
              <a:rPr lang="en-US" dirty="0" smtClean="0"/>
              <a:t>Address diversity to include the social and cultural context for each:</a:t>
            </a:r>
          </a:p>
          <a:p>
            <a:pPr lvl="1"/>
            <a:r>
              <a:rPr lang="en-US" dirty="0" smtClean="0"/>
              <a:t>Child </a:t>
            </a:r>
          </a:p>
          <a:p>
            <a:pPr lvl="1"/>
            <a:r>
              <a:rPr lang="en-US" dirty="0" smtClean="0"/>
              <a:t>Educator</a:t>
            </a:r>
          </a:p>
          <a:p>
            <a:pPr lvl="1"/>
            <a:r>
              <a:rPr lang="en-US" dirty="0" smtClean="0"/>
              <a:t>Program as a whole 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22"/>
            <a:ext cx="2077278" cy="20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5622-5F2E-2598-D09B-44380406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i="1" dirty="0" smtClean="0"/>
              <a:t>Developmentally Appropriate Practice (3</a:t>
            </a:r>
            <a:r>
              <a:rPr lang="en-US" sz="3700" i="1" baseline="30000" dirty="0" smtClean="0"/>
              <a:t>rd</a:t>
            </a:r>
            <a:r>
              <a:rPr lang="en-US" sz="3700" i="1" dirty="0" smtClean="0"/>
              <a:t> ed.) </a:t>
            </a:r>
            <a:r>
              <a:rPr lang="en-US" sz="3700" dirty="0" smtClean="0"/>
              <a:t> (2009)</a:t>
            </a:r>
            <a:endParaRPr lang="en-US" sz="37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B974-4D4C-421D-A32D-DE7DDB984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720" y="1778953"/>
            <a:ext cx="5181600" cy="4351338"/>
          </a:xfrm>
        </p:spPr>
        <p:txBody>
          <a:bodyPr/>
          <a:lstStyle/>
          <a:p>
            <a:r>
              <a:rPr lang="en-US" dirty="0" smtClean="0"/>
              <a:t>Identify what is “Best practice” and what is not</a:t>
            </a:r>
          </a:p>
          <a:p>
            <a:r>
              <a:rPr lang="en-US" dirty="0" smtClean="0"/>
              <a:t>Typically developing children </a:t>
            </a:r>
          </a:p>
          <a:p>
            <a:r>
              <a:rPr lang="en-US" dirty="0" smtClean="0"/>
              <a:t>“Best practice” promoted as a tool for assessing normative instructional practices </a:t>
            </a:r>
          </a:p>
          <a:p>
            <a:r>
              <a:rPr lang="en-US" dirty="0" smtClean="0"/>
              <a:t>De-emphasized these cultural contexts and leaned in toward “best practice” for all children.</a:t>
            </a:r>
          </a:p>
        </p:txBody>
      </p:sp>
      <p:pic>
        <p:nvPicPr>
          <p:cNvPr id="7" name="Content Placeholder 6" descr="Syrian primary school children attending catch-up learning… | Flickr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68451"/>
            <a:ext cx="5181600" cy="34560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7312"/>
            <a:ext cx="1520687" cy="15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521111"/>
            <a:ext cx="10175241" cy="4040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 smtClean="0"/>
              <a:t>“It’s </a:t>
            </a:r>
            <a:r>
              <a:rPr lang="en-US" sz="3300" dirty="0"/>
              <a:t>a mistake to try to fit children into preexisting </a:t>
            </a:r>
            <a:r>
              <a:rPr lang="en-US" sz="3300" dirty="0" smtClean="0"/>
              <a:t>templates, insisting that every child achieve specific milestones at specific ages.” </a:t>
            </a:r>
          </a:p>
          <a:p>
            <a:pPr marL="0" indent="0" algn="r">
              <a:buNone/>
            </a:pPr>
            <a:r>
              <a:rPr lang="en-US" sz="3300" dirty="0" smtClean="0"/>
              <a:t>Thompson &amp; Stanković-Ramirez, 2021, p. 21 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 </a:t>
            </a:r>
            <a:endParaRPr lang="en-US" sz="3300" dirty="0"/>
          </a:p>
        </p:txBody>
      </p:sp>
      <p:pic>
        <p:nvPicPr>
          <p:cNvPr id="5" name="Content Placeholder 4" descr="Easy Valentine's Day Penguin Craft • MidgetMomm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80" y="2665293"/>
            <a:ext cx="4673600" cy="34443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6762"/>
            <a:ext cx="2451238" cy="24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5835"/>
          </a:xfrm>
        </p:spPr>
        <p:txBody>
          <a:bodyPr>
            <a:normAutofit/>
          </a:bodyPr>
          <a:lstStyle/>
          <a:p>
            <a:r>
              <a:rPr lang="en-US" dirty="0" smtClean="0"/>
              <a:t>Small group discussion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 When did you first hear about DAP?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 What </a:t>
            </a:r>
            <a:r>
              <a:rPr lang="en-US" dirty="0"/>
              <a:t>were the takeaways that you applied in your classroom?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What was missing?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62" y="4406762"/>
            <a:ext cx="2451238" cy="24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5622-5F2E-2598-D09B-44380406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i="1" dirty="0" smtClean="0"/>
              <a:t>Developmentally Appropriate Practice (4</a:t>
            </a:r>
            <a:r>
              <a:rPr lang="en-US" sz="3700" i="1" baseline="30000" dirty="0" smtClean="0"/>
              <a:t>th</a:t>
            </a:r>
            <a:r>
              <a:rPr lang="en-US" sz="3700" i="1" dirty="0" smtClean="0"/>
              <a:t> ed.)</a:t>
            </a:r>
            <a:r>
              <a:rPr lang="en-US" sz="3700" dirty="0" smtClean="0"/>
              <a:t> (2020)</a:t>
            </a:r>
            <a:endParaRPr lang="en-US" sz="37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B974-4D4C-421D-A32D-DE7DDB984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3960" y="185293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Major shift in emphasis, away from standards-based and towards a transformative view of the young child </a:t>
            </a:r>
          </a:p>
          <a:p>
            <a:r>
              <a:rPr lang="en-US" dirty="0" smtClean="0"/>
              <a:t>Instead of Ages and Stages, Waves and Cycles </a:t>
            </a:r>
          </a:p>
          <a:p>
            <a:r>
              <a:rPr lang="en-US" dirty="0" smtClean="0"/>
              <a:t>Reemphasizing the diversity and uniqueness of individual </a:t>
            </a:r>
            <a:endParaRPr lang="en-US" dirty="0"/>
          </a:p>
        </p:txBody>
      </p:sp>
      <p:pic>
        <p:nvPicPr>
          <p:cNvPr id="5" name="Content Placeholder 4" descr="Free Images : beach, sea, coast, water, ocean, black and white, people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0" y="1852930"/>
            <a:ext cx="4582160" cy="305477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7702"/>
            <a:ext cx="1950297" cy="1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5622</TotalTime>
  <Words>1498</Words>
  <Application>Microsoft Office PowerPoint</Application>
  <PresentationFormat>Widescreen</PresentationFormat>
  <Paragraphs>127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Avenir-Light</vt:lpstr>
      <vt:lpstr>Avenir-LightOblique</vt:lpstr>
      <vt:lpstr>Calibri</vt:lpstr>
      <vt:lpstr>Calibri Light</vt:lpstr>
      <vt:lpstr>Office Theme</vt:lpstr>
      <vt:lpstr>Developmentally appropriate practice: What early childhood teachers need to know about the changes in the 4th edition of Developmentally Appropriate Practice in Early Childhood Programs </vt:lpstr>
      <vt:lpstr>PowerPoint Presentation</vt:lpstr>
      <vt:lpstr>Objectives for this presentation</vt:lpstr>
      <vt:lpstr>Developmentally Appropriate Practice (1987)</vt:lpstr>
      <vt:lpstr>Developmentally Appropriate Practice (2nd ed.) (1997) </vt:lpstr>
      <vt:lpstr>Developmentally Appropriate Practice (3rd ed.)  (2009)</vt:lpstr>
      <vt:lpstr>PowerPoint Presentation</vt:lpstr>
      <vt:lpstr>Small group discussion   * When did you first hear about DAP?   * What were the takeaways that you applied in your classroom?   * What was missing? </vt:lpstr>
      <vt:lpstr>Developmentally Appropriate Practice (4th ed.) (2020)</vt:lpstr>
      <vt:lpstr>“The waves of development, the ebb and flow of growth and processing, acquisition and reconsideration, all together map a process of typical child development, and attending to these waves empowers educators of children of all ages to go with the flow.” </vt:lpstr>
      <vt:lpstr>Robert S. Siegler (1998) Emerging Minds: The Process of Change in Children’s Thinking. Chapter 4: Trudging up the staircase or swimming with the tide.   </vt:lpstr>
      <vt:lpstr>Paradigm shift</vt:lpstr>
      <vt:lpstr>PowerPoint Presentation</vt:lpstr>
      <vt:lpstr>DAP is equity </vt:lpstr>
      <vt:lpstr>PowerPoint Presentation</vt:lpstr>
      <vt:lpstr>APPENDIX C:  Changes to the Position Statement, Changes to the Book: Resources and Strategies for Faculty.  by Camille Catlett, Eva Horn, and Florianna J. Thompson www.naeyc.org/dap </vt:lpstr>
      <vt:lpstr>Power to the Profession:  DAP &amp; UNIFYING FRAMEWORK</vt:lpstr>
      <vt:lpstr>Aligning NAEYC Vision/Mission Statement with DAP</vt:lpstr>
      <vt:lpstr>Small group discussion</vt:lpstr>
      <vt:lpstr>Small group discussion</vt:lpstr>
      <vt:lpstr>Small group discussion</vt:lpstr>
      <vt:lpstr>Small group discussion</vt:lpstr>
      <vt:lpstr>Small group discussion</vt:lpstr>
      <vt:lpstr>Small group discussion</vt:lpstr>
      <vt:lpstr>What early childhood educators know about developmentally appropriate practice. Phi Delta Kappan. 2021</vt:lpstr>
      <vt:lpstr>PowerPoint Presentation</vt:lpstr>
      <vt:lpstr>Texas Elementary Principals and Supervisors Association (2022) </vt:lpstr>
      <vt:lpstr>Small group discussion</vt:lpstr>
      <vt:lpstr>QUESTIONS AND DISCUSSION</vt:lpstr>
      <vt:lpstr>PowerPoint Presentation</vt:lpstr>
      <vt:lpstr>THANK YOU for attending our DAP session!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Changes of Developmentally Appropriate Practice Over Four Decades and Four Iterations in Teacher Preparation</dc:title>
  <dc:creator>Zlata Stankovic-Ramirez</dc:creator>
  <cp:lastModifiedBy>Josh Thompson</cp:lastModifiedBy>
  <cp:revision>51</cp:revision>
  <dcterms:created xsi:type="dcterms:W3CDTF">2022-05-31T20:28:43Z</dcterms:created>
  <dcterms:modified xsi:type="dcterms:W3CDTF">2022-11-15T01:48:12Z</dcterms:modified>
</cp:coreProperties>
</file>