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56" r:id="rId2"/>
    <p:sldId id="257" r:id="rId3"/>
    <p:sldId id="260" r:id="rId4"/>
    <p:sldId id="281" r:id="rId5"/>
    <p:sldId id="279" r:id="rId6"/>
    <p:sldId id="258" r:id="rId7"/>
    <p:sldId id="278" r:id="rId8"/>
    <p:sldId id="282" r:id="rId9"/>
    <p:sldId id="285" r:id="rId10"/>
    <p:sldId id="287" r:id="rId11"/>
    <p:sldId id="259" r:id="rId12"/>
    <p:sldId id="289" r:id="rId13"/>
    <p:sldId id="262" r:id="rId14"/>
    <p:sldId id="263" r:id="rId15"/>
    <p:sldId id="264" r:id="rId16"/>
    <p:sldId id="265" r:id="rId17"/>
    <p:sldId id="266" r:id="rId18"/>
    <p:sldId id="267" r:id="rId19"/>
    <p:sldId id="275" r:id="rId20"/>
    <p:sldId id="268" r:id="rId21"/>
    <p:sldId id="269" r:id="rId22"/>
    <p:sldId id="270" r:id="rId23"/>
    <p:sldId id="283" r:id="rId24"/>
    <p:sldId id="271" r:id="rId25"/>
    <p:sldId id="286" r:id="rId26"/>
    <p:sldId id="272" r:id="rId27"/>
    <p:sldId id="276" r:id="rId28"/>
    <p:sldId id="288" r:id="rId29"/>
    <p:sldId id="277" r:id="rId30"/>
  </p:sldIdLst>
  <p:sldSz cx="9144000" cy="6858000" type="screen4x3"/>
  <p:notesSz cx="6858000" cy="9144000"/>
  <p:custDataLst>
    <p:tags r:id="rId33"/>
  </p:custDataLst>
  <p:defaultTextStyle>
    <a:defPPr>
      <a:defRPr lang="en-US"/>
    </a:defPPr>
    <a:lvl1pPr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615" autoAdjust="0"/>
    <p:restoredTop sz="86408" autoAdjust="0"/>
  </p:normalViewPr>
  <p:slideViewPr>
    <p:cSldViewPr>
      <p:cViewPr varScale="1">
        <p:scale>
          <a:sx n="99" d="100"/>
          <a:sy n="99" d="100"/>
        </p:scale>
        <p:origin x="120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6" y="1081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99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fld id="{3E910943-2C4C-476D-9EC6-A02F42BA2864}" type="datetimeFigureOut">
              <a:rPr lang="en-US"/>
              <a:pPr>
                <a:defRPr/>
              </a:pPr>
              <a:t>3/31/2020</a:t>
            </a:fld>
            <a:endParaRPr lang="en-US" dirty="0"/>
          </a:p>
        </p:txBody>
      </p:sp>
      <p:sp>
        <p:nvSpPr>
          <p:cNvPr id="737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37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fld id="{8444CE38-E8BD-4D7D-AE84-324602B1E26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55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55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fld id="{BA6929E9-8BA7-4F96-BDAB-09507164C07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AE1DC93-F588-450F-A904-5527FBC8A2E0}" type="slidenum">
              <a:rPr lang="en-US" altLang="en-US"/>
              <a:pPr eaLnBrk="1" hangingPunct="1"/>
              <a:t>1</a:t>
            </a:fld>
            <a:endParaRPr lang="en-US" altLang="en-US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dirty="0" smtClean="0">
                <a:latin typeface="Arial" panose="020B0604020202020204" pitchFamily="34" charset="0"/>
              </a:rPr>
              <a:t>Active learning is a hallmark of best practice in early childhood education (</a:t>
            </a:r>
            <a:r>
              <a:rPr lang="en-US" altLang="en-US" dirty="0" err="1" smtClean="0">
                <a:latin typeface="Arial" panose="020B0604020202020204" pitchFamily="34" charset="0"/>
              </a:rPr>
              <a:t>Copple</a:t>
            </a:r>
            <a:r>
              <a:rPr lang="en-US" altLang="en-US" dirty="0" smtClean="0">
                <a:latin typeface="Arial" panose="020B0604020202020204" pitchFamily="34" charset="0"/>
              </a:rPr>
              <a:t> &amp; </a:t>
            </a:r>
            <a:r>
              <a:rPr lang="en-US" altLang="en-US" dirty="0" err="1" smtClean="0">
                <a:latin typeface="Arial" panose="020B0604020202020204" pitchFamily="34" charset="0"/>
              </a:rPr>
              <a:t>Bredekamp</a:t>
            </a:r>
            <a:r>
              <a:rPr lang="en-US" altLang="en-US" dirty="0" smtClean="0">
                <a:latin typeface="Arial" panose="020B0604020202020204" pitchFamily="34" charset="0"/>
              </a:rPr>
              <a:t>, 2009). Most early childhood teacher preparation programs teach about active learning, but how well do we show what it looks like? This active presentation will demonstrate 10 time-tested activities for early childhood teacher preparation courses.</a:t>
            </a:r>
            <a:br>
              <a:rPr lang="en-US" altLang="en-US" dirty="0" smtClean="0">
                <a:latin typeface="Arial" panose="020B0604020202020204" pitchFamily="34" charset="0"/>
              </a:rPr>
            </a:br>
            <a:r>
              <a:rPr lang="en-US" altLang="en-US" i="1" dirty="0" smtClean="0">
                <a:latin typeface="Arial" panose="020B0604020202020204" pitchFamily="34" charset="0"/>
              </a:rPr>
              <a:t>Josh Thompson, Barbara Hammack, Jennifer Sennette, Texas A&amp;M University-Commerce, Commerce, TX, USA</a:t>
            </a:r>
            <a:endParaRPr lang="en-US" altLang="en-US" dirty="0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51A331E-FBC5-4BF6-9E00-713F7334B4FA}" type="slidenum">
              <a:rPr lang="en-US" altLang="en-US"/>
              <a:pPr eaLnBrk="1" hangingPunct="1"/>
              <a:t>10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4A57FB2-E9ED-46BF-A88D-C191F666C521}" type="slidenum">
              <a:rPr lang="en-US" altLang="en-US"/>
              <a:pPr eaLnBrk="1" hangingPunct="1"/>
              <a:t>11</a:t>
            </a:fld>
            <a:endParaRPr lang="en-US" altLang="en-US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6929E9-8BA7-4F96-BDAB-09507164C072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600122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A41C4BB-E67B-475D-974D-5509DA9C4CD2}" type="slidenum">
              <a:rPr lang="en-US" altLang="en-US"/>
              <a:pPr eaLnBrk="1" hangingPunct="1"/>
              <a:t>13</a:t>
            </a:fld>
            <a:endParaRPr lang="en-US" altLang="en-US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6F23896-F02E-42B6-90CE-4E5642AFDF85}" type="slidenum">
              <a:rPr lang="en-US" altLang="en-US"/>
              <a:pPr eaLnBrk="1" hangingPunct="1"/>
              <a:t>14</a:t>
            </a:fld>
            <a:endParaRPr lang="en-US" altLang="en-US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48E8039-B9E2-4923-BC60-AE4CEA79C864}" type="slidenum">
              <a:rPr lang="en-US" altLang="en-US"/>
              <a:pPr eaLnBrk="1" hangingPunct="1"/>
              <a:t>15</a:t>
            </a:fld>
            <a:endParaRPr lang="en-US" altLang="en-US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F8329EF-ED5C-46D0-938E-3F966B4EA605}" type="slidenum">
              <a:rPr lang="en-US" altLang="en-US"/>
              <a:pPr eaLnBrk="1" hangingPunct="1"/>
              <a:t>16</a:t>
            </a:fld>
            <a:endParaRPr lang="en-US" altLang="en-US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E856AB2-49A6-4746-9184-92A273292B73}" type="slidenum">
              <a:rPr lang="en-US" altLang="en-US"/>
              <a:pPr eaLnBrk="1" hangingPunct="1"/>
              <a:t>17</a:t>
            </a:fld>
            <a:endParaRPr lang="en-US" altLang="en-US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C0049E8-1A13-489E-B523-4FA165570DB5}" type="slidenum">
              <a:rPr lang="en-US" altLang="en-US"/>
              <a:pPr eaLnBrk="1" hangingPunct="1"/>
              <a:t>18</a:t>
            </a:fld>
            <a:endParaRPr lang="en-US" altLang="en-US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39B509D-806C-45D7-A614-12E652928292}" type="slidenum">
              <a:rPr lang="en-US" altLang="en-US"/>
              <a:pPr eaLnBrk="1" hangingPunct="1"/>
              <a:t>19</a:t>
            </a:fld>
            <a:endParaRPr lang="en-US" altLang="en-US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3ABFEB7-6EAF-42BF-88A1-7FF189CBBA31}" type="slidenum">
              <a:rPr lang="en-US" altLang="en-US"/>
              <a:pPr eaLnBrk="1" hangingPunct="1"/>
              <a:t>2</a:t>
            </a:fld>
            <a:endParaRPr lang="en-US" altLang="en-US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41B5370-DF45-494A-80B7-270E972197BB}" type="slidenum">
              <a:rPr lang="en-US" altLang="en-US"/>
              <a:pPr eaLnBrk="1" hangingPunct="1"/>
              <a:t>20</a:t>
            </a:fld>
            <a:endParaRPr lang="en-US" altLang="en-US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3EE7222-C9D9-4DBF-91E3-84D3E730AA33}" type="slidenum">
              <a:rPr lang="en-US" altLang="en-US"/>
              <a:pPr eaLnBrk="1" hangingPunct="1"/>
              <a:t>21</a:t>
            </a:fld>
            <a:endParaRPr lang="en-US" altLang="en-US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EAD14ED-E2BC-4B5E-84A6-507FDF3612BF}" type="slidenum">
              <a:rPr lang="en-US" altLang="en-US"/>
              <a:pPr eaLnBrk="1" hangingPunct="1"/>
              <a:t>22</a:t>
            </a:fld>
            <a:endParaRPr lang="en-US" alt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5F18BD3-BB3F-4B40-B380-E6336F245D1C}" type="slidenum">
              <a:rPr lang="en-US" altLang="en-US"/>
              <a:pPr eaLnBrk="1" hangingPunct="1"/>
              <a:t>24</a:t>
            </a:fld>
            <a:endParaRPr lang="en-US" altLang="en-US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8FCCA1D-2002-4018-808C-A109381E6FCC}" type="slidenum">
              <a:rPr lang="en-US" altLang="en-US"/>
              <a:pPr eaLnBrk="1" hangingPunct="1"/>
              <a:t>26</a:t>
            </a:fld>
            <a:endParaRPr lang="en-US" altLang="en-US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7C92902-23C1-4D8E-9962-1ABD2DD0E1A3}" type="slidenum">
              <a:rPr lang="en-US" altLang="en-US"/>
              <a:pPr eaLnBrk="1" hangingPunct="1"/>
              <a:t>27</a:t>
            </a:fld>
            <a:endParaRPr lang="en-US" altLang="en-US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127C244-AB56-428A-9845-A6BA7E7C2F1A}" type="slidenum">
              <a:rPr lang="en-US" altLang="en-US"/>
              <a:pPr eaLnBrk="1" hangingPunct="1"/>
              <a:t>29</a:t>
            </a:fld>
            <a:endParaRPr lang="en-US" altLang="en-US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02F9175-7280-42A3-99FD-87007B30065F}" type="slidenum">
              <a:rPr lang="en-US" altLang="en-US"/>
              <a:pPr eaLnBrk="1" hangingPunct="1"/>
              <a:t>3</a:t>
            </a:fld>
            <a:endParaRPr lang="en-US" altLang="en-US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1EB7C7F-9EE3-4AD5-9DBE-EC07AF79CEA9}" type="slidenum">
              <a:rPr lang="en-US" altLang="en-US"/>
              <a:pPr eaLnBrk="1" hangingPunct="1"/>
              <a:t>6</a:t>
            </a:fld>
            <a:endParaRPr lang="en-US" altLang="en-US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5181600"/>
            <a:ext cx="8305800" cy="685800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 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5867400"/>
            <a:ext cx="8305800" cy="685800"/>
          </a:xfrm>
        </p:spPr>
        <p:txBody>
          <a:bodyPr anchor="ctr"/>
          <a:lstStyle>
            <a:lvl1pPr marL="0" indent="0" algn="ctr">
              <a:buFontTx/>
              <a:buNone/>
              <a:defRPr sz="28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2E93C5-C89E-4BA3-A9BC-0E6FF2BB9CC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1575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A1633B-3F85-409E-9CB6-93FF8F097BF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75387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28600"/>
            <a:ext cx="2209800" cy="5943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" y="228600"/>
            <a:ext cx="6477000" cy="5943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4349E4-6AE7-43CB-9016-10DC241EC13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98559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8392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90600" y="1600200"/>
            <a:ext cx="39243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7300" y="1600200"/>
            <a:ext cx="39243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FB37A6-8CF9-4198-8DB7-C0DF02AA8A6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4648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1F8493-69A5-4E97-A3E1-16DE1EF86FF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14556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A97CF68-1A6F-4A0A-9385-5CC25863F6C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10414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600" y="1600200"/>
            <a:ext cx="39243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7300" y="1600200"/>
            <a:ext cx="39243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BB44E5-D9F9-421F-A9A7-11F0A344B02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50411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530450-126C-4D5C-B109-31E9AD9FF26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50681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64A61F3-1C86-4D06-A98B-1E3AB713102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80854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7F0029-0B14-4F33-9ED7-3D98F7B901F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14992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ECDEF3E-EFAE-4B22-BFE4-B0C69D8D04F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90258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06EE96-6A9A-4499-A03A-33A5D9A4B55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7432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" y="228600"/>
            <a:ext cx="8839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1600200"/>
            <a:ext cx="8001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2400" y="6553200"/>
            <a:ext cx="24034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59138" y="65532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553200"/>
            <a:ext cx="2133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12BBEA98-285D-4CB4-8CE4-37CCD5F08A0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5105400"/>
            <a:ext cx="8305800" cy="685800"/>
          </a:xfrm>
        </p:spPr>
        <p:txBody>
          <a:bodyPr/>
          <a:lstStyle/>
          <a:p>
            <a:pPr eaLnBrk="1" hangingPunct="1"/>
            <a:r>
              <a:rPr lang="en-US" altLang="en-US" sz="2200" b="1" dirty="0" smtClean="0"/>
              <a:t>Games </a:t>
            </a:r>
            <a:r>
              <a:rPr lang="en-US" altLang="en-US" sz="2200" b="1" dirty="0" smtClean="0"/>
              <a:t>Teachers Play</a:t>
            </a:r>
            <a:r>
              <a:rPr lang="en-US" altLang="en-US" sz="2200" b="1" dirty="0" smtClean="0"/>
              <a:t/>
            </a:r>
            <a:br>
              <a:rPr lang="en-US" altLang="en-US" sz="2200" b="1" dirty="0" smtClean="0"/>
            </a:br>
            <a:r>
              <a:rPr lang="en-US" altLang="en-US" sz="1800" b="1" dirty="0" smtClean="0"/>
              <a:t>Making Teacher Education Classes Developmentally Appropriate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5867400"/>
            <a:ext cx="8305800" cy="990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000" b="1" smtClean="0"/>
              <a:t>Association for Childhood Education International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000" b="1" smtClean="0"/>
              <a:t>New Orleans, Louisiana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000" b="1" smtClean="0"/>
              <a:t>2011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smtClean="0"/>
              <a:t>Research Findings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mtClean="0"/>
              <a:t>Early Childhood teacher preparation similar to plague of obesity and inactivity</a:t>
            </a:r>
          </a:p>
          <a:p>
            <a:pPr>
              <a:lnSpc>
                <a:spcPct val="80000"/>
              </a:lnSpc>
            </a:pPr>
            <a:r>
              <a:rPr lang="en-US" altLang="en-US" smtClean="0"/>
              <a:t>Learning has become inactive work for students and teachers - trained to expect passivity  (Grossman, 2004; Zmuda, 2008) </a:t>
            </a:r>
          </a:p>
          <a:p>
            <a:pPr>
              <a:lnSpc>
                <a:spcPct val="80000"/>
              </a:lnSpc>
            </a:pPr>
            <a:r>
              <a:rPr lang="en-US" altLang="en-US" smtClean="0"/>
              <a:t>Learn by doing (Pica, 2008) </a:t>
            </a:r>
          </a:p>
          <a:p>
            <a:pPr>
              <a:lnSpc>
                <a:spcPct val="80000"/>
              </a:lnSpc>
            </a:pPr>
            <a:r>
              <a:rPr lang="en-US" altLang="en-US" smtClean="0"/>
              <a:t>Active learning experienced in college classrooms promote active learning in EC classrooms (Grossman, 2004)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Board Games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371600"/>
            <a:ext cx="8001000" cy="4572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Similar to Monopoly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Academic topic – math, science, social studies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Game construction: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smtClean="0"/>
              <a:t>Thirty pictures mounted on the board path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smtClean="0"/>
              <a:t>Activity cards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smtClean="0"/>
              <a:t>Dice or spinner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smtClean="0"/>
              <a:t>Identify the pictures &amp; cards</a:t>
            </a:r>
          </a:p>
          <a:p>
            <a:pPr lvl="1" eaLnBrk="1" hangingPunct="1">
              <a:lnSpc>
                <a:spcPct val="90000"/>
              </a:lnSpc>
            </a:pPr>
            <a:endParaRPr lang="en-US" altLang="en-US" sz="2000" smtClean="0"/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Example: Numbers 1-10 </a:t>
            </a:r>
          </a:p>
        </p:txBody>
      </p:sp>
      <p:pic>
        <p:nvPicPr>
          <p:cNvPr id="13316" name="Picture 5" descr="hm00242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4419600"/>
            <a:ext cx="1368425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Examples of active learning in adult teacher ed courses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600200"/>
            <a:ext cx="8153400" cy="4572000"/>
          </a:xfrm>
        </p:spPr>
        <p:txBody>
          <a:bodyPr numCol="2"/>
          <a:lstStyle/>
          <a:p>
            <a:r>
              <a:rPr lang="en-US" dirty="0" smtClean="0"/>
              <a:t>Board games </a:t>
            </a:r>
          </a:p>
          <a:p>
            <a:r>
              <a:rPr lang="en-US" dirty="0" smtClean="0"/>
              <a:t>Brochure </a:t>
            </a:r>
          </a:p>
          <a:p>
            <a:r>
              <a:rPr lang="en-US" dirty="0" smtClean="0"/>
              <a:t>Jacket or Vest </a:t>
            </a:r>
          </a:p>
          <a:p>
            <a:r>
              <a:rPr lang="en-US" dirty="0" smtClean="0"/>
              <a:t>DAP Book </a:t>
            </a:r>
          </a:p>
          <a:p>
            <a:r>
              <a:rPr lang="en-US" dirty="0" smtClean="0"/>
              <a:t>I have.. Who has.. ?</a:t>
            </a:r>
          </a:p>
          <a:p>
            <a:r>
              <a:rPr lang="en-US" dirty="0" smtClean="0"/>
              <a:t>Top Ten</a:t>
            </a:r>
          </a:p>
          <a:p>
            <a:endParaRPr lang="en-US" dirty="0" smtClean="0"/>
          </a:p>
          <a:p>
            <a:r>
              <a:rPr lang="en-US" dirty="0" smtClean="0"/>
              <a:t>Passport </a:t>
            </a:r>
          </a:p>
          <a:p>
            <a:r>
              <a:rPr lang="en-US" dirty="0" smtClean="0"/>
              <a:t>Swat It! </a:t>
            </a:r>
          </a:p>
          <a:p>
            <a:r>
              <a:rPr lang="en-US" dirty="0" smtClean="0"/>
              <a:t>Vocabulary Quadrant </a:t>
            </a:r>
          </a:p>
          <a:p>
            <a:r>
              <a:rPr lang="en-US" dirty="0" smtClean="0"/>
              <a:t>Word Web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9147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b="1" smtClean="0"/>
              <a:t>Brochure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Create a leaflet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Describes a topic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Succinct language used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Designed for eye appeal 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Fold paper into thirds, six panels </a:t>
            </a:r>
          </a:p>
          <a:p>
            <a:pPr lvl="3" eaLnBrk="1" hangingPunct="1">
              <a:lnSpc>
                <a:spcPct val="90000"/>
              </a:lnSpc>
            </a:pPr>
            <a:endParaRPr lang="en-US" altLang="en-US" smtClean="0"/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Example: PLAY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smtClean="0"/>
              <a:t>purposes and types of play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smtClean="0"/>
              <a:t>play stages and characteristics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smtClean="0"/>
              <a:t>benefits of play</a:t>
            </a:r>
          </a:p>
        </p:txBody>
      </p:sp>
      <p:pic>
        <p:nvPicPr>
          <p:cNvPr id="14340" name="Picture 4" descr="MCPE06222_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488" y="228600"/>
            <a:ext cx="106838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5" descr="MCBS00627A0000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5029200"/>
            <a:ext cx="1409700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Jacket or Vest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Paper bag jacket/vest </a:t>
            </a:r>
          </a:p>
          <a:p>
            <a:pPr eaLnBrk="1" hangingPunct="1"/>
            <a:r>
              <a:rPr lang="en-US" altLang="en-US" smtClean="0"/>
              <a:t>Visual representation </a:t>
            </a:r>
          </a:p>
          <a:p>
            <a:pPr eaLnBrk="1" hangingPunct="1"/>
            <a:r>
              <a:rPr lang="en-US" altLang="en-US" smtClean="0"/>
              <a:t>Useable art  </a:t>
            </a:r>
          </a:p>
          <a:p>
            <a:pPr eaLnBrk="1" hangingPunct="1"/>
            <a:r>
              <a:rPr lang="en-US" altLang="en-US" smtClean="0"/>
              <a:t>Create from brown paper grocery bag</a:t>
            </a:r>
          </a:p>
          <a:p>
            <a:pPr lvl="3" eaLnBrk="1" hangingPunct="1"/>
            <a:endParaRPr lang="en-US" altLang="en-US" smtClean="0"/>
          </a:p>
          <a:p>
            <a:pPr eaLnBrk="1" hangingPunct="1"/>
            <a:r>
              <a:rPr lang="en-US" altLang="en-US" smtClean="0"/>
              <a:t>Example: Physical-motor domain </a:t>
            </a:r>
          </a:p>
          <a:p>
            <a:pPr lvl="1" eaLnBrk="1" hangingPunct="1"/>
            <a:r>
              <a:rPr lang="en-US" altLang="en-US" smtClean="0"/>
              <a:t>worn during presentation </a:t>
            </a:r>
          </a:p>
          <a:p>
            <a:pPr lvl="1" eaLnBrk="1" hangingPunct="1"/>
            <a:r>
              <a:rPr lang="en-US" altLang="en-US" smtClean="0"/>
              <a:t>health, safety, and nutrition</a:t>
            </a:r>
          </a:p>
        </p:txBody>
      </p:sp>
      <p:pic>
        <p:nvPicPr>
          <p:cNvPr id="15364" name="Picture 4" descr="MCj0340274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1981200"/>
            <a:ext cx="116522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DAP Book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mtClean="0"/>
              <a:t>Alphabet book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mtClean="0"/>
              <a:t>Theme (DAP) related 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mtClean="0"/>
              <a:t>Separate page for each letter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mtClean="0"/>
              <a:t>Clip art illustrations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mtClean="0"/>
              <a:t>Text describes word relationship to theme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mtClean="0"/>
              <a:t>Based on DAP philosophy</a:t>
            </a:r>
          </a:p>
        </p:txBody>
      </p:sp>
      <p:pic>
        <p:nvPicPr>
          <p:cNvPr id="16388" name="Picture 4" descr="MCj0290705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1524000"/>
            <a:ext cx="184785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5" descr="j023298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5105400"/>
            <a:ext cx="1447800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b="1" smtClean="0"/>
              <a:t>I Have . . . Who Has?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Collaborative</a:t>
            </a:r>
          </a:p>
          <a:p>
            <a:pPr eaLnBrk="1" hangingPunct="1"/>
            <a:r>
              <a:rPr lang="en-US" altLang="en-US" smtClean="0"/>
              <a:t>Introduce early childhood ed vocabulary</a:t>
            </a:r>
          </a:p>
          <a:p>
            <a:pPr eaLnBrk="1" hangingPunct="1"/>
            <a:r>
              <a:rPr lang="en-US" altLang="en-US" smtClean="0"/>
              <a:t>Short terms &amp; definitions</a:t>
            </a:r>
          </a:p>
          <a:p>
            <a:pPr lvl="3" eaLnBrk="1" hangingPunct="1"/>
            <a:endParaRPr lang="en-US" altLang="en-US" smtClean="0"/>
          </a:p>
          <a:p>
            <a:pPr eaLnBrk="1" hangingPunct="1"/>
            <a:r>
              <a:rPr lang="en-US" altLang="en-US" smtClean="0"/>
              <a:t>Example:</a:t>
            </a:r>
          </a:p>
          <a:p>
            <a:pPr lvl="1" eaLnBrk="1" hangingPunct="1"/>
            <a:r>
              <a:rPr lang="en-US" altLang="en-US" smtClean="0"/>
              <a:t> </a:t>
            </a:r>
            <a:r>
              <a:rPr lang="en-US" altLang="en-US" sz="2400" smtClean="0"/>
              <a:t>I have childcare – </a:t>
            </a:r>
          </a:p>
          <a:p>
            <a:pPr lvl="1" eaLnBrk="1" hangingPunct="1"/>
            <a:r>
              <a:rPr lang="en-US" altLang="en-US" sz="2400" smtClean="0"/>
              <a:t>Who accredits childcare facilities?</a:t>
            </a:r>
          </a:p>
        </p:txBody>
      </p:sp>
      <p:pic>
        <p:nvPicPr>
          <p:cNvPr id="17412" name="Picture 4" descr="MCj0435097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2400"/>
            <a:ext cx="1028700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Passport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Create a booklet of several pages </a:t>
            </a:r>
          </a:p>
          <a:p>
            <a:pPr eaLnBrk="1" hangingPunct="1"/>
            <a:r>
              <a:rPr lang="en-US" altLang="en-US" smtClean="0"/>
              <a:t>Describes a tour through a selected topic</a:t>
            </a:r>
          </a:p>
          <a:p>
            <a:pPr eaLnBrk="1" hangingPunct="1"/>
            <a:r>
              <a:rPr lang="en-US" altLang="en-US" smtClean="0"/>
              <a:t>Illustration &amp; label each page</a:t>
            </a:r>
          </a:p>
          <a:p>
            <a:pPr eaLnBrk="1" hangingPunct="1"/>
            <a:endParaRPr lang="en-US" altLang="en-US" smtClean="0"/>
          </a:p>
          <a:p>
            <a:pPr eaLnBrk="1" hangingPunct="1"/>
            <a:r>
              <a:rPr lang="en-US" altLang="en-US" smtClean="0"/>
              <a:t>Example:  Friendship</a:t>
            </a:r>
          </a:p>
          <a:p>
            <a:pPr lvl="1" eaLnBrk="1" hangingPunct="1"/>
            <a:r>
              <a:rPr lang="en-US" altLang="en-US" sz="2400" smtClean="0"/>
              <a:t>shows relationships </a:t>
            </a:r>
          </a:p>
          <a:p>
            <a:pPr lvl="1" eaLnBrk="1" hangingPunct="1"/>
            <a:r>
              <a:rPr lang="en-US" altLang="en-US" sz="2400" smtClean="0"/>
              <a:t>research findings</a:t>
            </a:r>
          </a:p>
          <a:p>
            <a:pPr lvl="1" eaLnBrk="1" hangingPunct="1"/>
            <a:r>
              <a:rPr lang="en-US" altLang="en-US" sz="2400" smtClean="0"/>
              <a:t>conflict resolution</a:t>
            </a:r>
            <a:endParaRPr lang="en-US" altLang="en-US" smtClean="0"/>
          </a:p>
        </p:txBody>
      </p:sp>
      <p:pic>
        <p:nvPicPr>
          <p:cNvPr id="18436" name="Picture 4" descr="MCBD07295_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152400"/>
            <a:ext cx="1638300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b="1" smtClean="0"/>
              <a:t>Swat-It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b="1" smtClean="0"/>
              <a:t>Purposes: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smtClean="0"/>
              <a:t>develop vocabulary concepts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smtClean="0"/>
              <a:t>prep for an exam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24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b="1" smtClean="0"/>
              <a:t>Game Rules</a:t>
            </a:r>
            <a:r>
              <a:rPr lang="en-US" altLang="en-US" smtClean="0"/>
              <a:t>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smtClean="0"/>
              <a:t> 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smtClean="0"/>
              <a:t>Played in teams by dividing class in half. 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smtClean="0"/>
              <a:t>Project vocabulary (20) on the wall in table format. 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smtClean="0"/>
              <a:t>Teacher reads short definition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smtClean="0"/>
              <a:t>Person who covers word with the fly swatter wins point for team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smtClean="0"/>
              <a:t>Hand swatter to the next person in line </a:t>
            </a:r>
          </a:p>
        </p:txBody>
      </p:sp>
      <p:pic>
        <p:nvPicPr>
          <p:cNvPr id="19460" name="Picture 4" descr="MCPE03054_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52400"/>
            <a:ext cx="1428750" cy="135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5" descr="MCPE03054_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0"/>
            <a:ext cx="1428750" cy="135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6" descr="MCPE03054_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0"/>
            <a:ext cx="1428750" cy="135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b="1" smtClean="0"/>
              <a:t>Early Childhood Swat-It</a:t>
            </a:r>
          </a:p>
        </p:txBody>
      </p:sp>
      <p:graphicFrame>
        <p:nvGraphicFramePr>
          <p:cNvPr id="88123" name="Group 59"/>
          <p:cNvGraphicFramePr>
            <a:graphicFrameLocks noGrp="1"/>
          </p:cNvGraphicFramePr>
          <p:nvPr>
            <p:ph idx="1"/>
          </p:nvPr>
        </p:nvGraphicFramePr>
        <p:xfrm>
          <a:off x="533400" y="1600200"/>
          <a:ext cx="8305800" cy="4629150"/>
        </p:xfrm>
        <a:graphic>
          <a:graphicData uri="http://schemas.openxmlformats.org/drawingml/2006/table">
            <a:tbl>
              <a:tblPr/>
              <a:tblGrid>
                <a:gridCol w="1660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8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541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621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05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43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NAEYC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Young Children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Early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Childhood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Childcare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Head Start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620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Kindergarten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Kindergarten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Reggio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Emilia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Multiple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IQ’s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IDEA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20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Dramatic Play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Manipulatives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Vygotsky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Giftedness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ELL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620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Piaget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Froebel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Portfolio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Montessori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www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0515" name="Picture 62" descr="MCPE03054_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15913"/>
            <a:ext cx="1200150" cy="1141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9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 sz="2800" b="1" smtClean="0"/>
              <a:t>Session Presenters</a:t>
            </a:r>
          </a:p>
        </p:txBody>
      </p:sp>
      <p:sp>
        <p:nvSpPr>
          <p:cNvPr id="4099" name="Rectangle 10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400" b="1" smtClean="0"/>
              <a:t>B. Hammack, J. Sennette, &amp; J. Thompson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400" b="1" smtClean="0"/>
              <a:t>Texas A&amp;M University-Commerce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b="1" smtClean="0"/>
              <a:t>Top 10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Top ten listing  </a:t>
            </a:r>
          </a:p>
          <a:p>
            <a:pPr eaLnBrk="1" hangingPunct="1"/>
            <a:r>
              <a:rPr lang="en-US" altLang="en-US" smtClean="0"/>
              <a:t>Television talk show hosts strategy </a:t>
            </a:r>
          </a:p>
          <a:p>
            <a:pPr eaLnBrk="1" hangingPunct="1"/>
            <a:r>
              <a:rPr lang="en-US" altLang="en-US" smtClean="0"/>
              <a:t>Use game for main ideas </a:t>
            </a:r>
          </a:p>
          <a:p>
            <a:pPr eaLnBrk="1" hangingPunct="1"/>
            <a:r>
              <a:rPr lang="en-US" altLang="en-US" smtClean="0"/>
              <a:t>Learner collects data </a:t>
            </a:r>
          </a:p>
          <a:p>
            <a:pPr eaLnBrk="1" hangingPunct="1"/>
            <a:r>
              <a:rPr lang="en-US" altLang="en-US" smtClean="0"/>
              <a:t>Concepts ranked ordered for importance  </a:t>
            </a:r>
          </a:p>
          <a:p>
            <a:pPr lvl="3" eaLnBrk="1" hangingPunct="1"/>
            <a:endParaRPr lang="en-US" altLang="en-US" smtClean="0"/>
          </a:p>
          <a:p>
            <a:pPr eaLnBrk="1" hangingPunct="1"/>
            <a:r>
              <a:rPr lang="en-US" altLang="en-US" smtClean="0"/>
              <a:t>Example: L</a:t>
            </a:r>
            <a:r>
              <a:rPr lang="en-US" altLang="en-US" sz="2400" smtClean="0"/>
              <a:t>iteracy</a:t>
            </a:r>
          </a:p>
        </p:txBody>
      </p:sp>
      <p:pic>
        <p:nvPicPr>
          <p:cNvPr id="21508" name="Picture 4" descr="MMj02347000000[1]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04800"/>
            <a:ext cx="1390650" cy="128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Vocabulary Quadrant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90600" y="1447800"/>
            <a:ext cx="7543800" cy="4572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mtClean="0"/>
              <a:t>Template to analyze concepts or vocabulary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mtClean="0"/>
              <a:t>Modified-Frayer model </a:t>
            </a:r>
          </a:p>
          <a:p>
            <a:pPr lvl="3" eaLnBrk="1" hangingPunct="1">
              <a:lnSpc>
                <a:spcPct val="80000"/>
              </a:lnSpc>
            </a:pPr>
            <a:r>
              <a:rPr lang="en-US" altLang="en-US" smtClean="0"/>
              <a:t>(Frayer, Frederick, &amp; Klausmeier, 1969)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mtClean="0"/>
              <a:t>Include four attributes: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600" smtClean="0"/>
              <a:t>Define, illustrate, characteristics, &amp; example  </a:t>
            </a:r>
          </a:p>
          <a:p>
            <a:pPr lvl="1" eaLnBrk="1" hangingPunct="1">
              <a:lnSpc>
                <a:spcPct val="80000"/>
              </a:lnSpc>
            </a:pPr>
            <a:endParaRPr lang="en-US" altLang="en-US" sz="2000" smtClean="0"/>
          </a:p>
          <a:p>
            <a:pPr eaLnBrk="1" hangingPunct="1">
              <a:lnSpc>
                <a:spcPct val="80000"/>
              </a:lnSpc>
            </a:pPr>
            <a:r>
              <a:rPr lang="en-US" altLang="en-US" smtClean="0"/>
              <a:t>Example: Aesthetic domain terms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smtClean="0"/>
              <a:t>harmony, texture &amp; pantomime. 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smtClean="0"/>
              <a:t>Combine into book format</a:t>
            </a:r>
          </a:p>
        </p:txBody>
      </p:sp>
      <p:sp>
        <p:nvSpPr>
          <p:cNvPr id="22532" name="Rectangle 35"/>
          <p:cNvSpPr>
            <a:spLocks noChangeArrowheads="1"/>
          </p:cNvSpPr>
          <p:nvPr/>
        </p:nvSpPr>
        <p:spPr bwMode="auto">
          <a:xfrm>
            <a:off x="3905250" y="2911475"/>
            <a:ext cx="6731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2533" name="Rectangle 71"/>
          <p:cNvSpPr>
            <a:spLocks noChangeArrowheads="1"/>
          </p:cNvSpPr>
          <p:nvPr/>
        </p:nvSpPr>
        <p:spPr bwMode="auto">
          <a:xfrm>
            <a:off x="0" y="0"/>
            <a:ext cx="6731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60530" name="Group 114"/>
          <p:cNvGraphicFramePr>
            <a:graphicFrameLocks noGrp="1"/>
          </p:cNvGraphicFramePr>
          <p:nvPr>
            <p:ph sz="half" idx="2"/>
          </p:nvPr>
        </p:nvGraphicFramePr>
        <p:xfrm>
          <a:off x="4114800" y="5562600"/>
          <a:ext cx="1524000" cy="1036638"/>
        </p:xfrm>
        <a:graphic>
          <a:graphicData uri="http://schemas.openxmlformats.org/drawingml/2006/table">
            <a:tbl>
              <a:tblPr/>
              <a:tblGrid>
                <a:gridCol w="769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40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83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3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2545" name="Oval 115"/>
          <p:cNvSpPr>
            <a:spLocks noChangeArrowheads="1"/>
          </p:cNvSpPr>
          <p:nvPr/>
        </p:nvSpPr>
        <p:spPr bwMode="auto">
          <a:xfrm>
            <a:off x="4648200" y="5943600"/>
            <a:ext cx="4572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b="1" smtClean="0"/>
              <a:t>Word Web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Semantic web 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Visual design of concept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Directions: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smtClean="0"/>
              <a:t>Label center shape – main idea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smtClean="0"/>
              <a:t>Draw spokes to smaller shapes placed around center circle. 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smtClean="0"/>
              <a:t>Smaller shapes categorize related information 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Vehicle for brainstorming </a:t>
            </a:r>
          </a:p>
          <a:p>
            <a:pPr lvl="1" eaLnBrk="1" hangingPunct="1">
              <a:lnSpc>
                <a:spcPct val="90000"/>
              </a:lnSpc>
            </a:pPr>
            <a:endParaRPr lang="en-US" altLang="en-US" sz="2000" smtClean="0"/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Example: Montessori web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smtClean="0"/>
              <a:t>biography, principles, methods, and practices</a:t>
            </a:r>
          </a:p>
        </p:txBody>
      </p:sp>
      <p:pic>
        <p:nvPicPr>
          <p:cNvPr id="23556" name="Picture 4" descr="MCDD00072_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28600"/>
            <a:ext cx="117792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Learning Outcomes</a:t>
            </a: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>
          <a:xfrm>
            <a:off x="609600" y="1828800"/>
            <a:ext cx="8534400" cy="5029200"/>
          </a:xfrm>
        </p:spPr>
        <p:txBody>
          <a:bodyPr/>
          <a:lstStyle/>
          <a:p>
            <a:pPr eaLnBrk="1" hangingPunct="1"/>
            <a:r>
              <a:rPr lang="en-US" altLang="en-US" smtClean="0"/>
              <a:t>ACTIVE LEARNING works for adult education as well as in Early Childhood Education</a:t>
            </a:r>
          </a:p>
          <a:p>
            <a:pPr eaLnBrk="1" hangingPunct="1"/>
            <a:r>
              <a:rPr lang="en-US" altLang="en-US" smtClean="0"/>
              <a:t>Participants will increase their PORTFOLIO of adult TEACHING MATERIALS &amp; STRATEGIES </a:t>
            </a:r>
          </a:p>
          <a:p>
            <a:pPr eaLnBrk="1" hangingPunct="1"/>
            <a:r>
              <a:rPr lang="en-US" altLang="en-US" smtClean="0"/>
              <a:t>Time-tested examples demonstrated for college level teacher preparation classes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Game Strengths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Pros</a:t>
            </a:r>
          </a:p>
          <a:p>
            <a:pPr lvl="1" eaLnBrk="1" hangingPunct="1"/>
            <a:r>
              <a:rPr lang="en-US" altLang="en-US" sz="3200" smtClean="0"/>
              <a:t>Creative classroom activities</a:t>
            </a:r>
          </a:p>
          <a:p>
            <a:pPr lvl="1" eaLnBrk="1" hangingPunct="1"/>
            <a:r>
              <a:rPr lang="en-US" altLang="en-US" sz="3200" smtClean="0"/>
              <a:t>Adapt and modify activities to meet teaching needs</a:t>
            </a:r>
          </a:p>
          <a:p>
            <a:pPr lvl="1" eaLnBrk="1" hangingPunct="1"/>
            <a:r>
              <a:rPr lang="en-US" altLang="en-US" sz="3200" smtClean="0"/>
              <a:t>Alternative way to present text book or school district curriculum  </a:t>
            </a:r>
          </a:p>
          <a:p>
            <a:pPr lvl="1"/>
            <a:r>
              <a:rPr lang="en-US" altLang="en-US" sz="3200" smtClean="0"/>
              <a:t>Use in student teaching experience</a:t>
            </a:r>
            <a:r>
              <a:rPr lang="en-US" altLang="en-US" sz="360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smtClean="0"/>
              <a:t>Game Shortcomings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981200"/>
            <a:ext cx="8001000" cy="4572000"/>
          </a:xfrm>
        </p:spPr>
        <p:txBody>
          <a:bodyPr/>
          <a:lstStyle/>
          <a:p>
            <a:r>
              <a:rPr lang="en-US" altLang="en-US" b="1" smtClean="0"/>
              <a:t>Cons</a:t>
            </a:r>
          </a:p>
          <a:p>
            <a:pPr lvl="1"/>
            <a:r>
              <a:rPr lang="en-US" altLang="en-US" sz="3200" smtClean="0"/>
              <a:t>Time consuming to use</a:t>
            </a:r>
          </a:p>
          <a:p>
            <a:pPr lvl="1"/>
            <a:r>
              <a:rPr lang="en-US" altLang="en-US" sz="3200" smtClean="0"/>
              <a:t>Trial and error lesson application </a:t>
            </a:r>
          </a:p>
          <a:p>
            <a:pPr lvl="1"/>
            <a:r>
              <a:rPr lang="en-US" altLang="en-US" sz="3200" smtClean="0"/>
              <a:t>Need to balance activities with traditional assignments</a:t>
            </a:r>
            <a:endParaRPr lang="en-US" altLang="en-US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References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1295400"/>
            <a:ext cx="8001000" cy="5562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1500" smtClean="0"/>
              <a:t>Bauer, K., Drew, R. (1992). </a:t>
            </a:r>
            <a:r>
              <a:rPr lang="en-US" altLang="en-US" sz="1500" i="1" smtClean="0"/>
              <a:t>Alternatives to Worksheets</a:t>
            </a:r>
            <a:r>
              <a:rPr lang="en-US" altLang="en-US" sz="1500" smtClean="0"/>
              <a:t>. Cypress, CA:  Creative Teaching Press, Inc.</a:t>
            </a:r>
          </a:p>
          <a:p>
            <a:pPr eaLnBrk="1" hangingPunct="1">
              <a:buFontTx/>
              <a:buNone/>
            </a:pPr>
            <a:r>
              <a:rPr lang="en-US" altLang="en-US" sz="1500" smtClean="0"/>
              <a:t>Commission on the Future of Higher Education. (2006). </a:t>
            </a:r>
            <a:r>
              <a:rPr lang="en-US" altLang="en-US" sz="1500" i="1" smtClean="0"/>
              <a:t>A Test of Leadership: Charting the Future of U.S. Higher Education</a:t>
            </a:r>
            <a:r>
              <a:rPr lang="en-US" altLang="en-US" sz="1500" smtClean="0"/>
              <a:t>. Washington, DC: U.S. Department of Education.  </a:t>
            </a:r>
          </a:p>
          <a:p>
            <a:pPr eaLnBrk="1" hangingPunct="1">
              <a:buFontTx/>
              <a:buNone/>
            </a:pPr>
            <a:r>
              <a:rPr lang="en-US" altLang="en-US" sz="1500" smtClean="0"/>
              <a:t>Copple, C., &amp; Bredekamp, S. (Eds.). (2009). </a:t>
            </a:r>
            <a:r>
              <a:rPr lang="en-US" altLang="en-US" sz="1500" i="1" smtClean="0"/>
              <a:t>Developmentally Appropriate Practice  (3</a:t>
            </a:r>
            <a:r>
              <a:rPr lang="en-US" altLang="en-US" sz="1500" i="1" baseline="30000" smtClean="0"/>
              <a:t>rd</a:t>
            </a:r>
            <a:r>
              <a:rPr lang="en-US" altLang="en-US" sz="1500" i="1" smtClean="0"/>
              <a:t> ed.)</a:t>
            </a:r>
            <a:r>
              <a:rPr lang="en-US" altLang="en-US" sz="1500" smtClean="0"/>
              <a:t>. Washington, D.C.: NAEYC. </a:t>
            </a:r>
          </a:p>
          <a:p>
            <a:pPr eaLnBrk="1" hangingPunct="1">
              <a:buFontTx/>
              <a:buNone/>
            </a:pPr>
            <a:r>
              <a:rPr lang="en-US" altLang="en-US" sz="1500" smtClean="0"/>
              <a:t>Frayer, D., Frederick, W. C., and Klausmeier, H. J. (1969). </a:t>
            </a:r>
            <a:r>
              <a:rPr lang="en-US" altLang="en-US" sz="1500" i="1" smtClean="0"/>
              <a:t>A Schema for Testing the Level of Cognitive Mastery</a:t>
            </a:r>
            <a:r>
              <a:rPr lang="en-US" altLang="en-US" sz="1500" smtClean="0"/>
              <a:t>. Madison, WI: Wisconsin Center for Education Research.</a:t>
            </a:r>
          </a:p>
          <a:p>
            <a:pPr eaLnBrk="1" hangingPunct="1">
              <a:buFontTx/>
              <a:buNone/>
            </a:pPr>
            <a:r>
              <a:rPr lang="en-US" altLang="en-US" sz="1500" smtClean="0"/>
              <a:t>Grossman, S (2004). Making lemonade from lemons: Reflecting on difficult experiences. Childhood Education: Annual Theme 2004, 80(5), 251-253.</a:t>
            </a:r>
          </a:p>
          <a:p>
            <a:pPr eaLnBrk="1" hangingPunct="1">
              <a:buFontTx/>
              <a:buNone/>
            </a:pPr>
            <a:r>
              <a:rPr lang="en-US" altLang="en-US" sz="1500" smtClean="0"/>
              <a:t>Hiatt, C., Wolven, D., Botka, G., and Richmond, J. (1994). More Alternatives to Worksheets. Cypress, CA:  Creative Teaching Press, Inc.</a:t>
            </a:r>
          </a:p>
          <a:p>
            <a:pPr eaLnBrk="1" hangingPunct="1">
              <a:buFontTx/>
              <a:buNone/>
            </a:pPr>
            <a:r>
              <a:rPr lang="en-US" altLang="en-US" sz="1500" smtClean="0"/>
              <a:t>Knowles, M., Holton, E. F., III, &amp; Swanson, R. A. (2005). </a:t>
            </a:r>
            <a:r>
              <a:rPr lang="en-US" altLang="en-US" sz="1500" i="1" smtClean="0"/>
              <a:t>The adult learner: The definitive classic in adult education and human resource development (6th ed.)</a:t>
            </a:r>
            <a:r>
              <a:rPr lang="en-US" altLang="en-US" sz="1500" smtClean="0"/>
              <a:t>. Burlington, MA: Elsevier.</a:t>
            </a:r>
          </a:p>
          <a:p>
            <a:pPr eaLnBrk="1" hangingPunct="1">
              <a:buFontTx/>
              <a:buNone/>
            </a:pPr>
            <a:r>
              <a:rPr lang="en-US" altLang="en-US" sz="1500" smtClean="0"/>
              <a:t>Petress, K. (2008). What is meant by "Active Learning?". </a:t>
            </a:r>
            <a:r>
              <a:rPr lang="en-US" altLang="en-US" sz="1500" i="1" smtClean="0"/>
              <a:t>Education, 128</a:t>
            </a:r>
            <a:r>
              <a:rPr lang="en-US" altLang="en-US" sz="1500" smtClean="0"/>
              <a:t>(4), 566-569. </a:t>
            </a:r>
          </a:p>
          <a:p>
            <a:pPr eaLnBrk="1" hangingPunct="1">
              <a:buFontTx/>
              <a:buNone/>
            </a:pPr>
            <a:r>
              <a:rPr lang="en-US" altLang="en-US" sz="1500" smtClean="0"/>
              <a:t>Pica, R. (2008). In defense of active learning. </a:t>
            </a:r>
            <a:r>
              <a:rPr lang="en-US" altLang="en-US" sz="1500" i="1" smtClean="0"/>
              <a:t>Young Children, 63</a:t>
            </a:r>
            <a:r>
              <a:rPr lang="en-US" altLang="en-US" sz="1500" smtClean="0"/>
              <a:t>(6), 52-53.</a:t>
            </a:r>
          </a:p>
          <a:p>
            <a:pPr eaLnBrk="1" hangingPunct="1">
              <a:buFontTx/>
              <a:buNone/>
            </a:pPr>
            <a:r>
              <a:rPr lang="en-US" altLang="en-US" sz="1500" smtClean="0"/>
              <a:t>Taylor, M. (2009). </a:t>
            </a:r>
            <a:r>
              <a:rPr lang="en-US" altLang="en-US" sz="1500" i="1" smtClean="0"/>
              <a:t>Generation Next Comes to College</a:t>
            </a:r>
            <a:r>
              <a:rPr lang="en-US" altLang="en-US" sz="1500" smtClean="0"/>
              <a:t>. http://www.taylorprograms.com/k12handout.html. </a:t>
            </a:r>
          </a:p>
          <a:p>
            <a:pPr eaLnBrk="1" hangingPunct="1">
              <a:buFontTx/>
              <a:buNone/>
            </a:pPr>
            <a:r>
              <a:rPr lang="en-US" altLang="en-US" sz="1500" smtClean="0"/>
              <a:t>Zmuda, A. (2008, November). Springing into active learning. </a:t>
            </a:r>
            <a:r>
              <a:rPr lang="en-US" altLang="en-US" sz="1500" i="1" smtClean="0"/>
              <a:t>Educational Leadership, 66</a:t>
            </a:r>
            <a:r>
              <a:rPr lang="en-US" altLang="en-US" sz="1500" smtClean="0"/>
              <a:t>(3), 38. </a:t>
            </a:r>
          </a:p>
        </p:txBody>
      </p:sp>
      <p:pic>
        <p:nvPicPr>
          <p:cNvPr id="27652" name="Picture 5" descr="MCj0231783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28600"/>
            <a:ext cx="1185863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Questions</a:t>
            </a:r>
          </a:p>
        </p:txBody>
      </p:sp>
      <p:pic>
        <p:nvPicPr>
          <p:cNvPr id="28675" name="Picture 4" descr="MCj0078711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2133600"/>
            <a:ext cx="1597025" cy="387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Content Placeholder 2"/>
          <p:cNvSpPr>
            <a:spLocks noGrp="1"/>
          </p:cNvSpPr>
          <p:nvPr>
            <p:ph idx="1"/>
          </p:nvPr>
        </p:nvSpPr>
        <p:spPr>
          <a:xfrm>
            <a:off x="228600" y="1295400"/>
            <a:ext cx="8915400" cy="5334000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altLang="en-US" sz="15900" i="1" smtClean="0">
                <a:latin typeface="Algerian" panose="04020705040A02060702" pitchFamily="82" charset="0"/>
                <a:cs typeface="Aharoni" pitchFamily="2" charset="0"/>
              </a:rPr>
              <a:t>Play on!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Contact Information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2209800"/>
            <a:ext cx="8001000" cy="3124200"/>
          </a:xfrm>
        </p:spPr>
        <p:txBody>
          <a:bodyPr/>
          <a:lstStyle/>
          <a:p>
            <a:pPr eaLnBrk="1" hangingPunct="1"/>
            <a:r>
              <a:rPr lang="en-US" altLang="en-US" sz="2800" smtClean="0"/>
              <a:t>Barbara_Hammack@TAMU-Commerce.edu</a:t>
            </a:r>
          </a:p>
          <a:p>
            <a:pPr eaLnBrk="1" hangingPunct="1"/>
            <a:r>
              <a:rPr lang="en-US" altLang="en-US" sz="2800" smtClean="0"/>
              <a:t>Jennifer_Sennette@TAMU-Commerce.edu</a:t>
            </a:r>
          </a:p>
          <a:p>
            <a:pPr eaLnBrk="1" hangingPunct="1"/>
            <a:r>
              <a:rPr lang="en-US" altLang="en-US" sz="2800" smtClean="0"/>
              <a:t>Josh_Thompson@TAMU-Commerce.edu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Games &amp; Strategies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en-US" altLang="en-US" smtClean="0"/>
          </a:p>
          <a:p>
            <a:pPr algn="ctr" eaLnBrk="1" hangingPunct="1">
              <a:buFontTx/>
              <a:buNone/>
            </a:pPr>
            <a:r>
              <a:rPr lang="en-US" altLang="en-US" smtClean="0"/>
              <a:t>Demonstrating active learning in early childhood teacher education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Best ECE Practice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en-US" altLang="en-US" sz="2000" smtClean="0"/>
          </a:p>
          <a:p>
            <a:pPr algn="ctr" eaLnBrk="1" hangingPunct="1">
              <a:buFontTx/>
              <a:buNone/>
            </a:pPr>
            <a:r>
              <a:rPr lang="en-US" altLang="en-US" smtClean="0"/>
              <a:t>Active learning is a hallmark of </a:t>
            </a:r>
          </a:p>
          <a:p>
            <a:pPr algn="ctr" eaLnBrk="1" hangingPunct="1">
              <a:buFontTx/>
              <a:buNone/>
            </a:pPr>
            <a:r>
              <a:rPr lang="en-US" altLang="en-US" b="1" smtClean="0"/>
              <a:t>best practice </a:t>
            </a:r>
          </a:p>
          <a:p>
            <a:pPr algn="ctr" eaLnBrk="1" hangingPunct="1">
              <a:buFontTx/>
              <a:buNone/>
            </a:pPr>
            <a:r>
              <a:rPr lang="en-US" altLang="en-US" smtClean="0"/>
              <a:t>in Early Childhood Education. </a:t>
            </a:r>
          </a:p>
          <a:p>
            <a:pPr eaLnBrk="1" hangingPunct="1">
              <a:buFontTx/>
              <a:buNone/>
            </a:pPr>
            <a:endParaRPr lang="en-US" altLang="en-US" smtClean="0"/>
          </a:p>
          <a:p>
            <a:pPr eaLnBrk="1" hangingPunct="1">
              <a:buFontTx/>
              <a:buNone/>
            </a:pPr>
            <a:r>
              <a:rPr lang="en-US" altLang="en-US" smtClean="0"/>
              <a:t>			</a:t>
            </a:r>
            <a:r>
              <a:rPr lang="en-US" altLang="en-US" sz="2400" smtClean="0"/>
              <a:t>(Copple &amp; Bredekamp, 2009)</a:t>
            </a:r>
            <a:r>
              <a:rPr lang="en-US" altLang="en-US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Best ECE Teacher Ed Practice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miter lim="800000"/>
            <a:headEnd/>
            <a:tailEnd/>
          </a:ln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en-US" dirty="0" err="1" smtClean="0"/>
              <a:t>Andragogy</a:t>
            </a:r>
            <a:endParaRPr lang="en-US" dirty="0" smtClean="0"/>
          </a:p>
          <a:p>
            <a:pPr lvl="1" eaLnBrk="1" hangingPunct="1">
              <a:defRPr/>
            </a:pPr>
            <a:r>
              <a:rPr lang="en-US" dirty="0" smtClean="0">
                <a:ea typeface="+mn-ea"/>
                <a:cs typeface="+mn-cs"/>
              </a:rPr>
              <a:t>the process of engaging adult learners</a:t>
            </a:r>
          </a:p>
          <a:p>
            <a:pPr lvl="1" eaLnBrk="1" hangingPunct="1">
              <a:defRPr/>
            </a:pPr>
            <a:r>
              <a:rPr lang="en-US" dirty="0" smtClean="0">
                <a:ea typeface="+mn-ea"/>
                <a:cs typeface="+mn-cs"/>
              </a:rPr>
              <a:t>six characteristics of adult learners: </a:t>
            </a:r>
          </a:p>
          <a:p>
            <a:pPr lvl="2" eaLnBrk="1" hangingPunct="1">
              <a:defRPr/>
            </a:pPr>
            <a:r>
              <a:rPr lang="en-US" dirty="0" smtClean="0">
                <a:ea typeface="+mn-ea"/>
                <a:cs typeface="+mn-cs"/>
              </a:rPr>
              <a:t>Need to know</a:t>
            </a:r>
          </a:p>
          <a:p>
            <a:pPr lvl="2" eaLnBrk="1" hangingPunct="1">
              <a:defRPr/>
            </a:pPr>
            <a:r>
              <a:rPr lang="en-US" dirty="0" smtClean="0">
                <a:ea typeface="+mn-ea"/>
                <a:cs typeface="+mn-cs"/>
              </a:rPr>
              <a:t>Foundation</a:t>
            </a:r>
          </a:p>
          <a:p>
            <a:pPr lvl="2" eaLnBrk="1" hangingPunct="1">
              <a:defRPr/>
            </a:pPr>
            <a:r>
              <a:rPr lang="en-US" dirty="0" smtClean="0">
                <a:ea typeface="+mn-ea"/>
                <a:cs typeface="+mn-cs"/>
              </a:rPr>
              <a:t>Self-concept</a:t>
            </a:r>
          </a:p>
          <a:p>
            <a:pPr lvl="2" eaLnBrk="1" hangingPunct="1">
              <a:defRPr/>
            </a:pPr>
            <a:r>
              <a:rPr lang="en-US" dirty="0" smtClean="0">
                <a:ea typeface="+mn-ea"/>
                <a:cs typeface="+mn-cs"/>
              </a:rPr>
              <a:t>Readiness</a:t>
            </a:r>
          </a:p>
          <a:p>
            <a:pPr lvl="2" eaLnBrk="1" hangingPunct="1">
              <a:defRPr/>
            </a:pPr>
            <a:r>
              <a:rPr lang="en-US" dirty="0" smtClean="0">
                <a:ea typeface="+mn-ea"/>
                <a:cs typeface="+mn-cs"/>
              </a:rPr>
              <a:t>Orientation</a:t>
            </a:r>
          </a:p>
          <a:p>
            <a:pPr lvl="2" eaLnBrk="1" hangingPunct="1">
              <a:defRPr/>
            </a:pPr>
            <a:r>
              <a:rPr lang="en-US" dirty="0" smtClean="0">
                <a:ea typeface="+mn-ea"/>
                <a:cs typeface="+mn-cs"/>
              </a:rPr>
              <a:t>Motivation</a:t>
            </a:r>
          </a:p>
          <a:p>
            <a:pPr lvl="7">
              <a:buFontTx/>
              <a:buNone/>
              <a:defRPr/>
            </a:pPr>
            <a:r>
              <a:rPr lang="en-US" dirty="0" smtClean="0">
                <a:ea typeface="+mn-ea"/>
                <a:cs typeface="+mn-cs"/>
              </a:rPr>
              <a:t>(Knowles, Holton, &amp; Swanson, 2005)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Common Practice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What methods of teaching were common in your training to be an EC educator? </a:t>
            </a:r>
          </a:p>
          <a:p>
            <a:pPr eaLnBrk="1" hangingPunct="1"/>
            <a:endParaRPr lang="en-US" altLang="en-US" smtClean="0"/>
          </a:p>
          <a:p>
            <a:pPr eaLnBrk="1" hangingPunct="1"/>
            <a:r>
              <a:rPr lang="en-US" altLang="en-US" smtClean="0"/>
              <a:t>What methods are common in your current EC teacher preparation programs?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Common Expectations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miter lim="800000"/>
            <a:headEnd/>
            <a:tailEnd/>
          </a:ln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en-US" sz="3600" dirty="0" smtClean="0"/>
              <a:t>“Instead of offering traditional lecture formats, [effective] instructors used active learning strategies to engage students in course material."</a:t>
            </a:r>
          </a:p>
          <a:p>
            <a:pPr eaLnBrk="1" hangingPunct="1">
              <a:buFontTx/>
              <a:buNone/>
              <a:defRPr/>
            </a:pPr>
            <a:endParaRPr lang="en-US" sz="3600" dirty="0" smtClean="0"/>
          </a:p>
          <a:p>
            <a:pPr lvl="6">
              <a:buFontTx/>
              <a:buNone/>
              <a:defRPr/>
            </a:pPr>
            <a:r>
              <a:rPr lang="en-US" sz="2400" dirty="0" smtClean="0">
                <a:ea typeface="+mn-ea"/>
                <a:cs typeface="+mn-cs"/>
              </a:rPr>
              <a:t>(Commission on the Future of U.S. Higher Education, 2006, p. 37) </a:t>
            </a: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GenNext Expectations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Academic entitlement</a:t>
            </a:r>
          </a:p>
          <a:p>
            <a:pPr eaLnBrk="1" hangingPunct="1"/>
            <a:r>
              <a:rPr lang="en-US" altLang="en-US" smtClean="0"/>
              <a:t>Entertainment orientation</a:t>
            </a:r>
          </a:p>
          <a:p>
            <a:pPr eaLnBrk="1" hangingPunct="1"/>
            <a:r>
              <a:rPr lang="en-US" altLang="en-US" smtClean="0"/>
              <a:t>Tech oriented, high stimulation</a:t>
            </a:r>
          </a:p>
          <a:p>
            <a:pPr eaLnBrk="1" hangingPunct="1"/>
            <a:r>
              <a:rPr lang="en-US" altLang="en-US" smtClean="0"/>
              <a:t>The talent issue</a:t>
            </a:r>
          </a:p>
          <a:p>
            <a:pPr eaLnBrk="1" hangingPunct="1"/>
            <a:r>
              <a:rPr lang="en-US" altLang="en-US" smtClean="0"/>
              <a:t>Relationships</a:t>
            </a:r>
          </a:p>
          <a:p>
            <a:pPr eaLnBrk="1" hangingPunct="1"/>
            <a:r>
              <a:rPr lang="en-US" altLang="en-US" smtClean="0"/>
              <a:t>Prep issues</a:t>
            </a:r>
          </a:p>
          <a:p>
            <a:pPr algn="ctr" eaLnBrk="1" hangingPunct="1">
              <a:buFontTx/>
              <a:buNone/>
            </a:pPr>
            <a:r>
              <a:rPr lang="en-US" altLang="en-US" smtClean="0"/>
              <a:t>(Taylor, 2009)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smtClean="0"/>
              <a:t>Research Question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altLang="en-US" smtClean="0"/>
              <a:t>Does active learning make a difference in EC teacher preparation? 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altLang="en-US" smtClean="0"/>
          </a:p>
          <a:p>
            <a:pPr>
              <a:lnSpc>
                <a:spcPct val="80000"/>
              </a:lnSpc>
            </a:pPr>
            <a:r>
              <a:rPr lang="en-US" altLang="en-US" smtClean="0"/>
              <a:t>Teacher educators search for effective ways to engage their audience </a:t>
            </a:r>
          </a:p>
          <a:p>
            <a:pPr>
              <a:lnSpc>
                <a:spcPct val="80000"/>
              </a:lnSpc>
            </a:pPr>
            <a:r>
              <a:rPr lang="en-US" altLang="en-US" smtClean="0"/>
              <a:t>Assist them with </a:t>
            </a:r>
            <a:r>
              <a:rPr lang="en-US" altLang="en-US" smtClean="0">
                <a:solidFill>
                  <a:srgbClr val="0000FF"/>
                </a:solidFill>
              </a:rPr>
              <a:t>Praxis</a:t>
            </a:r>
            <a:r>
              <a:rPr lang="en-US" altLang="en-US" smtClean="0"/>
              <a:t> </a:t>
            </a:r>
          </a:p>
          <a:p>
            <a:pPr>
              <a:lnSpc>
                <a:spcPct val="80000"/>
              </a:lnSpc>
            </a:pPr>
            <a:r>
              <a:rPr lang="en-US" altLang="en-US" smtClean="0"/>
              <a:t>Provide successful examples used in adult education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Games Teachers Play&amp;quot;&quot;/&gt;&lt;property id=&quot;20307&quot; value=&quot;256&quot;/&gt;&lt;/object&gt;&lt;object type=&quot;3&quot; unique_id=&quot;10005&quot;&gt;&lt;property id=&quot;20148&quot; value=&quot;5&quot;/&gt;&lt;property id=&quot;20300&quot; value=&quot;Slide 2 - &amp;quot;Session Presenters&amp;quot;&quot;/&gt;&lt;property id=&quot;20307&quot; value=&quot;257&quot;/&gt;&lt;/object&gt;&lt;object type=&quot;3&quot; unique_id=&quot;10006&quot;&gt;&lt;property id=&quot;20148&quot; value=&quot;5&quot;/&gt;&lt;property id=&quot;20300&quot; value=&quot;Slide 6 - &amp;quot;Common Practice&amp;quot;&quot;/&gt;&lt;property id=&quot;20307&quot; value=&quot;258&quot;/&gt;&lt;/object&gt;&lt;object type=&quot;3&quot; unique_id=&quot;10008&quot;&gt;&lt;property id=&quot;20148&quot; value=&quot;5&quot;/&gt;&lt;property id=&quot;20300&quot; value=&quot;Slide 10 - &amp;quot;Board Games&amp;quot;&quot;/&gt;&lt;property id=&quot;20307&quot; value=&quot;259&quot;/&gt;&lt;/object&gt;&lt;object type=&quot;3&quot; unique_id=&quot;10009&quot;&gt;&lt;property id=&quot;20148&quot; value=&quot;5&quot;/&gt;&lt;property id=&quot;20300&quot; value=&quot;Slide 3 - &amp;quot;Games &amp;amp; Strategies&amp;quot;&quot;/&gt;&lt;property id=&quot;20307&quot; value=&quot;260&quot;/&gt;&lt;/object&gt;&lt;object type=&quot;3&quot; unique_id=&quot;10011&quot;&gt;&lt;property id=&quot;20148&quot; value=&quot;5&quot;/&gt;&lt;property id=&quot;20300&quot; value=&quot;Slide 11 - &amp;quot;Brochure&amp;quot;&quot;/&gt;&lt;property id=&quot;20307&quot; value=&quot;262&quot;/&gt;&lt;/object&gt;&lt;object type=&quot;3&quot; unique_id=&quot;10012&quot;&gt;&lt;property id=&quot;20148&quot; value=&quot;5&quot;/&gt;&lt;property id=&quot;20300&quot; value=&quot;Slide 12 - &amp;quot;Jacket or Vest&amp;quot;&quot;/&gt;&lt;property id=&quot;20307&quot; value=&quot;263&quot;/&gt;&lt;/object&gt;&lt;object type=&quot;3&quot; unique_id=&quot;10013&quot;&gt;&lt;property id=&quot;20148&quot; value=&quot;5&quot;/&gt;&lt;property id=&quot;20300&quot; value=&quot;Slide 13 - &amp;quot;DAP Book&amp;quot;&quot;/&gt;&lt;property id=&quot;20307&quot; value=&quot;264&quot;/&gt;&lt;/object&gt;&lt;object type=&quot;3&quot; unique_id=&quot;10014&quot;&gt;&lt;property id=&quot;20148&quot; value=&quot;5&quot;/&gt;&lt;property id=&quot;20300&quot; value=&quot;Slide 14 - &amp;quot;I Have . . . Who Has?&amp;quot;&quot;/&gt;&lt;property id=&quot;20307&quot; value=&quot;265&quot;/&gt;&lt;/object&gt;&lt;object type=&quot;3&quot; unique_id=&quot;10015&quot;&gt;&lt;property id=&quot;20148&quot; value=&quot;5&quot;/&gt;&lt;property id=&quot;20300&quot; value=&quot;Slide 15 - &amp;quot;Passport&amp;quot;&quot;/&gt;&lt;property id=&quot;20307&quot; value=&quot;266&quot;/&gt;&lt;/object&gt;&lt;object type=&quot;3&quot; unique_id=&quot;10016&quot;&gt;&lt;property id=&quot;20148&quot; value=&quot;5&quot;/&gt;&lt;property id=&quot;20300&quot; value=&quot;Slide 16 - &amp;quot;Swat-It&amp;quot;&quot;/&gt;&lt;property id=&quot;20307&quot; value=&quot;267&quot;/&gt;&lt;/object&gt;&lt;object type=&quot;3&quot; unique_id=&quot;10017&quot;&gt;&lt;property id=&quot;20148&quot; value=&quot;5&quot;/&gt;&lt;property id=&quot;20300&quot; value=&quot;Slide 18 - &amp;quot;Top 10&amp;quot;&quot;/&gt;&lt;property id=&quot;20307&quot; value=&quot;268&quot;/&gt;&lt;/object&gt;&lt;object type=&quot;3&quot; unique_id=&quot;10018&quot;&gt;&lt;property id=&quot;20148&quot; value=&quot;5&quot;/&gt;&lt;property id=&quot;20300&quot; value=&quot;Slide 19 - &amp;quot;Vocabulary Quadrant&amp;quot;&quot;/&gt;&lt;property id=&quot;20307&quot; value=&quot;269&quot;/&gt;&lt;/object&gt;&lt;object type=&quot;3&quot; unique_id=&quot;10019&quot;&gt;&lt;property id=&quot;20148&quot; value=&quot;5&quot;/&gt;&lt;property id=&quot;20300&quot; value=&quot;Slide 20 - &amp;quot;Word Web&amp;quot;&quot;/&gt;&lt;property id=&quot;20307&quot; value=&quot;270&quot;/&gt;&lt;/object&gt;&lt;object type=&quot;3&quot; unique_id=&quot;10020&quot;&gt;&lt;property id=&quot;20148&quot; value=&quot;5&quot;/&gt;&lt;property id=&quot;20300&quot; value=&quot;Slide 22 - &amp;quot;Game Strengths&amp;quot;&quot;/&gt;&lt;property id=&quot;20307&quot; value=&quot;271&quot;/&gt;&lt;/object&gt;&lt;object type=&quot;3&quot; unique_id=&quot;10021&quot;&gt;&lt;property id=&quot;20148&quot; value=&quot;5&quot;/&gt;&lt;property id=&quot;20300&quot; value=&quot;Slide 24 - &amp;quot;References&amp;quot;&quot;/&gt;&lt;property id=&quot;20307&quot; value=&quot;272&quot;/&gt;&lt;/object&gt;&lt;object type=&quot;3&quot; unique_id=&quot;10719&quot;&gt;&lt;property id=&quot;20148&quot; value=&quot;5&quot;/&gt;&lt;property id=&quot;20300&quot; value=&quot;Slide 17 - &amp;quot;Early Childhood Swat-It&amp;quot;&quot;/&gt;&lt;property id=&quot;20307&quot; value=&quot;275&quot;/&gt;&lt;/object&gt;&lt;object type=&quot;3&quot; unique_id=&quot;10762&quot;&gt;&lt;property id=&quot;20148&quot; value=&quot;5&quot;/&gt;&lt;property id=&quot;20300&quot; value=&quot;Slide 25 - &amp;quot;Questions&amp;quot;&quot;/&gt;&lt;property id=&quot;20307&quot; value=&quot;276&quot;/&gt;&lt;/object&gt;&lt;object type=&quot;3&quot; unique_id=&quot;10829&quot;&gt;&lt;property id=&quot;20148&quot; value=&quot;5&quot;/&gt;&lt;property id=&quot;20300&quot; value=&quot;Slide 26 - &amp;quot;Contact Information&amp;quot;&quot;/&gt;&lt;property id=&quot;20307&quot; value=&quot;277&quot;/&gt;&lt;/object&gt;&lt;object type=&quot;3&quot; unique_id=&quot;10876&quot;&gt;&lt;property id=&quot;20148&quot; value=&quot;5&quot;/&gt;&lt;property id=&quot;20300&quot; value=&quot;Slide 5 - &amp;quot;Best ECE Teacher Prep Practice&amp;quot;&quot;/&gt;&lt;property id=&quot;20307&quot; value=&quot;279&quot;/&gt;&lt;/object&gt;&lt;object type=&quot;3&quot; unique_id=&quot;10877&quot;&gt;&lt;property id=&quot;20148&quot; value=&quot;5&quot;/&gt;&lt;property id=&quot;20300&quot; value=&quot;Slide 7 - &amp;quot;Common Expectations&amp;quot;&quot;/&gt;&lt;property id=&quot;20307&quot; value=&quot;278&quot;/&gt;&lt;/object&gt;&lt;object type=&quot;3&quot; unique_id=&quot;11003&quot;&gt;&lt;property id=&quot;20148&quot; value=&quot;5&quot;/&gt;&lt;property id=&quot;20300&quot; value=&quot;Slide 4 - &amp;quot;Best ECE Practice&amp;quot;&quot;/&gt;&lt;property id=&quot;20307&quot; value=&quot;281&quot;/&gt;&lt;/object&gt;&lt;object type=&quot;3&quot; unique_id=&quot;11108&quot;&gt;&lt;property id=&quot;20148&quot; value=&quot;5&quot;/&gt;&lt;property id=&quot;20300&quot; value=&quot;Slide 8 - &amp;quot;GenNext Expectations&amp;quot;&quot;/&gt;&lt;property id=&quot;20307&quot; value=&quot;282&quot;/&gt;&lt;/object&gt;&lt;object type=&quot;3&quot; unique_id=&quot;11584&quot;&gt;&lt;property id=&quot;20148&quot; value=&quot;5&quot;/&gt;&lt;property id=&quot;20300&quot; value=&quot;Slide 21 - &amp;quot;Learning Outcomes&amp;quot;&quot;/&gt;&lt;property id=&quot;20307&quot; value=&quot;283&quot;/&gt;&lt;/object&gt;&lt;object type=&quot;3&quot; unique_id=&quot;11614&quot;&gt;&lt;property id=&quot;20148&quot; value=&quot;5&quot;/&gt;&lt;property id=&quot;20300&quot; value=&quot;Slide 9 - &amp;quot;Research Findings&amp;quot;&quot;/&gt;&lt;property id=&quot;20307&quot; value=&quot;285&quot;/&gt;&lt;/object&gt;&lt;object type=&quot;3&quot; unique_id=&quot;11643&quot;&gt;&lt;property id=&quot;20148&quot; value=&quot;5&quot;/&gt;&lt;property id=&quot;20300&quot; value=&quot;Slide 23 - &amp;quot;Game Weaknesses&amp;quot;&quot;/&gt;&lt;property id=&quot;20307&quot; value=&quot;286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Unity cutouts design template">
  <a:themeElements>
    <a:clrScheme name="">
      <a:dk1>
        <a:srgbClr val="000000"/>
      </a:dk1>
      <a:lt1>
        <a:srgbClr val="FFFFFF"/>
      </a:lt1>
      <a:dk2>
        <a:srgbClr val="FFFFFF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Unity cutouts design 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Unity cutouts design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ity cutouts design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ity cutouts design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ity cutouts design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ity cutouts design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ity cutouts design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nity cutouts design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nity cutouts design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nity cutouts design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nity cutouts design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nity cutouts design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nity cutouts design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nity cutouts design template 13">
        <a:dk1>
          <a:srgbClr val="000000"/>
        </a:dk1>
        <a:lt1>
          <a:srgbClr val="FFFFFF"/>
        </a:lt1>
        <a:dk2>
          <a:srgbClr val="003366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ity cutouts design template 14">
        <a:dk1>
          <a:srgbClr val="000066"/>
        </a:dk1>
        <a:lt1>
          <a:srgbClr val="FFFFFF"/>
        </a:lt1>
        <a:dk2>
          <a:srgbClr val="003366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ity cutouts design template 15">
        <a:dk1>
          <a:srgbClr val="000066"/>
        </a:dk1>
        <a:lt1>
          <a:srgbClr val="FFFFFF"/>
        </a:lt1>
        <a:dk2>
          <a:srgbClr val="000066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ity cutouts design template 16">
        <a:dk1>
          <a:srgbClr val="FFFFFF"/>
        </a:dk1>
        <a:lt1>
          <a:srgbClr val="FFFFFF"/>
        </a:lt1>
        <a:dk2>
          <a:srgbClr val="000066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DADADA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Unity cutouts design template</Template>
  <TotalTime>931</TotalTime>
  <Words>1234</Words>
  <Application>Microsoft Office PowerPoint</Application>
  <PresentationFormat>On-screen Show (4:3)</PresentationFormat>
  <Paragraphs>257</Paragraphs>
  <Slides>29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Aharoni</vt:lpstr>
      <vt:lpstr>Algerian</vt:lpstr>
      <vt:lpstr>Arial</vt:lpstr>
      <vt:lpstr>Unity cutouts design template</vt:lpstr>
      <vt:lpstr>Games Teachers Play Making Teacher Education Classes Developmentally Appropriate</vt:lpstr>
      <vt:lpstr>Session Presenters</vt:lpstr>
      <vt:lpstr>Games &amp; Strategies</vt:lpstr>
      <vt:lpstr>Best ECE Practice</vt:lpstr>
      <vt:lpstr>Best ECE Teacher Ed Practice</vt:lpstr>
      <vt:lpstr>Common Practice</vt:lpstr>
      <vt:lpstr>Common Expectations</vt:lpstr>
      <vt:lpstr>GenNext Expectations</vt:lpstr>
      <vt:lpstr>Research Question</vt:lpstr>
      <vt:lpstr>Research Findings</vt:lpstr>
      <vt:lpstr>Board Games</vt:lpstr>
      <vt:lpstr>Examples of active learning in adult teacher ed courses</vt:lpstr>
      <vt:lpstr>Brochure</vt:lpstr>
      <vt:lpstr>Jacket or Vest</vt:lpstr>
      <vt:lpstr>DAP Book</vt:lpstr>
      <vt:lpstr>I Have . . . Who Has?</vt:lpstr>
      <vt:lpstr>Passport</vt:lpstr>
      <vt:lpstr>Swat-It</vt:lpstr>
      <vt:lpstr>Early Childhood Swat-It</vt:lpstr>
      <vt:lpstr>Top 10</vt:lpstr>
      <vt:lpstr>Vocabulary Quadrant</vt:lpstr>
      <vt:lpstr>Word Web</vt:lpstr>
      <vt:lpstr>Learning Outcomes</vt:lpstr>
      <vt:lpstr>Game Strengths</vt:lpstr>
      <vt:lpstr>Game Shortcomings</vt:lpstr>
      <vt:lpstr>References</vt:lpstr>
      <vt:lpstr>Questions</vt:lpstr>
      <vt:lpstr>PowerPoint Presentation</vt:lpstr>
      <vt:lpstr>Contact Information</vt:lpstr>
    </vt:vector>
  </TitlesOfParts>
  <Company>Texas A&amp;M-Commerce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Games Teachers Play</dc:title>
  <dc:creator>Barbara Hammack</dc:creator>
  <cp:lastModifiedBy>Josh Thompson</cp:lastModifiedBy>
  <cp:revision>149</cp:revision>
  <dcterms:created xsi:type="dcterms:W3CDTF">2009-11-03T18:48:19Z</dcterms:created>
  <dcterms:modified xsi:type="dcterms:W3CDTF">2020-03-31T20:31:06Z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TC102862161033</vt:lpwstr>
  </property>
</Properties>
</file>