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1" r:id="rId3"/>
    <p:sldId id="257" r:id="rId4"/>
    <p:sldId id="262" r:id="rId5"/>
    <p:sldId id="258" r:id="rId6"/>
    <p:sldId id="263" r:id="rId7"/>
    <p:sldId id="259" r:id="rId8"/>
    <p:sldId id="260" r:id="rId9"/>
  </p:sldIdLst>
  <p:sldSz cx="9144000" cy="6858000" type="screen4x3"/>
  <p:notesSz cx="6858000" cy="9144000"/>
  <p:defaultTextStyle>
    <a:defPPr>
      <a:defRPr lang="ko-KR"/>
    </a:defPPr>
    <a:lvl1pPr marL="0" indent="0" algn="l" defTabSz="914400">
      <a:buNone/>
      <a:defRPr lang="ko-KR" sz="1800" baseline="0" smtClean="0">
        <a:solidFill>
          <a:srgbClr val="000000"/>
        </a:solidFill>
        <a:latin typeface="굴림"/>
        <a:ea typeface="굴림"/>
      </a:defRPr>
    </a:lvl1pPr>
    <a:lvl2pPr marL="457200" lvl="1" indent="0" defTabSz="914400">
      <a:defRPr lang="ko-KR" smtClean="0"/>
    </a:lvl2pPr>
    <a:lvl3pPr marL="914400" lvl="2" indent="0" defTabSz="914400">
      <a:defRPr lang="ko-KR" smtClean="0"/>
    </a:lvl3pPr>
    <a:lvl4pPr marL="1371600" lvl="3" indent="0" defTabSz="914400">
      <a:defRPr lang="ko-KR" smtClean="0"/>
    </a:lvl4pPr>
    <a:lvl5pPr marL="1828800" lvl="4" indent="0" defTabSz="914400">
      <a:defRPr lang="ko-KR" smtClean="0"/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7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smtClean="0"/>
              <a:pPr/>
              <a:t>2023-07-18</a:t>
            </a:fld>
            <a:endParaRPr lang="ko-KR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A2ECFA0-BEA7-45D1-BB8F-060EF80CCB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smtClean="0"/>
              <a:pPr/>
              <a:t>2023-07-18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smtClean="0"/>
              <a:pPr/>
              <a:t>2023-07-18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smtClean="0"/>
              <a:pPr/>
              <a:t>2023-07-18</a:t>
            </a:fld>
            <a:endParaRPr lang="ko-KR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A2ECFA0-BEA7-45D1-BB8F-060EF80CCB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smtClean="0"/>
              <a:pPr/>
              <a:t>2023-07-18</a:t>
            </a:fld>
            <a:endParaRPr lang="ko-KR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smtClean="0"/>
              <a:pPr/>
              <a:t>2023-07-18</a:t>
            </a:fld>
            <a:endParaRPr lang="ko-KR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smtClean="0"/>
              <a:pPr/>
              <a:t>2023-07-18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A2ECFA0-BEA7-45D1-BB8F-060EF80CCB2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smtClean="0"/>
              <a:pPr/>
              <a:t>2023-07-18</a:t>
            </a:fld>
            <a:endParaRPr lang="ko-KR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smtClean="0"/>
              <a:pPr/>
              <a:t>2023-07-18</a:t>
            </a:fld>
            <a:endParaRPr lang="ko-KR" alt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2B81-1DA3-497E-83CD-70D401AD2C06}" type="datetimeFigureOut">
              <a:rPr lang="ko-KR" altLang="en-US" smtClean="0"/>
              <a:pPr/>
              <a:t>2023-07-18</a:t>
            </a:fld>
            <a:endParaRPr lang="ko-KR" alt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56DC7-0AF8-4C3E-9120-C82FF52A6C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smtClean="0"/>
              <a:pPr/>
              <a:t>2023-07-18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1A2B81-1DA3-497E-83CD-70D401AD2C06}" type="datetimeFigureOut">
              <a:rPr lang="ko-KR" altLang="en-US" smtClean="0"/>
              <a:pPr/>
              <a:t>2023-07-18</a:t>
            </a:fld>
            <a:endParaRPr lang="ko-KR" alt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D56DC7-0AF8-4C3E-9120-C82FF52A6C0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643050"/>
            <a:ext cx="8243887" cy="4533900"/>
          </a:xfrm>
          <a:prstGeom prst="rect">
            <a:avLst/>
          </a:prstGeom>
          <a:noFill/>
          <a:ln w="0" cap="flat" cmpd="sng">
            <a:noFill/>
            <a:prstDash/>
          </a:ln>
        </p:spPr>
        <p:txBody>
          <a:bodyPr wrap="square" lIns="91440" tIns="45720" rIns="91440" bIns="45720" anchor="t"/>
          <a:lstStyle/>
          <a:p>
            <a:pPr marL="0" indent="0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dirty="0">
                <a:solidFill>
                  <a:srgbClr val="000000"/>
                </a:solidFill>
                <a:latin typeface="Times New Roman" charset="0"/>
              </a:rPr>
              <a:t>The case study method is defined as an in-depth study which is concerned with pertinent aspects of a particular case, unit, situation or behavior.</a:t>
            </a:r>
            <a:endParaRPr lang="ko-KR" altLang="en-US" sz="3200" dirty="0">
              <a:latin typeface="Times New Roman" charset="0"/>
            </a:endParaRPr>
          </a:p>
          <a:p>
            <a:pPr marL="0" indent="0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dirty="0">
                <a:solidFill>
                  <a:srgbClr val="000000"/>
                </a:solidFill>
                <a:latin typeface="Times New Roman" charset="0"/>
              </a:rPr>
              <a:t>This method is used for understanding a child in the </a:t>
            </a:r>
            <a:r>
              <a:rPr lang="en-US" altLang="ko-KR" dirty="0">
                <a:solidFill>
                  <a:srgbClr val="000000"/>
                </a:solidFill>
                <a:latin typeface="Times New Roman" charset="0"/>
              </a:rPr>
              <a:t>Montessori classroom, or </a:t>
            </a:r>
            <a:r>
              <a:rPr lang="en-US" altLang="ko-KR" sz="3200" dirty="0">
                <a:solidFill>
                  <a:srgbClr val="000000"/>
                </a:solidFill>
                <a:latin typeface="Times New Roman" charset="0"/>
              </a:rPr>
              <a:t>detection of behavioral problems, adjustment, and other allied problems of the child.</a:t>
            </a:r>
            <a:endParaRPr lang="ko-KR" altLang="en-US" sz="3200" dirty="0">
              <a:latin typeface="Times New Roman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95013A-65EF-56FD-94DF-AB884DF15F4F}"/>
              </a:ext>
            </a:extLst>
          </p:cNvPr>
          <p:cNvSpPr txBox="1"/>
          <p:nvPr/>
        </p:nvSpPr>
        <p:spPr>
          <a:xfrm>
            <a:off x="193485" y="404664"/>
            <a:ext cx="88569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charset="0"/>
                <a:ea typeface="돋움" panose="020B0600000101010101" pitchFamily="34" charset="-127"/>
                <a:cs typeface="+mj-cs"/>
              </a:rPr>
              <a:t>Steps of case study method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굴림"/>
              <a:ea typeface="굴림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AB0E847-BDBB-DC67-FB2C-F42C75365090}"/>
              </a:ext>
            </a:extLst>
          </p:cNvPr>
          <p:cNvSpPr txBox="1"/>
          <p:nvPr/>
        </p:nvSpPr>
        <p:spPr>
          <a:xfrm>
            <a:off x="1475656" y="3284984"/>
            <a:ext cx="680026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300" b="1" dirty="0">
                <a:solidFill>
                  <a:schemeClr val="tx1"/>
                </a:solidFill>
              </a:rPr>
              <a:t>Adapted from Jncpasighat.edu.in </a:t>
            </a:r>
          </a:p>
        </p:txBody>
      </p:sp>
    </p:spTree>
    <p:extLst>
      <p:ext uri="{BB962C8B-B14F-4D97-AF65-F5344CB8AC3E}">
        <p14:creationId xmlns:p14="http://schemas.microsoft.com/office/powerpoint/2010/main" val="38651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 3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274638"/>
            <a:ext cx="8243887" cy="1146175"/>
          </a:xfrm>
          <a:prstGeom prst="rect">
            <a:avLst/>
          </a:prstGeom>
          <a:noFill/>
          <a:ln w="0" cap="flat" cmpd="sng">
            <a:noFill/>
            <a:prstDash/>
          </a:ln>
        </p:spPr>
        <p:txBody>
          <a:bodyPr wrap="square" lIns="91440" tIns="45720" rIns="91440" bIns="45720" anchor="ctr">
            <a:normAutofit fontScale="90000"/>
          </a:bodyPr>
          <a:lstStyle/>
          <a:p>
            <a:pPr algn="ctr" defTabSz="508000">
              <a:lnSpc>
                <a:spcPct val="104000"/>
              </a:lnSpc>
              <a:spcBef>
                <a:spcPts val="0"/>
              </a:spcBef>
            </a:pPr>
            <a:r>
              <a:rPr kumimoji="0" lang="en-US" altLang="ko-KR" sz="4400" b="0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charset="0"/>
                <a:ea typeface="돋움" panose="020B0600000101010101" pitchFamily="34" charset="-127"/>
                <a:cs typeface="+mj-cs"/>
              </a:rPr>
              <a:t>Steps of case study method</a:t>
            </a:r>
            <a:endParaRPr lang="ko-KR" altLang="en-US" sz="4400" dirty="0">
              <a:latin typeface="Times New Roman" charset="0"/>
            </a:endParaRPr>
          </a:p>
        </p:txBody>
      </p:sp>
      <p:sp>
        <p:nvSpPr>
          <p:cNvPr id="4" name="Rect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643050"/>
            <a:ext cx="8243887" cy="4533900"/>
          </a:xfrm>
          <a:prstGeom prst="rect">
            <a:avLst/>
          </a:prstGeom>
          <a:noFill/>
          <a:ln w="0" cap="flat" cmpd="sng">
            <a:noFill/>
            <a:prstDash/>
          </a:ln>
        </p:spPr>
        <p:txBody>
          <a:bodyPr wrap="square" lIns="91440" tIns="45720" rIns="91440" bIns="45720" anchor="t">
            <a:normAutofit/>
          </a:bodyPr>
          <a:lstStyle/>
          <a:p>
            <a:pPr marL="0" indent="0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dirty="0">
                <a:solidFill>
                  <a:srgbClr val="000000"/>
                </a:solidFill>
                <a:latin typeface="Times New Roman" charset="0"/>
              </a:rPr>
              <a:t>l. Identifying a research question – something about this child you want to know more about. </a:t>
            </a:r>
          </a:p>
          <a:p>
            <a:pPr marL="0" indent="0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altLang="ko-KR" dirty="0">
              <a:solidFill>
                <a:srgbClr val="000000"/>
              </a:solidFill>
              <a:latin typeface="Times New Roman" charset="0"/>
            </a:endParaRPr>
          </a:p>
          <a:p>
            <a:pPr marL="0" indent="0" defTabSz="508000">
              <a:lnSpc>
                <a:spcPct val="104000"/>
              </a:lnSpc>
              <a:spcBef>
                <a:spcPts val="0"/>
              </a:spcBef>
              <a:buNone/>
            </a:pPr>
            <a:r>
              <a:rPr lang="en-US" altLang="ko-KR" sz="3200" dirty="0">
                <a:solidFill>
                  <a:srgbClr val="000000"/>
                </a:solidFill>
                <a:latin typeface="Times New Roman" charset="0"/>
              </a:rPr>
              <a:t>Development case studies: through longitudinal approach (studying the subject year after year) or cross-sectional approach (studying a particular behavior through different subjects of the same age group)</a:t>
            </a:r>
            <a:endParaRPr lang="ko-KR" altLang="en-US" sz="3200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135B9F-C08B-B51D-21F7-7DDDFF2D54B3}"/>
              </a:ext>
            </a:extLst>
          </p:cNvPr>
          <p:cNvSpPr txBox="1"/>
          <p:nvPr/>
        </p:nvSpPr>
        <p:spPr>
          <a:xfrm>
            <a:off x="107504" y="1772816"/>
            <a:ext cx="8784976" cy="3756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300" dirty="0">
                <a:solidFill>
                  <a:srgbClr val="000000"/>
                </a:solidFill>
                <a:latin typeface="Times New Roman" charset="0"/>
              </a:rPr>
              <a:t>2. Collect Background Data regarding the case.</a:t>
            </a:r>
            <a:endParaRPr lang="ko-KR" altLang="en-US" sz="3300" dirty="0">
              <a:latin typeface="Times New Roman" charset="0"/>
            </a:endParaRPr>
          </a:p>
          <a:p>
            <a:pPr marL="0" indent="0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300" dirty="0">
                <a:solidFill>
                  <a:srgbClr val="000000"/>
                </a:solidFill>
                <a:latin typeface="Times New Roman" charset="0"/>
              </a:rPr>
              <a:t>     a) Case history: family background, connection with the Montessori classroom community, friends, culture and languages, etc.</a:t>
            </a:r>
          </a:p>
          <a:p>
            <a:pPr marL="0" indent="0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300" dirty="0">
                <a:solidFill>
                  <a:srgbClr val="000000"/>
                </a:solidFill>
                <a:latin typeface="Times New Roman" charset="0"/>
              </a:rPr>
              <a:t>     b) Present condition: health, engagement and concentration, anxiety, attitude, interest, achievements etc.</a:t>
            </a:r>
            <a:endParaRPr lang="ko-KR" altLang="en-US" sz="3300" dirty="0">
              <a:latin typeface="Times New Roman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F44A8A-B6DA-FB2D-868A-F7408EC4F4B0}"/>
              </a:ext>
            </a:extLst>
          </p:cNvPr>
          <p:cNvSpPr txBox="1"/>
          <p:nvPr/>
        </p:nvSpPr>
        <p:spPr>
          <a:xfrm>
            <a:off x="251520" y="404664"/>
            <a:ext cx="903649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4400" b="0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charset="0"/>
                <a:ea typeface="돋움" panose="020B0600000101010101" pitchFamily="34" charset="-127"/>
                <a:cs typeface="+mj-cs"/>
              </a:rPr>
              <a:t>Steps of case study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59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1988840"/>
            <a:ext cx="8243887" cy="4516715"/>
          </a:xfrm>
          <a:prstGeom prst="rect">
            <a:avLst/>
          </a:prstGeom>
          <a:noFill/>
          <a:ln w="28575" cap="flat" cmpd="sng">
            <a:solidFill>
              <a:srgbClr val="496800">
                <a:alpha val="100000"/>
              </a:srgbClr>
            </a:solidFill>
            <a:prstDash val="solid"/>
          </a:ln>
        </p:spPr>
        <p:txBody>
          <a:bodyPr wrap="square" lIns="91440" tIns="45720" rIns="91440" bIns="45720" anchor="t">
            <a:normAutofit/>
          </a:bodyPr>
          <a:lstStyle/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dirty="0">
                <a:solidFill>
                  <a:srgbClr val="000000"/>
                </a:solidFill>
                <a:latin typeface="Times New Roman" charset="0"/>
              </a:rPr>
              <a:t>Collect observational data, work curves, family interviews, artifacts and portfolio. </a:t>
            </a:r>
          </a:p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altLang="ko-KR" dirty="0">
              <a:solidFill>
                <a:srgbClr val="000000"/>
              </a:solidFill>
              <a:latin typeface="Times New Roman" charset="0"/>
            </a:endParaRPr>
          </a:p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dirty="0">
                <a:solidFill>
                  <a:srgbClr val="000000"/>
                </a:solidFill>
                <a:latin typeface="Times New Roman" charset="0"/>
              </a:rPr>
              <a:t>3. Objective analysis and interpretation of Data:</a:t>
            </a:r>
            <a:endParaRPr lang="ko-KR" altLang="en-US" sz="3200" dirty="0">
              <a:latin typeface="Times New Roman" charset="0"/>
            </a:endParaRPr>
          </a:p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dirty="0">
                <a:solidFill>
                  <a:srgbClr val="000000"/>
                </a:solidFill>
                <a:latin typeface="Times New Roman" charset="0"/>
              </a:rPr>
              <a:t>Here the causes, factors and forces responsible for the problems or case under study are identified and careful interpretations are made.</a:t>
            </a:r>
            <a:endParaRPr lang="ko-KR" altLang="en-US" sz="3200" dirty="0">
              <a:latin typeface="Times New Roman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DCBA91-8372-B7FF-2356-4EF44F33D1AE}"/>
              </a:ext>
            </a:extLst>
          </p:cNvPr>
          <p:cNvSpPr txBox="1"/>
          <p:nvPr/>
        </p:nvSpPr>
        <p:spPr>
          <a:xfrm>
            <a:off x="179512" y="256345"/>
            <a:ext cx="871296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4200" b="0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charset="0"/>
                <a:ea typeface="돋움" panose="020B0600000101010101" pitchFamily="34" charset="-127"/>
                <a:cs typeface="+mj-cs"/>
              </a:rPr>
              <a:t>Steps of case study method</a:t>
            </a:r>
            <a:endParaRPr lang="en-US" sz="4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9696EC-185C-8E3A-640D-076952389EFD}"/>
              </a:ext>
            </a:extLst>
          </p:cNvPr>
          <p:cNvSpPr txBox="1"/>
          <p:nvPr/>
        </p:nvSpPr>
        <p:spPr>
          <a:xfrm>
            <a:off x="323528" y="2239412"/>
            <a:ext cx="8568952" cy="3954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700" dirty="0">
                <a:solidFill>
                  <a:srgbClr val="000000"/>
                </a:solidFill>
                <a:latin typeface="Times New Roman" charset="0"/>
              </a:rPr>
              <a:t>4. Writing a draft report: A draft report containing the summary of data, drawing possible connections from data to behavior. Share this preliminary report with others, family members, teachers, administrators, and consultants. </a:t>
            </a:r>
            <a:endParaRPr lang="ko-KR" altLang="en-US" sz="2700" dirty="0">
              <a:latin typeface="Times New Roman" charset="0"/>
            </a:endParaRPr>
          </a:p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altLang="ko-KR" sz="2700" dirty="0">
              <a:solidFill>
                <a:srgbClr val="000000"/>
              </a:solidFill>
              <a:latin typeface="Times New Roman" charset="0"/>
            </a:endParaRPr>
          </a:p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700" dirty="0">
                <a:solidFill>
                  <a:srgbClr val="000000"/>
                </a:solidFill>
                <a:latin typeface="Times New Roman" charset="0"/>
              </a:rPr>
              <a:t>5. Writing the final report about the case: The person studying the case writes the final report which covers a comprehensive description about the nature of the case, causal factors and remedial measures suggested.</a:t>
            </a:r>
            <a:endParaRPr lang="ko-KR" altLang="en-US" sz="2700" dirty="0">
              <a:latin typeface="Times New Roman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DBF2ED-11BB-8BF3-21B5-2F15BC4CAE66}"/>
              </a:ext>
            </a:extLst>
          </p:cNvPr>
          <p:cNvSpPr txBox="1"/>
          <p:nvPr/>
        </p:nvSpPr>
        <p:spPr>
          <a:xfrm>
            <a:off x="0" y="476672"/>
            <a:ext cx="903649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ko-KR" sz="4400" b="0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charset="0"/>
                <a:ea typeface="돋움" panose="020B0600000101010101" pitchFamily="34" charset="-127"/>
                <a:cs typeface="+mj-cs"/>
              </a:rPr>
              <a:t>Steps of case study method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83605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 3"/>
          <p:cNvSpPr>
            <a:spLocks noGrp="1" noChangeArrowheads="1"/>
          </p:cNvSpPr>
          <p:nvPr>
            <p:ph type="title" idx="4294967295"/>
          </p:nvPr>
        </p:nvSpPr>
        <p:spPr>
          <a:xfrm>
            <a:off x="323529" y="274638"/>
            <a:ext cx="8820472" cy="1146175"/>
          </a:xfrm>
          <a:prstGeom prst="rect">
            <a:avLst/>
          </a:prstGeom>
          <a:noFill/>
          <a:ln w="0" cap="flat" cmpd="sng">
            <a:noFill/>
            <a:prstDash/>
          </a:ln>
        </p:spPr>
        <p:txBody>
          <a:bodyPr wrap="square" lIns="91440" tIns="45720" rIns="91440" bIns="45720" anchor="ctr">
            <a:normAutofit fontScale="90000"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400" dirty="0">
                <a:solidFill>
                  <a:srgbClr val="000000"/>
                </a:solidFill>
                <a:latin typeface="Times New Roman" charset="0"/>
              </a:rPr>
              <a:t>Merits of case study method</a:t>
            </a:r>
            <a:endParaRPr lang="ko-KR" altLang="en-US" sz="4400" dirty="0">
              <a:latin typeface="Times New Roman" charset="0"/>
            </a:endParaRPr>
          </a:p>
        </p:txBody>
      </p:sp>
      <p:sp>
        <p:nvSpPr>
          <p:cNvPr id="7" name="Rect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1643050"/>
            <a:ext cx="8243887" cy="4533900"/>
          </a:xfrm>
          <a:prstGeom prst="rect">
            <a:avLst/>
          </a:prstGeom>
          <a:noFill/>
          <a:ln w="0" cap="flat" cmpd="sng">
            <a:noFill/>
            <a:prstDash/>
          </a:ln>
        </p:spPr>
        <p:txBody>
          <a:bodyPr wrap="square" lIns="91440" tIns="45720" rIns="91440" bIns="45720" anchor="t"/>
          <a:lstStyle/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700" dirty="0">
                <a:solidFill>
                  <a:srgbClr val="000000"/>
                </a:solidFill>
                <a:latin typeface="Times New Roman" charset="0"/>
              </a:rPr>
              <a:t>1. An in-depth study can be possible using this method as it studies the whole case in relation to the environment.</a:t>
            </a:r>
            <a:endParaRPr lang="ko-KR" altLang="en-US" sz="2700" dirty="0">
              <a:latin typeface="Times New Roman" charset="0"/>
            </a:endParaRPr>
          </a:p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700" dirty="0">
                <a:solidFill>
                  <a:srgbClr val="000000"/>
                </a:solidFill>
                <a:latin typeface="Times New Roman" charset="0"/>
              </a:rPr>
              <a:t>2. This method is very effective in the study of both the individual and social groups.</a:t>
            </a:r>
            <a:endParaRPr lang="ko-KR" altLang="en-US" sz="2700" dirty="0">
              <a:latin typeface="Times New Roman" charset="0"/>
            </a:endParaRPr>
          </a:p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700" dirty="0">
                <a:solidFill>
                  <a:srgbClr val="000000"/>
                </a:solidFill>
                <a:latin typeface="Times New Roman" charset="0"/>
              </a:rPr>
              <a:t>3. It is very useful in the understanding behaviors that prevent or impede normalization. </a:t>
            </a:r>
            <a:endParaRPr lang="ko-KR" altLang="en-US" sz="2700" dirty="0">
              <a:latin typeface="Times New Roman" charset="0"/>
            </a:endParaRPr>
          </a:p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700" dirty="0">
                <a:solidFill>
                  <a:srgbClr val="000000"/>
                </a:solidFill>
                <a:latin typeface="Times New Roman" charset="0"/>
              </a:rPr>
              <a:t>4. It helps to organize activities and interventions both inside and outside the educational situations. </a:t>
            </a:r>
            <a:endParaRPr lang="ko-KR" altLang="en-US" sz="2700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 3"/>
          <p:cNvSpPr>
            <a:spLocks noGrp="1" noChangeArrowheads="1"/>
          </p:cNvSpPr>
          <p:nvPr>
            <p:ph type="title" idx="4294967295"/>
          </p:nvPr>
        </p:nvSpPr>
        <p:spPr>
          <a:xfrm>
            <a:off x="35497" y="274638"/>
            <a:ext cx="9073007" cy="1146175"/>
          </a:xfrm>
          <a:prstGeom prst="rect">
            <a:avLst/>
          </a:prstGeom>
          <a:noFill/>
          <a:ln w="0" cap="flat" cmpd="sng">
            <a:noFill/>
            <a:prstDash/>
          </a:ln>
        </p:spPr>
        <p:txBody>
          <a:bodyPr wrap="square" lIns="91440" tIns="45720" rIns="91440" bIns="45720" anchor="ctr">
            <a:noAutofit/>
          </a:bodyPr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dirty="0">
                <a:solidFill>
                  <a:srgbClr val="000000"/>
                </a:solidFill>
                <a:latin typeface="Times New Roman" charset="0"/>
              </a:rPr>
              <a:t>Limitations of Case study  Method</a:t>
            </a:r>
            <a:endParaRPr lang="ko-KR" altLang="en-US" dirty="0">
              <a:latin typeface="Times New Roman" charset="0"/>
            </a:endParaRPr>
          </a:p>
        </p:txBody>
      </p:sp>
      <p:sp>
        <p:nvSpPr>
          <p:cNvPr id="9" name="Rect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1785926"/>
            <a:ext cx="8243887" cy="4533900"/>
          </a:xfrm>
          <a:prstGeom prst="rect">
            <a:avLst/>
          </a:prstGeom>
          <a:noFill/>
          <a:ln w="0" cap="flat" cmpd="sng">
            <a:noFill/>
            <a:prstDash/>
          </a:ln>
        </p:spPr>
        <p:txBody>
          <a:bodyPr wrap="square" lIns="91440" tIns="45720" rIns="91440" bIns="45720" anchor="t"/>
          <a:lstStyle/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dirty="0">
                <a:solidFill>
                  <a:srgbClr val="000000"/>
                </a:solidFill>
                <a:latin typeface="Times New Roman" charset="0"/>
              </a:rPr>
              <a:t>l. Largely subjective, impressionistic and intuitive in nature.</a:t>
            </a:r>
            <a:endParaRPr lang="ko-KR" altLang="en-US" sz="3200" dirty="0">
              <a:latin typeface="Times New Roman" charset="0"/>
            </a:endParaRPr>
          </a:p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dirty="0">
                <a:solidFill>
                  <a:srgbClr val="000000"/>
                </a:solidFill>
                <a:latin typeface="Times New Roman" charset="0"/>
              </a:rPr>
              <a:t>2. It is costly and time-consuming method.</a:t>
            </a:r>
            <a:endParaRPr lang="ko-KR" altLang="en-US" sz="3200" dirty="0">
              <a:latin typeface="Times New Roman" charset="0"/>
            </a:endParaRPr>
          </a:p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dirty="0">
                <a:solidFill>
                  <a:srgbClr val="000000"/>
                </a:solidFill>
                <a:latin typeface="Times New Roman" charset="0"/>
              </a:rPr>
              <a:t>3. It requires trained and competent person.</a:t>
            </a:r>
            <a:endParaRPr lang="ko-KR" altLang="en-US" sz="3200" dirty="0">
              <a:latin typeface="Times New Roman" charset="0"/>
            </a:endParaRPr>
          </a:p>
          <a:p>
            <a:pPr marL="0" indent="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200" dirty="0">
                <a:solidFill>
                  <a:srgbClr val="000000"/>
                </a:solidFill>
                <a:latin typeface="Times New Roman" charset="0"/>
              </a:rPr>
              <a:t>4. It is very difficult to know the whole history of any child or institution and to observe and interpret it objectively.</a:t>
            </a:r>
            <a:endParaRPr lang="ko-KR" altLang="en-US" sz="3200" dirty="0">
              <a:latin typeface="Times New Roman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166</TotalTime>
  <Words>454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굴림</vt:lpstr>
      <vt:lpstr>Franklin Gothic Book</vt:lpstr>
      <vt:lpstr>Franklin Gothic Medium</vt:lpstr>
      <vt:lpstr>Times New Roman</vt:lpstr>
      <vt:lpstr>Wingdings 2</vt:lpstr>
      <vt:lpstr>Trek</vt:lpstr>
      <vt:lpstr>PowerPoint Presentation</vt:lpstr>
      <vt:lpstr>PowerPoint Presentation</vt:lpstr>
      <vt:lpstr>Steps of case study method</vt:lpstr>
      <vt:lpstr>PowerPoint Presentation</vt:lpstr>
      <vt:lpstr>PowerPoint Presentation</vt:lpstr>
      <vt:lpstr>PowerPoint Presentation</vt:lpstr>
      <vt:lpstr>Merits of case study method</vt:lpstr>
      <vt:lpstr>Limitations of Case study  Method</vt:lpstr>
    </vt:vector>
  </TitlesOfParts>
  <Company>INFRAWARE,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Case study method</dc:title>
  <dc:creator>User</dc:creator>
  <cp:lastModifiedBy>Josh Thompson</cp:lastModifiedBy>
  <cp:revision>9</cp:revision>
  <dcterms:modified xsi:type="dcterms:W3CDTF">2023-07-18T15:12:32Z</dcterms:modified>
</cp:coreProperties>
</file>