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90" r:id="rId4"/>
    <p:sldId id="277" r:id="rId5"/>
    <p:sldId id="260" r:id="rId6"/>
    <p:sldId id="261" r:id="rId7"/>
    <p:sldId id="268" r:id="rId8"/>
    <p:sldId id="286" r:id="rId9"/>
    <p:sldId id="291" r:id="rId10"/>
    <p:sldId id="294" r:id="rId11"/>
    <p:sldId id="289" r:id="rId12"/>
    <p:sldId id="296" r:id="rId13"/>
    <p:sldId id="271" r:id="rId14"/>
    <p:sldId id="292" r:id="rId15"/>
    <p:sldId id="288" r:id="rId16"/>
    <p:sldId id="272" r:id="rId17"/>
    <p:sldId id="297" r:id="rId18"/>
    <p:sldId id="299" r:id="rId19"/>
    <p:sldId id="295" r:id="rId20"/>
    <p:sldId id="300" r:id="rId21"/>
    <p:sldId id="265" r:id="rId22"/>
    <p:sldId id="301" r:id="rId23"/>
    <p:sldId id="293"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8" autoAdjust="0"/>
    <p:restoredTop sz="94660"/>
  </p:normalViewPr>
  <p:slideViewPr>
    <p:cSldViewPr snapToGrid="0">
      <p:cViewPr varScale="1">
        <p:scale>
          <a:sx n="71" d="100"/>
          <a:sy n="71" d="100"/>
        </p:scale>
        <p:origin x="96" y="5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7AC9F-1B46-4069-8900-CFBB884B650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CC34FC72-F298-4ADE-A884-B4EB1B5B6F8A}">
      <dgm:prSet phldrT="[Text]"/>
      <dgm:spPr/>
      <dgm:t>
        <a:bodyPr/>
        <a:lstStyle/>
        <a:p>
          <a:r>
            <a:rPr lang="en-US" b="1" dirty="0"/>
            <a:t>Individual Agency</a:t>
          </a:r>
        </a:p>
        <a:p>
          <a:r>
            <a:rPr lang="en-US" b="1" dirty="0"/>
            <a:t>Promoting and valuing diversity &amp; engage in acts of inclusion and equity</a:t>
          </a:r>
        </a:p>
      </dgm:t>
    </dgm:pt>
    <dgm:pt modelId="{6C2758B2-35DD-4A3D-B80E-11D7823F717C}" type="parTrans" cxnId="{93203F20-809F-49F0-9735-DD41844FD88F}">
      <dgm:prSet/>
      <dgm:spPr/>
      <dgm:t>
        <a:bodyPr/>
        <a:lstStyle/>
        <a:p>
          <a:endParaRPr lang="en-US"/>
        </a:p>
      </dgm:t>
    </dgm:pt>
    <dgm:pt modelId="{A6ABB9E1-0CC6-4BD9-B075-84B7F8E92FEB}" type="sibTrans" cxnId="{93203F20-809F-49F0-9735-DD41844FD88F}">
      <dgm:prSet/>
      <dgm:spPr/>
      <dgm:t>
        <a:bodyPr/>
        <a:lstStyle/>
        <a:p>
          <a:endParaRPr lang="en-US"/>
        </a:p>
      </dgm:t>
    </dgm:pt>
    <dgm:pt modelId="{8998A7E3-AE54-4512-BA81-A8DB089747D3}">
      <dgm:prSet phldrT="[Text]"/>
      <dgm:spPr/>
      <dgm:t>
        <a:bodyPr/>
        <a:lstStyle/>
        <a:p>
          <a:r>
            <a:rPr lang="en-US" b="1" dirty="0"/>
            <a:t>Individual Agency (Faculty, Staff, Students)</a:t>
          </a:r>
        </a:p>
      </dgm:t>
    </dgm:pt>
    <dgm:pt modelId="{99495111-5D1A-4240-ACA0-D7B89D543BDC}" type="parTrans" cxnId="{F1BBC288-B893-4A64-A3BC-2C293C48B257}">
      <dgm:prSet/>
      <dgm:spPr/>
      <dgm:t>
        <a:bodyPr/>
        <a:lstStyle/>
        <a:p>
          <a:endParaRPr lang="en-US"/>
        </a:p>
      </dgm:t>
    </dgm:pt>
    <dgm:pt modelId="{E728F3D6-5285-45B1-BEEE-16145E93A430}" type="sibTrans" cxnId="{F1BBC288-B893-4A64-A3BC-2C293C48B257}">
      <dgm:prSet/>
      <dgm:spPr/>
      <dgm:t>
        <a:bodyPr/>
        <a:lstStyle/>
        <a:p>
          <a:endParaRPr lang="en-US"/>
        </a:p>
      </dgm:t>
    </dgm:pt>
    <dgm:pt modelId="{B82544B9-C28E-4B96-9947-57B7D91F1D4B}">
      <dgm:prSet phldrT="[Text]"/>
      <dgm:spPr/>
      <dgm:t>
        <a:bodyPr/>
        <a:lstStyle/>
        <a:p>
          <a:r>
            <a:rPr lang="en-US" b="1" dirty="0"/>
            <a:t>Political Will</a:t>
          </a:r>
        </a:p>
      </dgm:t>
    </dgm:pt>
    <dgm:pt modelId="{92CA6F1B-A60B-42EC-8470-D9A81110E825}" type="parTrans" cxnId="{7387C4B4-9182-45EB-9E72-CE2771B150D6}">
      <dgm:prSet/>
      <dgm:spPr/>
      <dgm:t>
        <a:bodyPr/>
        <a:lstStyle/>
        <a:p>
          <a:endParaRPr lang="en-US"/>
        </a:p>
      </dgm:t>
    </dgm:pt>
    <dgm:pt modelId="{5CE9EB68-A258-4A73-AEB8-D042FB6C2B54}" type="sibTrans" cxnId="{7387C4B4-9182-45EB-9E72-CE2771B150D6}">
      <dgm:prSet/>
      <dgm:spPr/>
      <dgm:t>
        <a:bodyPr/>
        <a:lstStyle/>
        <a:p>
          <a:endParaRPr lang="en-US"/>
        </a:p>
      </dgm:t>
    </dgm:pt>
    <dgm:pt modelId="{31D7A472-223F-47E7-B2CB-F7BF165F8C7F}">
      <dgm:prSet phldrT="[Text]"/>
      <dgm:spPr/>
      <dgm:t>
        <a:bodyPr/>
        <a:lstStyle/>
        <a:p>
          <a:r>
            <a:rPr lang="en-US" b="1" dirty="0"/>
            <a:t>Top Institutional Management</a:t>
          </a:r>
        </a:p>
      </dgm:t>
    </dgm:pt>
    <dgm:pt modelId="{C4612843-DC2E-4458-AA32-7FB1EDB4F600}" type="parTrans" cxnId="{3B7BB946-4E30-4440-97A5-585A57DCE65A}">
      <dgm:prSet/>
      <dgm:spPr/>
      <dgm:t>
        <a:bodyPr/>
        <a:lstStyle/>
        <a:p>
          <a:endParaRPr lang="en-US"/>
        </a:p>
      </dgm:t>
    </dgm:pt>
    <dgm:pt modelId="{5A961D3C-C10D-48A3-A2ED-A4C224A21722}" type="sibTrans" cxnId="{3B7BB946-4E30-4440-97A5-585A57DCE65A}">
      <dgm:prSet/>
      <dgm:spPr/>
      <dgm:t>
        <a:bodyPr/>
        <a:lstStyle/>
        <a:p>
          <a:endParaRPr lang="en-US"/>
        </a:p>
      </dgm:t>
    </dgm:pt>
    <dgm:pt modelId="{7A049608-C5FD-4608-A498-B329DE743AD5}">
      <dgm:prSet phldrT="[Text]" custT="1"/>
      <dgm:spPr/>
      <dgm:t>
        <a:bodyPr/>
        <a:lstStyle/>
        <a:p>
          <a:endParaRPr lang="en-US" sz="800" b="1" dirty="0"/>
        </a:p>
        <a:p>
          <a:endParaRPr lang="en-US" sz="800" b="1" dirty="0"/>
        </a:p>
        <a:p>
          <a:r>
            <a:rPr lang="en-US" sz="1000" b="1" dirty="0"/>
            <a:t>  Embrace diversity</a:t>
          </a:r>
        </a:p>
        <a:p>
          <a:r>
            <a:rPr lang="en-US" sz="1000" b="1" dirty="0"/>
            <a:t>Equal opportunities</a:t>
          </a:r>
        </a:p>
        <a:p>
          <a:r>
            <a:rPr lang="en-US" sz="1000" b="1" dirty="0"/>
            <a:t>Redistribution of resources and power</a:t>
          </a:r>
        </a:p>
        <a:p>
          <a:r>
            <a:rPr lang="en-US" sz="1000" b="1" dirty="0"/>
            <a:t>Representation</a:t>
          </a:r>
        </a:p>
        <a:p>
          <a:r>
            <a:rPr lang="en-US" sz="1000" b="1" dirty="0"/>
            <a:t>Participation</a:t>
          </a:r>
        </a:p>
      </dgm:t>
    </dgm:pt>
    <dgm:pt modelId="{9858B166-2DEE-464F-8B47-31AF74FC2BFC}" type="parTrans" cxnId="{6578B426-E7BD-4B90-898F-7A6D62AAC1F2}">
      <dgm:prSet/>
      <dgm:spPr/>
      <dgm:t>
        <a:bodyPr/>
        <a:lstStyle/>
        <a:p>
          <a:endParaRPr lang="en-US"/>
        </a:p>
      </dgm:t>
    </dgm:pt>
    <dgm:pt modelId="{1112926E-BDC7-4BE8-894A-3DFEE1E6EF0F}" type="sibTrans" cxnId="{6578B426-E7BD-4B90-898F-7A6D62AAC1F2}">
      <dgm:prSet/>
      <dgm:spPr/>
      <dgm:t>
        <a:bodyPr/>
        <a:lstStyle/>
        <a:p>
          <a:endParaRPr lang="en-US"/>
        </a:p>
      </dgm:t>
    </dgm:pt>
    <dgm:pt modelId="{E7147506-6D65-4057-A3D7-C3362DB3DA0A}">
      <dgm:prSet phldrT="[Text]"/>
      <dgm:spPr/>
      <dgm:t>
        <a:bodyPr/>
        <a:lstStyle/>
        <a:p>
          <a:r>
            <a:rPr lang="en-US" b="1" dirty="0"/>
            <a:t>Organizational Culture</a:t>
          </a:r>
        </a:p>
      </dgm:t>
    </dgm:pt>
    <dgm:pt modelId="{52D40A3F-A090-40B9-8E41-307F3C83D142}" type="parTrans" cxnId="{BB38EB33-980D-4F8A-8524-A334A5EEC343}">
      <dgm:prSet/>
      <dgm:spPr/>
      <dgm:t>
        <a:bodyPr/>
        <a:lstStyle/>
        <a:p>
          <a:endParaRPr lang="en-US"/>
        </a:p>
      </dgm:t>
    </dgm:pt>
    <dgm:pt modelId="{9FC0A8CF-55A1-47C6-968B-3C954502EE78}" type="sibTrans" cxnId="{BB38EB33-980D-4F8A-8524-A334A5EEC343}">
      <dgm:prSet/>
      <dgm:spPr/>
      <dgm:t>
        <a:bodyPr/>
        <a:lstStyle/>
        <a:p>
          <a:endParaRPr lang="en-US"/>
        </a:p>
      </dgm:t>
    </dgm:pt>
    <dgm:pt modelId="{824D4132-EAD4-4AB2-822C-94E7A25BD7BB}">
      <dgm:prSet phldrT="[Text]"/>
      <dgm:spPr/>
      <dgm:t>
        <a:bodyPr/>
        <a:lstStyle/>
        <a:p>
          <a:endParaRPr lang="en-US" b="1" dirty="0"/>
        </a:p>
        <a:p>
          <a:r>
            <a:rPr lang="en-US" b="1" dirty="0"/>
            <a:t>Social Responsibility with Social Justice</a:t>
          </a:r>
        </a:p>
      </dgm:t>
    </dgm:pt>
    <dgm:pt modelId="{79B90C34-4D11-480D-BF93-A5B609BC5A51}" type="parTrans" cxnId="{2158D91D-8EAF-4432-9F60-677BAE0C8CA3}">
      <dgm:prSet/>
      <dgm:spPr/>
      <dgm:t>
        <a:bodyPr/>
        <a:lstStyle/>
        <a:p>
          <a:endParaRPr lang="en-US"/>
        </a:p>
      </dgm:t>
    </dgm:pt>
    <dgm:pt modelId="{625F2B30-BD54-44F8-A622-887FBB1AF23A}" type="sibTrans" cxnId="{2158D91D-8EAF-4432-9F60-677BAE0C8CA3}">
      <dgm:prSet/>
      <dgm:spPr/>
      <dgm:t>
        <a:bodyPr/>
        <a:lstStyle/>
        <a:p>
          <a:endParaRPr lang="en-US"/>
        </a:p>
      </dgm:t>
    </dgm:pt>
    <dgm:pt modelId="{65D94C16-88DF-4E5D-8FD7-1B81D410FDC8}">
      <dgm:prSet phldrT="[Text]"/>
      <dgm:spPr/>
      <dgm:t>
        <a:bodyPr/>
        <a:lstStyle/>
        <a:p>
          <a:r>
            <a:rPr lang="en-US" b="1" dirty="0"/>
            <a:t>Social, Economic and Political Success</a:t>
          </a:r>
        </a:p>
      </dgm:t>
    </dgm:pt>
    <dgm:pt modelId="{187A0C89-767C-40E1-92D3-41828A0FC82E}" type="parTrans" cxnId="{9BCC307D-3B1D-4036-B42A-D6A21D0AC422}">
      <dgm:prSet/>
      <dgm:spPr/>
      <dgm:t>
        <a:bodyPr/>
        <a:lstStyle/>
        <a:p>
          <a:endParaRPr lang="en-US"/>
        </a:p>
      </dgm:t>
    </dgm:pt>
    <dgm:pt modelId="{54FFE7F6-1649-49AB-94A1-4CC4F2D22C87}" type="sibTrans" cxnId="{9BCC307D-3B1D-4036-B42A-D6A21D0AC422}">
      <dgm:prSet/>
      <dgm:spPr/>
      <dgm:t>
        <a:bodyPr/>
        <a:lstStyle/>
        <a:p>
          <a:endParaRPr lang="en-US"/>
        </a:p>
      </dgm:t>
    </dgm:pt>
    <dgm:pt modelId="{6C64D046-F028-45BE-845A-B970CDEC16EF}">
      <dgm:prSet/>
      <dgm:spPr/>
      <dgm:t>
        <a:bodyPr/>
        <a:lstStyle/>
        <a:p>
          <a:endParaRPr lang="en-US"/>
        </a:p>
      </dgm:t>
    </dgm:pt>
    <dgm:pt modelId="{2E61EF80-7774-4D59-8470-45D1743DFF59}" type="parTrans" cxnId="{7C2ADE97-0A34-4B32-9EBD-FC1DDB97E709}">
      <dgm:prSet/>
      <dgm:spPr/>
      <dgm:t>
        <a:bodyPr/>
        <a:lstStyle/>
        <a:p>
          <a:endParaRPr lang="en-US"/>
        </a:p>
      </dgm:t>
    </dgm:pt>
    <dgm:pt modelId="{D5A7882C-0A45-4644-B9C8-8F38511DBD90}" type="sibTrans" cxnId="{7C2ADE97-0A34-4B32-9EBD-FC1DDB97E709}">
      <dgm:prSet/>
      <dgm:spPr/>
      <dgm:t>
        <a:bodyPr/>
        <a:lstStyle/>
        <a:p>
          <a:endParaRPr lang="en-US"/>
        </a:p>
      </dgm:t>
    </dgm:pt>
    <dgm:pt modelId="{A63D721C-30AE-4EA7-9FAF-ACE69DCC6C78}">
      <dgm:prSet/>
      <dgm:spPr/>
      <dgm:t>
        <a:bodyPr/>
        <a:lstStyle/>
        <a:p>
          <a:endParaRPr lang="en-US"/>
        </a:p>
      </dgm:t>
    </dgm:pt>
    <dgm:pt modelId="{C679AA6E-1D34-4836-AAB1-38170915F891}" type="parTrans" cxnId="{1C4F6A65-DE23-4DD8-92DA-A8307E33114E}">
      <dgm:prSet/>
      <dgm:spPr/>
      <dgm:t>
        <a:bodyPr/>
        <a:lstStyle/>
        <a:p>
          <a:endParaRPr lang="en-US"/>
        </a:p>
      </dgm:t>
    </dgm:pt>
    <dgm:pt modelId="{4338CDEF-CA2A-4696-90C3-31682F2F50A5}" type="sibTrans" cxnId="{1C4F6A65-DE23-4DD8-92DA-A8307E33114E}">
      <dgm:prSet/>
      <dgm:spPr/>
      <dgm:t>
        <a:bodyPr/>
        <a:lstStyle/>
        <a:p>
          <a:endParaRPr lang="en-US"/>
        </a:p>
      </dgm:t>
    </dgm:pt>
    <dgm:pt modelId="{47475CA4-944B-4A71-85BA-BA5E1B15CB08}">
      <dgm:prSet phldrT="[Text]"/>
      <dgm:spPr/>
      <dgm:t>
        <a:bodyPr/>
        <a:lstStyle/>
        <a:p>
          <a:endParaRPr lang="en-US" b="1" dirty="0"/>
        </a:p>
      </dgm:t>
    </dgm:pt>
    <dgm:pt modelId="{798946B3-B76D-4886-B6AD-B38926E2F273}" type="parTrans" cxnId="{A9C8FCE1-7F92-4E29-BCD2-D180F47F348C}">
      <dgm:prSet/>
      <dgm:spPr/>
      <dgm:t>
        <a:bodyPr/>
        <a:lstStyle/>
        <a:p>
          <a:endParaRPr lang="en-US"/>
        </a:p>
      </dgm:t>
    </dgm:pt>
    <dgm:pt modelId="{D250EDF8-4FAB-4253-9173-2AA0072A32A0}" type="sibTrans" cxnId="{A9C8FCE1-7F92-4E29-BCD2-D180F47F348C}">
      <dgm:prSet/>
      <dgm:spPr/>
      <dgm:t>
        <a:bodyPr/>
        <a:lstStyle/>
        <a:p>
          <a:endParaRPr lang="en-US"/>
        </a:p>
      </dgm:t>
    </dgm:pt>
    <dgm:pt modelId="{4B28B8C0-3320-4EC7-B0F6-EE62EC4C9BF0}">
      <dgm:prSet phldrT="[Text]"/>
      <dgm:spPr/>
      <dgm:t>
        <a:bodyPr/>
        <a:lstStyle/>
        <a:p>
          <a:endParaRPr lang="en-US" b="1" dirty="0"/>
        </a:p>
      </dgm:t>
    </dgm:pt>
    <dgm:pt modelId="{02621354-A066-4D2B-9952-649DCF9E9FB7}" type="parTrans" cxnId="{56A34FB2-E1DB-418C-9E9D-A3C9DD8AFAF4}">
      <dgm:prSet/>
      <dgm:spPr/>
      <dgm:t>
        <a:bodyPr/>
        <a:lstStyle/>
        <a:p>
          <a:endParaRPr lang="en-US"/>
        </a:p>
      </dgm:t>
    </dgm:pt>
    <dgm:pt modelId="{FA34EEB7-77F5-4EA5-B851-39EAC347CD86}" type="sibTrans" cxnId="{56A34FB2-E1DB-418C-9E9D-A3C9DD8AFAF4}">
      <dgm:prSet/>
      <dgm:spPr/>
      <dgm:t>
        <a:bodyPr/>
        <a:lstStyle/>
        <a:p>
          <a:endParaRPr lang="en-US"/>
        </a:p>
      </dgm:t>
    </dgm:pt>
    <dgm:pt modelId="{14B560BB-4A41-4001-A538-A755C34DC742}">
      <dgm:prSet phldrT="[Text]"/>
      <dgm:spPr/>
      <dgm:t>
        <a:bodyPr/>
        <a:lstStyle/>
        <a:p>
          <a:endParaRPr lang="en-US" b="1" dirty="0"/>
        </a:p>
      </dgm:t>
    </dgm:pt>
    <dgm:pt modelId="{0137C8ED-149C-4E1F-AE9A-42B5668B32B7}" type="parTrans" cxnId="{3F24819A-1C59-4E85-8E8A-78AD6B6F2A0C}">
      <dgm:prSet/>
      <dgm:spPr/>
      <dgm:t>
        <a:bodyPr/>
        <a:lstStyle/>
        <a:p>
          <a:endParaRPr lang="en-US"/>
        </a:p>
      </dgm:t>
    </dgm:pt>
    <dgm:pt modelId="{F157107C-35F5-4687-A104-41DB5D4D4384}" type="sibTrans" cxnId="{3F24819A-1C59-4E85-8E8A-78AD6B6F2A0C}">
      <dgm:prSet/>
      <dgm:spPr/>
      <dgm:t>
        <a:bodyPr/>
        <a:lstStyle/>
        <a:p>
          <a:endParaRPr lang="en-US"/>
        </a:p>
      </dgm:t>
    </dgm:pt>
    <dgm:pt modelId="{45B97D7F-0B7D-4213-8980-7CC0558C08BA}" type="pres">
      <dgm:prSet presAssocID="{6387AC9F-1B46-4069-8900-CFBB884B6508}" presName="cycleMatrixDiagram" presStyleCnt="0">
        <dgm:presLayoutVars>
          <dgm:chMax val="1"/>
          <dgm:dir/>
          <dgm:animLvl val="lvl"/>
          <dgm:resizeHandles val="exact"/>
        </dgm:presLayoutVars>
      </dgm:prSet>
      <dgm:spPr/>
      <dgm:t>
        <a:bodyPr/>
        <a:lstStyle/>
        <a:p>
          <a:endParaRPr lang="en-US"/>
        </a:p>
      </dgm:t>
    </dgm:pt>
    <dgm:pt modelId="{11DC0C81-9644-410C-A0CE-0689544F3A59}" type="pres">
      <dgm:prSet presAssocID="{6387AC9F-1B46-4069-8900-CFBB884B6508}" presName="children" presStyleCnt="0"/>
      <dgm:spPr/>
    </dgm:pt>
    <dgm:pt modelId="{E3207C92-0F7A-413A-89AB-3C9AA6283EBA}" type="pres">
      <dgm:prSet presAssocID="{6387AC9F-1B46-4069-8900-CFBB884B6508}" presName="child1group" presStyleCnt="0"/>
      <dgm:spPr/>
    </dgm:pt>
    <dgm:pt modelId="{5447DDF6-AEAC-4032-98E1-4C30CA9B3990}" type="pres">
      <dgm:prSet presAssocID="{6387AC9F-1B46-4069-8900-CFBB884B6508}" presName="child1" presStyleLbl="bgAcc1" presStyleIdx="0" presStyleCnt="4" custScaleX="110799"/>
      <dgm:spPr/>
      <dgm:t>
        <a:bodyPr/>
        <a:lstStyle/>
        <a:p>
          <a:endParaRPr lang="en-US"/>
        </a:p>
      </dgm:t>
    </dgm:pt>
    <dgm:pt modelId="{A93D9161-6F8B-460A-9C85-BAEFCF40CE50}" type="pres">
      <dgm:prSet presAssocID="{6387AC9F-1B46-4069-8900-CFBB884B6508}" presName="child1Text" presStyleLbl="bgAcc1" presStyleIdx="0" presStyleCnt="4">
        <dgm:presLayoutVars>
          <dgm:bulletEnabled val="1"/>
        </dgm:presLayoutVars>
      </dgm:prSet>
      <dgm:spPr/>
      <dgm:t>
        <a:bodyPr/>
        <a:lstStyle/>
        <a:p>
          <a:endParaRPr lang="en-US"/>
        </a:p>
      </dgm:t>
    </dgm:pt>
    <dgm:pt modelId="{42D0E128-A415-4AC9-B20F-D5742580FF1D}" type="pres">
      <dgm:prSet presAssocID="{6387AC9F-1B46-4069-8900-CFBB884B6508}" presName="child2group" presStyleCnt="0"/>
      <dgm:spPr/>
    </dgm:pt>
    <dgm:pt modelId="{21490436-082D-411B-8953-071F05429473}" type="pres">
      <dgm:prSet presAssocID="{6387AC9F-1B46-4069-8900-CFBB884B6508}" presName="child2" presStyleLbl="bgAcc1" presStyleIdx="1" presStyleCnt="4" custScaleX="110076" custLinFactNeighborX="-2338" custLinFactNeighborY="1894"/>
      <dgm:spPr/>
      <dgm:t>
        <a:bodyPr/>
        <a:lstStyle/>
        <a:p>
          <a:endParaRPr lang="en-US"/>
        </a:p>
      </dgm:t>
    </dgm:pt>
    <dgm:pt modelId="{7364C1CD-6A18-472C-8254-79F6FEBD8A05}" type="pres">
      <dgm:prSet presAssocID="{6387AC9F-1B46-4069-8900-CFBB884B6508}" presName="child2Text" presStyleLbl="bgAcc1" presStyleIdx="1" presStyleCnt="4">
        <dgm:presLayoutVars>
          <dgm:bulletEnabled val="1"/>
        </dgm:presLayoutVars>
      </dgm:prSet>
      <dgm:spPr/>
      <dgm:t>
        <a:bodyPr/>
        <a:lstStyle/>
        <a:p>
          <a:endParaRPr lang="en-US"/>
        </a:p>
      </dgm:t>
    </dgm:pt>
    <dgm:pt modelId="{0A6C8AD5-AD44-43CB-8B0F-9D98CEC450C6}" type="pres">
      <dgm:prSet presAssocID="{6387AC9F-1B46-4069-8900-CFBB884B6508}" presName="child3group" presStyleCnt="0"/>
      <dgm:spPr/>
    </dgm:pt>
    <dgm:pt modelId="{05F90019-BB1E-48D0-9ED6-D7B939825440}" type="pres">
      <dgm:prSet presAssocID="{6387AC9F-1B46-4069-8900-CFBB884B6508}" presName="child3" presStyleLbl="bgAcc1" presStyleIdx="2" presStyleCnt="4" custLinFactNeighborX="3816" custLinFactNeighborY="-2275"/>
      <dgm:spPr/>
      <dgm:t>
        <a:bodyPr/>
        <a:lstStyle/>
        <a:p>
          <a:endParaRPr lang="en-US"/>
        </a:p>
      </dgm:t>
    </dgm:pt>
    <dgm:pt modelId="{CF8AF529-5ACB-4ED8-8FA2-3017425D9567}" type="pres">
      <dgm:prSet presAssocID="{6387AC9F-1B46-4069-8900-CFBB884B6508}" presName="child3Text" presStyleLbl="bgAcc1" presStyleIdx="2" presStyleCnt="4">
        <dgm:presLayoutVars>
          <dgm:bulletEnabled val="1"/>
        </dgm:presLayoutVars>
      </dgm:prSet>
      <dgm:spPr/>
      <dgm:t>
        <a:bodyPr/>
        <a:lstStyle/>
        <a:p>
          <a:endParaRPr lang="en-US"/>
        </a:p>
      </dgm:t>
    </dgm:pt>
    <dgm:pt modelId="{7D15DDF8-AB73-472F-AB9B-EF83F738C69A}" type="pres">
      <dgm:prSet presAssocID="{6387AC9F-1B46-4069-8900-CFBB884B6508}" presName="child4group" presStyleCnt="0"/>
      <dgm:spPr/>
    </dgm:pt>
    <dgm:pt modelId="{492C3AE6-226F-4BD4-8CD5-660C938EEC46}" type="pres">
      <dgm:prSet presAssocID="{6387AC9F-1B46-4069-8900-CFBB884B6508}" presName="child4" presStyleLbl="bgAcc1" presStyleIdx="3" presStyleCnt="4" custLinFactNeighborX="-4422"/>
      <dgm:spPr/>
      <dgm:t>
        <a:bodyPr/>
        <a:lstStyle/>
        <a:p>
          <a:endParaRPr lang="en-US"/>
        </a:p>
      </dgm:t>
    </dgm:pt>
    <dgm:pt modelId="{EC06E0AB-E62C-406E-90BA-E359B24224D0}" type="pres">
      <dgm:prSet presAssocID="{6387AC9F-1B46-4069-8900-CFBB884B6508}" presName="child4Text" presStyleLbl="bgAcc1" presStyleIdx="3" presStyleCnt="4">
        <dgm:presLayoutVars>
          <dgm:bulletEnabled val="1"/>
        </dgm:presLayoutVars>
      </dgm:prSet>
      <dgm:spPr/>
      <dgm:t>
        <a:bodyPr/>
        <a:lstStyle/>
        <a:p>
          <a:endParaRPr lang="en-US"/>
        </a:p>
      </dgm:t>
    </dgm:pt>
    <dgm:pt modelId="{5EEF95D4-56B5-4598-A980-1602B6E35DB5}" type="pres">
      <dgm:prSet presAssocID="{6387AC9F-1B46-4069-8900-CFBB884B6508}" presName="childPlaceholder" presStyleCnt="0"/>
      <dgm:spPr/>
    </dgm:pt>
    <dgm:pt modelId="{8174AE3C-9EA1-4EED-987C-4BBA0ACB4BAE}" type="pres">
      <dgm:prSet presAssocID="{6387AC9F-1B46-4069-8900-CFBB884B6508}" presName="circle" presStyleCnt="0"/>
      <dgm:spPr/>
    </dgm:pt>
    <dgm:pt modelId="{D69B40DE-7FCD-498D-810A-60C569761305}" type="pres">
      <dgm:prSet presAssocID="{6387AC9F-1B46-4069-8900-CFBB884B6508}" presName="quadrant1" presStyleLbl="node1" presStyleIdx="0" presStyleCnt="4">
        <dgm:presLayoutVars>
          <dgm:chMax val="1"/>
          <dgm:bulletEnabled val="1"/>
        </dgm:presLayoutVars>
      </dgm:prSet>
      <dgm:spPr/>
      <dgm:t>
        <a:bodyPr/>
        <a:lstStyle/>
        <a:p>
          <a:endParaRPr lang="en-US"/>
        </a:p>
      </dgm:t>
    </dgm:pt>
    <dgm:pt modelId="{A15D08AD-580F-474C-B476-463D3702CD31}" type="pres">
      <dgm:prSet presAssocID="{6387AC9F-1B46-4069-8900-CFBB884B6508}" presName="quadrant2" presStyleLbl="node1" presStyleIdx="1" presStyleCnt="4">
        <dgm:presLayoutVars>
          <dgm:chMax val="1"/>
          <dgm:bulletEnabled val="1"/>
        </dgm:presLayoutVars>
      </dgm:prSet>
      <dgm:spPr/>
      <dgm:t>
        <a:bodyPr/>
        <a:lstStyle/>
        <a:p>
          <a:endParaRPr lang="en-US"/>
        </a:p>
      </dgm:t>
    </dgm:pt>
    <dgm:pt modelId="{CF8581FB-3626-4C1C-BA0F-C033ACC8F03C}" type="pres">
      <dgm:prSet presAssocID="{6387AC9F-1B46-4069-8900-CFBB884B6508}" presName="quadrant3" presStyleLbl="node1" presStyleIdx="2" presStyleCnt="4">
        <dgm:presLayoutVars>
          <dgm:chMax val="1"/>
          <dgm:bulletEnabled val="1"/>
        </dgm:presLayoutVars>
      </dgm:prSet>
      <dgm:spPr/>
      <dgm:t>
        <a:bodyPr/>
        <a:lstStyle/>
        <a:p>
          <a:endParaRPr lang="en-US"/>
        </a:p>
      </dgm:t>
    </dgm:pt>
    <dgm:pt modelId="{6629D537-E2A5-4820-AE44-BA1EC18581BB}" type="pres">
      <dgm:prSet presAssocID="{6387AC9F-1B46-4069-8900-CFBB884B6508}" presName="quadrant4" presStyleLbl="node1" presStyleIdx="3" presStyleCnt="4">
        <dgm:presLayoutVars>
          <dgm:chMax val="1"/>
          <dgm:bulletEnabled val="1"/>
        </dgm:presLayoutVars>
      </dgm:prSet>
      <dgm:spPr/>
      <dgm:t>
        <a:bodyPr/>
        <a:lstStyle/>
        <a:p>
          <a:endParaRPr lang="en-US"/>
        </a:p>
      </dgm:t>
    </dgm:pt>
    <dgm:pt modelId="{4B18DBB3-8259-4CE3-8EC6-660BA2FEA4F6}" type="pres">
      <dgm:prSet presAssocID="{6387AC9F-1B46-4069-8900-CFBB884B6508}" presName="quadrantPlaceholder" presStyleCnt="0"/>
      <dgm:spPr/>
    </dgm:pt>
    <dgm:pt modelId="{12ED1499-F2AF-4BBF-BE53-F8F83D016875}" type="pres">
      <dgm:prSet presAssocID="{6387AC9F-1B46-4069-8900-CFBB884B6508}" presName="center1" presStyleLbl="fgShp" presStyleIdx="0" presStyleCnt="2"/>
      <dgm:spPr/>
    </dgm:pt>
    <dgm:pt modelId="{CC03B413-0DF4-4CFE-8052-FE5D11D6A983}" type="pres">
      <dgm:prSet presAssocID="{6387AC9F-1B46-4069-8900-CFBB884B6508}" presName="center2" presStyleLbl="fgShp" presStyleIdx="1" presStyleCnt="2" custScaleY="104192"/>
      <dgm:spPr/>
    </dgm:pt>
  </dgm:ptLst>
  <dgm:cxnLst>
    <dgm:cxn modelId="{3610444C-ECC9-4ABF-B0A0-346B39533D93}" type="presOf" srcId="{E7147506-6D65-4057-A3D7-C3362DB3DA0A}" destId="{CF8AF529-5ACB-4ED8-8FA2-3017425D9567}" srcOrd="1" destOrd="2" presId="urn:microsoft.com/office/officeart/2005/8/layout/cycle4"/>
    <dgm:cxn modelId="{93203F20-809F-49F0-9735-DD41844FD88F}" srcId="{6387AC9F-1B46-4069-8900-CFBB884B6508}" destId="{CC34FC72-F298-4ADE-A884-B4EB1B5B6F8A}" srcOrd="0" destOrd="0" parTransId="{6C2758B2-35DD-4A3D-B80E-11D7823F717C}" sibTransId="{A6ABB9E1-0CC6-4BD9-B075-84B7F8E92FEB}"/>
    <dgm:cxn modelId="{9BCC307D-3B1D-4036-B42A-D6A21D0AC422}" srcId="{824D4132-EAD4-4AB2-822C-94E7A25BD7BB}" destId="{65D94C16-88DF-4E5D-8FD7-1B81D410FDC8}" srcOrd="1" destOrd="0" parTransId="{187A0C89-767C-40E1-92D3-41828A0FC82E}" sibTransId="{54FFE7F6-1649-49AB-94A1-4CC4F2D22C87}"/>
    <dgm:cxn modelId="{E1CEE46C-7D93-48E5-8C44-6C468529D2B2}" type="presOf" srcId="{65D94C16-88DF-4E5D-8FD7-1B81D410FDC8}" destId="{492C3AE6-226F-4BD4-8CD5-660C938EEC46}" srcOrd="0" destOrd="1" presId="urn:microsoft.com/office/officeart/2005/8/layout/cycle4"/>
    <dgm:cxn modelId="{6578B426-E7BD-4B90-898F-7A6D62AAC1F2}" srcId="{6387AC9F-1B46-4069-8900-CFBB884B6508}" destId="{7A049608-C5FD-4608-A498-B329DE743AD5}" srcOrd="2" destOrd="0" parTransId="{9858B166-2DEE-464F-8B47-31AF74FC2BFC}" sibTransId="{1112926E-BDC7-4BE8-894A-3DFEE1E6EF0F}"/>
    <dgm:cxn modelId="{3CD29311-B808-49DA-A5A9-9CE1081DA655}" type="presOf" srcId="{31D7A472-223F-47E7-B2CB-F7BF165F8C7F}" destId="{7364C1CD-6A18-472C-8254-79F6FEBD8A05}" srcOrd="1" destOrd="0" presId="urn:microsoft.com/office/officeart/2005/8/layout/cycle4"/>
    <dgm:cxn modelId="{BB38EB33-980D-4F8A-8524-A334A5EEC343}" srcId="{7A049608-C5FD-4608-A498-B329DE743AD5}" destId="{E7147506-6D65-4057-A3D7-C3362DB3DA0A}" srcOrd="2" destOrd="0" parTransId="{52D40A3F-A090-40B9-8E41-307F3C83D142}" sibTransId="{9FC0A8CF-55A1-47C6-968B-3C954502EE78}"/>
    <dgm:cxn modelId="{F1BBC288-B893-4A64-A3BC-2C293C48B257}" srcId="{CC34FC72-F298-4ADE-A884-B4EB1B5B6F8A}" destId="{8998A7E3-AE54-4512-BA81-A8DB089747D3}" srcOrd="0" destOrd="0" parTransId="{99495111-5D1A-4240-ACA0-D7B89D543BDC}" sibTransId="{E728F3D6-5285-45B1-BEEE-16145E93A430}"/>
    <dgm:cxn modelId="{7E5E7C0D-DB80-45BF-85FD-1039A71C2C9E}" type="presOf" srcId="{B82544B9-C28E-4B96-9947-57B7D91F1D4B}" destId="{A15D08AD-580F-474C-B476-463D3702CD31}" srcOrd="0" destOrd="0" presId="urn:microsoft.com/office/officeart/2005/8/layout/cycle4"/>
    <dgm:cxn modelId="{3F24819A-1C59-4E85-8E8A-78AD6B6F2A0C}" srcId="{824D4132-EAD4-4AB2-822C-94E7A25BD7BB}" destId="{14B560BB-4A41-4001-A538-A755C34DC742}" srcOrd="0" destOrd="0" parTransId="{0137C8ED-149C-4E1F-AE9A-42B5668B32B7}" sibTransId="{F157107C-35F5-4687-A104-41DB5D4D4384}"/>
    <dgm:cxn modelId="{FB73277E-DF6C-4075-B59E-D33B228C35A6}" type="presOf" srcId="{4B28B8C0-3320-4EC7-B0F6-EE62EC4C9BF0}" destId="{05F90019-BB1E-48D0-9ED6-D7B939825440}" srcOrd="0" destOrd="1" presId="urn:microsoft.com/office/officeart/2005/8/layout/cycle4"/>
    <dgm:cxn modelId="{078A1590-7418-481B-857C-9A1CD92D94BE}" type="presOf" srcId="{14B560BB-4A41-4001-A538-A755C34DC742}" destId="{EC06E0AB-E62C-406E-90BA-E359B24224D0}" srcOrd="1" destOrd="0" presId="urn:microsoft.com/office/officeart/2005/8/layout/cycle4"/>
    <dgm:cxn modelId="{A9C8FCE1-7F92-4E29-BCD2-D180F47F348C}" srcId="{7A049608-C5FD-4608-A498-B329DE743AD5}" destId="{47475CA4-944B-4A71-85BA-BA5E1B15CB08}" srcOrd="0" destOrd="0" parTransId="{798946B3-B76D-4886-B6AD-B38926E2F273}" sibTransId="{D250EDF8-4FAB-4253-9173-2AA0072A32A0}"/>
    <dgm:cxn modelId="{8BFCD7CE-5FD1-4AEB-A2F1-A9E3ED5315E4}" type="presOf" srcId="{8998A7E3-AE54-4512-BA81-A8DB089747D3}" destId="{A93D9161-6F8B-460A-9C85-BAEFCF40CE50}" srcOrd="1" destOrd="0" presId="urn:microsoft.com/office/officeart/2005/8/layout/cycle4"/>
    <dgm:cxn modelId="{32D57EE7-61BD-41B2-B0BE-A2946DEE99BC}" type="presOf" srcId="{65D94C16-88DF-4E5D-8FD7-1B81D410FDC8}" destId="{EC06E0AB-E62C-406E-90BA-E359B24224D0}" srcOrd="1" destOrd="1" presId="urn:microsoft.com/office/officeart/2005/8/layout/cycle4"/>
    <dgm:cxn modelId="{3B7BB946-4E30-4440-97A5-585A57DCE65A}" srcId="{B82544B9-C28E-4B96-9947-57B7D91F1D4B}" destId="{31D7A472-223F-47E7-B2CB-F7BF165F8C7F}" srcOrd="0" destOrd="0" parTransId="{C4612843-DC2E-4458-AA32-7FB1EDB4F600}" sibTransId="{5A961D3C-C10D-48A3-A2ED-A4C224A21722}"/>
    <dgm:cxn modelId="{E318A973-4824-497E-B2A2-D5CF73277FDC}" type="presOf" srcId="{31D7A472-223F-47E7-B2CB-F7BF165F8C7F}" destId="{21490436-082D-411B-8953-071F05429473}" srcOrd="0" destOrd="0" presId="urn:microsoft.com/office/officeart/2005/8/layout/cycle4"/>
    <dgm:cxn modelId="{FC3BD5DA-97F0-44F7-8C82-D0AB24A8BA96}" type="presOf" srcId="{47475CA4-944B-4A71-85BA-BA5E1B15CB08}" destId="{CF8AF529-5ACB-4ED8-8FA2-3017425D9567}" srcOrd="1" destOrd="0" presId="urn:microsoft.com/office/officeart/2005/8/layout/cycle4"/>
    <dgm:cxn modelId="{0D6D2E61-FB9A-4893-881D-EFB0AF548D9C}" type="presOf" srcId="{8998A7E3-AE54-4512-BA81-A8DB089747D3}" destId="{5447DDF6-AEAC-4032-98E1-4C30CA9B3990}" srcOrd="0" destOrd="0" presId="urn:microsoft.com/office/officeart/2005/8/layout/cycle4"/>
    <dgm:cxn modelId="{56A34FB2-E1DB-418C-9E9D-A3C9DD8AFAF4}" srcId="{7A049608-C5FD-4608-A498-B329DE743AD5}" destId="{4B28B8C0-3320-4EC7-B0F6-EE62EC4C9BF0}" srcOrd="1" destOrd="0" parTransId="{02621354-A066-4D2B-9952-649DCF9E9FB7}" sibTransId="{FA34EEB7-77F5-4EA5-B851-39EAC347CD86}"/>
    <dgm:cxn modelId="{2158D91D-8EAF-4432-9F60-677BAE0C8CA3}" srcId="{6387AC9F-1B46-4069-8900-CFBB884B6508}" destId="{824D4132-EAD4-4AB2-822C-94E7A25BD7BB}" srcOrd="3" destOrd="0" parTransId="{79B90C34-4D11-480D-BF93-A5B609BC5A51}" sibTransId="{625F2B30-BD54-44F8-A622-887FBB1AF23A}"/>
    <dgm:cxn modelId="{1AEB9977-3C0E-4532-8ED2-FC973DDDF21C}" type="presOf" srcId="{E7147506-6D65-4057-A3D7-C3362DB3DA0A}" destId="{05F90019-BB1E-48D0-9ED6-D7B939825440}" srcOrd="0" destOrd="2" presId="urn:microsoft.com/office/officeart/2005/8/layout/cycle4"/>
    <dgm:cxn modelId="{7C2ADE97-0A34-4B32-9EBD-FC1DDB97E709}" srcId="{6387AC9F-1B46-4069-8900-CFBB884B6508}" destId="{6C64D046-F028-45BE-845A-B970CDEC16EF}" srcOrd="5" destOrd="0" parTransId="{2E61EF80-7774-4D59-8470-45D1743DFF59}" sibTransId="{D5A7882C-0A45-4644-B9C8-8F38511DBD90}"/>
    <dgm:cxn modelId="{D8AE6A2F-99C5-4A53-B628-88B5B61E8A5E}" type="presOf" srcId="{47475CA4-944B-4A71-85BA-BA5E1B15CB08}" destId="{05F90019-BB1E-48D0-9ED6-D7B939825440}" srcOrd="0" destOrd="0" presId="urn:microsoft.com/office/officeart/2005/8/layout/cycle4"/>
    <dgm:cxn modelId="{2B0E0280-4B55-4946-9CA5-F9ADA92CFC14}" type="presOf" srcId="{CC34FC72-F298-4ADE-A884-B4EB1B5B6F8A}" destId="{D69B40DE-7FCD-498D-810A-60C569761305}" srcOrd="0" destOrd="0" presId="urn:microsoft.com/office/officeart/2005/8/layout/cycle4"/>
    <dgm:cxn modelId="{1D3BCE81-3451-4E1A-8AE3-9EFC3862A9D2}" type="presOf" srcId="{6387AC9F-1B46-4069-8900-CFBB884B6508}" destId="{45B97D7F-0B7D-4213-8980-7CC0558C08BA}" srcOrd="0" destOrd="0" presId="urn:microsoft.com/office/officeart/2005/8/layout/cycle4"/>
    <dgm:cxn modelId="{1C4F6A65-DE23-4DD8-92DA-A8307E33114E}" srcId="{6387AC9F-1B46-4069-8900-CFBB884B6508}" destId="{A63D721C-30AE-4EA7-9FAF-ACE69DCC6C78}" srcOrd="4" destOrd="0" parTransId="{C679AA6E-1D34-4836-AAB1-38170915F891}" sibTransId="{4338CDEF-CA2A-4696-90C3-31682F2F50A5}"/>
    <dgm:cxn modelId="{B298E5EB-48FD-40AF-A1E2-3F66D14F2078}" type="presOf" srcId="{824D4132-EAD4-4AB2-822C-94E7A25BD7BB}" destId="{6629D537-E2A5-4820-AE44-BA1EC18581BB}" srcOrd="0" destOrd="0" presId="urn:microsoft.com/office/officeart/2005/8/layout/cycle4"/>
    <dgm:cxn modelId="{416479E7-9C7D-4ADA-A314-763D22D4B127}" type="presOf" srcId="{4B28B8C0-3320-4EC7-B0F6-EE62EC4C9BF0}" destId="{CF8AF529-5ACB-4ED8-8FA2-3017425D9567}" srcOrd="1" destOrd="1" presId="urn:microsoft.com/office/officeart/2005/8/layout/cycle4"/>
    <dgm:cxn modelId="{7387C4B4-9182-45EB-9E72-CE2771B150D6}" srcId="{6387AC9F-1B46-4069-8900-CFBB884B6508}" destId="{B82544B9-C28E-4B96-9947-57B7D91F1D4B}" srcOrd="1" destOrd="0" parTransId="{92CA6F1B-A60B-42EC-8470-D9A81110E825}" sibTransId="{5CE9EB68-A258-4A73-AEB8-D042FB6C2B54}"/>
    <dgm:cxn modelId="{21852EB0-44DC-4EC1-8E04-274412E3A9EC}" type="presOf" srcId="{7A049608-C5FD-4608-A498-B329DE743AD5}" destId="{CF8581FB-3626-4C1C-BA0F-C033ACC8F03C}" srcOrd="0" destOrd="0" presId="urn:microsoft.com/office/officeart/2005/8/layout/cycle4"/>
    <dgm:cxn modelId="{3C806E42-4427-406B-9FD1-022A9D62C839}" type="presOf" srcId="{14B560BB-4A41-4001-A538-A755C34DC742}" destId="{492C3AE6-226F-4BD4-8CD5-660C938EEC46}" srcOrd="0" destOrd="0" presId="urn:microsoft.com/office/officeart/2005/8/layout/cycle4"/>
    <dgm:cxn modelId="{A4278C89-4785-4DFA-807A-470B7F978968}" type="presParOf" srcId="{45B97D7F-0B7D-4213-8980-7CC0558C08BA}" destId="{11DC0C81-9644-410C-A0CE-0689544F3A59}" srcOrd="0" destOrd="0" presId="urn:microsoft.com/office/officeart/2005/8/layout/cycle4"/>
    <dgm:cxn modelId="{54A03017-10F2-497A-8FEA-DFA40C8B0958}" type="presParOf" srcId="{11DC0C81-9644-410C-A0CE-0689544F3A59}" destId="{E3207C92-0F7A-413A-89AB-3C9AA6283EBA}" srcOrd="0" destOrd="0" presId="urn:microsoft.com/office/officeart/2005/8/layout/cycle4"/>
    <dgm:cxn modelId="{7B0F34BB-E0AF-4D04-A4BE-E981C8D0910A}" type="presParOf" srcId="{E3207C92-0F7A-413A-89AB-3C9AA6283EBA}" destId="{5447DDF6-AEAC-4032-98E1-4C30CA9B3990}" srcOrd="0" destOrd="0" presId="urn:microsoft.com/office/officeart/2005/8/layout/cycle4"/>
    <dgm:cxn modelId="{8CCBD9D3-F3A1-4C3E-8C9D-464C78946819}" type="presParOf" srcId="{E3207C92-0F7A-413A-89AB-3C9AA6283EBA}" destId="{A93D9161-6F8B-460A-9C85-BAEFCF40CE50}" srcOrd="1" destOrd="0" presId="urn:microsoft.com/office/officeart/2005/8/layout/cycle4"/>
    <dgm:cxn modelId="{12A4A0E9-8A1B-4FA3-8123-1E57C6A4B8B1}" type="presParOf" srcId="{11DC0C81-9644-410C-A0CE-0689544F3A59}" destId="{42D0E128-A415-4AC9-B20F-D5742580FF1D}" srcOrd="1" destOrd="0" presId="urn:microsoft.com/office/officeart/2005/8/layout/cycle4"/>
    <dgm:cxn modelId="{DD2E0FF5-A078-4497-8601-785B126CFA00}" type="presParOf" srcId="{42D0E128-A415-4AC9-B20F-D5742580FF1D}" destId="{21490436-082D-411B-8953-071F05429473}" srcOrd="0" destOrd="0" presId="urn:microsoft.com/office/officeart/2005/8/layout/cycle4"/>
    <dgm:cxn modelId="{72C6163D-BFB6-4445-8148-E57C7C36345C}" type="presParOf" srcId="{42D0E128-A415-4AC9-B20F-D5742580FF1D}" destId="{7364C1CD-6A18-472C-8254-79F6FEBD8A05}" srcOrd="1" destOrd="0" presId="urn:microsoft.com/office/officeart/2005/8/layout/cycle4"/>
    <dgm:cxn modelId="{6BF8AD59-8919-48FF-94E3-9D919BA84C6E}" type="presParOf" srcId="{11DC0C81-9644-410C-A0CE-0689544F3A59}" destId="{0A6C8AD5-AD44-43CB-8B0F-9D98CEC450C6}" srcOrd="2" destOrd="0" presId="urn:microsoft.com/office/officeart/2005/8/layout/cycle4"/>
    <dgm:cxn modelId="{B8FDA6A7-E7A5-40C5-8FEA-63DE338D9808}" type="presParOf" srcId="{0A6C8AD5-AD44-43CB-8B0F-9D98CEC450C6}" destId="{05F90019-BB1E-48D0-9ED6-D7B939825440}" srcOrd="0" destOrd="0" presId="urn:microsoft.com/office/officeart/2005/8/layout/cycle4"/>
    <dgm:cxn modelId="{AA76AC90-574A-4FAA-B86E-F2ADD54F908F}" type="presParOf" srcId="{0A6C8AD5-AD44-43CB-8B0F-9D98CEC450C6}" destId="{CF8AF529-5ACB-4ED8-8FA2-3017425D9567}" srcOrd="1" destOrd="0" presId="urn:microsoft.com/office/officeart/2005/8/layout/cycle4"/>
    <dgm:cxn modelId="{256BFF41-E69A-4E5E-9A73-1D6DC4DEE29D}" type="presParOf" srcId="{11DC0C81-9644-410C-A0CE-0689544F3A59}" destId="{7D15DDF8-AB73-472F-AB9B-EF83F738C69A}" srcOrd="3" destOrd="0" presId="urn:microsoft.com/office/officeart/2005/8/layout/cycle4"/>
    <dgm:cxn modelId="{68F608D3-1D6E-4F74-9EA9-0929410D67EA}" type="presParOf" srcId="{7D15DDF8-AB73-472F-AB9B-EF83F738C69A}" destId="{492C3AE6-226F-4BD4-8CD5-660C938EEC46}" srcOrd="0" destOrd="0" presId="urn:microsoft.com/office/officeart/2005/8/layout/cycle4"/>
    <dgm:cxn modelId="{E1FA01FF-2AC5-4402-BC47-F3F33F0828A8}" type="presParOf" srcId="{7D15DDF8-AB73-472F-AB9B-EF83F738C69A}" destId="{EC06E0AB-E62C-406E-90BA-E359B24224D0}" srcOrd="1" destOrd="0" presId="urn:microsoft.com/office/officeart/2005/8/layout/cycle4"/>
    <dgm:cxn modelId="{438B735E-23E2-4C84-8461-52280746CE55}" type="presParOf" srcId="{11DC0C81-9644-410C-A0CE-0689544F3A59}" destId="{5EEF95D4-56B5-4598-A980-1602B6E35DB5}" srcOrd="4" destOrd="0" presId="urn:microsoft.com/office/officeart/2005/8/layout/cycle4"/>
    <dgm:cxn modelId="{904F3DA4-3A1E-4BC1-A8F5-825F0BA44768}" type="presParOf" srcId="{45B97D7F-0B7D-4213-8980-7CC0558C08BA}" destId="{8174AE3C-9EA1-4EED-987C-4BBA0ACB4BAE}" srcOrd="1" destOrd="0" presId="urn:microsoft.com/office/officeart/2005/8/layout/cycle4"/>
    <dgm:cxn modelId="{B6EA0D29-34FC-4E8E-BA5F-7410B0DC5FBC}" type="presParOf" srcId="{8174AE3C-9EA1-4EED-987C-4BBA0ACB4BAE}" destId="{D69B40DE-7FCD-498D-810A-60C569761305}" srcOrd="0" destOrd="0" presId="urn:microsoft.com/office/officeart/2005/8/layout/cycle4"/>
    <dgm:cxn modelId="{3FE75863-DB9D-401B-8B95-8931D181277C}" type="presParOf" srcId="{8174AE3C-9EA1-4EED-987C-4BBA0ACB4BAE}" destId="{A15D08AD-580F-474C-B476-463D3702CD31}" srcOrd="1" destOrd="0" presId="urn:microsoft.com/office/officeart/2005/8/layout/cycle4"/>
    <dgm:cxn modelId="{172D2847-5DB8-42DC-9ED7-342EA9D1F207}" type="presParOf" srcId="{8174AE3C-9EA1-4EED-987C-4BBA0ACB4BAE}" destId="{CF8581FB-3626-4C1C-BA0F-C033ACC8F03C}" srcOrd="2" destOrd="0" presId="urn:microsoft.com/office/officeart/2005/8/layout/cycle4"/>
    <dgm:cxn modelId="{FF3977F7-CD08-4B2A-8543-23552818A390}" type="presParOf" srcId="{8174AE3C-9EA1-4EED-987C-4BBA0ACB4BAE}" destId="{6629D537-E2A5-4820-AE44-BA1EC18581BB}" srcOrd="3" destOrd="0" presId="urn:microsoft.com/office/officeart/2005/8/layout/cycle4"/>
    <dgm:cxn modelId="{17CD1825-2A76-4394-967C-97BC8DBC0A62}" type="presParOf" srcId="{8174AE3C-9EA1-4EED-987C-4BBA0ACB4BAE}" destId="{4B18DBB3-8259-4CE3-8EC6-660BA2FEA4F6}" srcOrd="4" destOrd="0" presId="urn:microsoft.com/office/officeart/2005/8/layout/cycle4"/>
    <dgm:cxn modelId="{E773B3FA-EB77-465F-A788-DCFEE01C23BC}" type="presParOf" srcId="{45B97D7F-0B7D-4213-8980-7CC0558C08BA}" destId="{12ED1499-F2AF-4BBF-BE53-F8F83D016875}" srcOrd="2" destOrd="0" presId="urn:microsoft.com/office/officeart/2005/8/layout/cycle4"/>
    <dgm:cxn modelId="{91DA12E3-36BE-414C-9FC8-9D2B103AB134}" type="presParOf" srcId="{45B97D7F-0B7D-4213-8980-7CC0558C08BA}" destId="{CC03B413-0DF4-4CFE-8052-FE5D11D6A98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05A4F-8244-43BD-B202-6C120927520A}" type="doc">
      <dgm:prSet loTypeId="urn:microsoft.com/office/officeart/2008/layout/PictureAccentList" loCatId="picture" qsTypeId="urn:microsoft.com/office/officeart/2005/8/quickstyle/3d1" qsCatId="3D" csTypeId="urn:microsoft.com/office/officeart/2005/8/colors/colorful3" csCatId="colorful" phldr="1"/>
      <dgm:spPr/>
      <dgm:t>
        <a:bodyPr/>
        <a:lstStyle/>
        <a:p>
          <a:endParaRPr lang="en-US"/>
        </a:p>
      </dgm:t>
    </dgm:pt>
    <dgm:pt modelId="{49D414ED-D228-454E-9F95-89FB8FE51E8F}">
      <dgm:prSet phldrT="[Text]"/>
      <dgm:spPr/>
      <dgm:t>
        <a:bodyPr/>
        <a:lstStyle/>
        <a:p>
          <a:r>
            <a:rPr lang="en-US" dirty="0"/>
            <a:t>Social Justice</a:t>
          </a:r>
        </a:p>
      </dgm:t>
    </dgm:pt>
    <dgm:pt modelId="{003E5D1F-C840-4447-94B9-295C47689ABB}" type="parTrans" cxnId="{1BC7FFD7-2C53-4634-878C-FD7726A6928D}">
      <dgm:prSet/>
      <dgm:spPr/>
      <dgm:t>
        <a:bodyPr/>
        <a:lstStyle/>
        <a:p>
          <a:endParaRPr lang="en-US"/>
        </a:p>
      </dgm:t>
    </dgm:pt>
    <dgm:pt modelId="{D902151E-CEFA-452E-9CD5-8262EF064432}" type="sibTrans" cxnId="{1BC7FFD7-2C53-4634-878C-FD7726A6928D}">
      <dgm:prSet/>
      <dgm:spPr/>
      <dgm:t>
        <a:bodyPr/>
        <a:lstStyle/>
        <a:p>
          <a:endParaRPr lang="en-US"/>
        </a:p>
      </dgm:t>
    </dgm:pt>
    <dgm:pt modelId="{609AA1FB-788B-4406-BD98-9B17AC078C18}">
      <dgm:prSet phldrT="[Text]"/>
      <dgm:spPr/>
      <dgm:t>
        <a:bodyPr/>
        <a:lstStyle/>
        <a:p>
          <a:r>
            <a:rPr lang="en-US" dirty="0"/>
            <a:t>Inclusion</a:t>
          </a:r>
        </a:p>
      </dgm:t>
    </dgm:pt>
    <dgm:pt modelId="{B0073FE4-FC66-42FC-AE68-2BB9763A829E}" type="parTrans" cxnId="{CD61D3BB-D6F1-4E01-9FC0-26BB41E4D629}">
      <dgm:prSet/>
      <dgm:spPr/>
      <dgm:t>
        <a:bodyPr/>
        <a:lstStyle/>
        <a:p>
          <a:endParaRPr lang="en-US"/>
        </a:p>
      </dgm:t>
    </dgm:pt>
    <dgm:pt modelId="{367277A4-B5FF-420D-B471-B3496599462A}" type="sibTrans" cxnId="{CD61D3BB-D6F1-4E01-9FC0-26BB41E4D629}">
      <dgm:prSet/>
      <dgm:spPr/>
      <dgm:t>
        <a:bodyPr/>
        <a:lstStyle/>
        <a:p>
          <a:endParaRPr lang="en-US"/>
        </a:p>
      </dgm:t>
    </dgm:pt>
    <dgm:pt modelId="{88E7C06D-DA53-4C82-A1A2-20D95D1813B7}">
      <dgm:prSet phldrT="[Text]"/>
      <dgm:spPr/>
      <dgm:t>
        <a:bodyPr/>
        <a:lstStyle/>
        <a:p>
          <a:r>
            <a:rPr lang="en-US" dirty="0"/>
            <a:t>Equity</a:t>
          </a:r>
        </a:p>
      </dgm:t>
    </dgm:pt>
    <dgm:pt modelId="{FF1232D1-9A58-42EB-9C6A-C0E5FE5F8753}" type="parTrans" cxnId="{A3179929-4A70-453D-BEA3-59E1994EE36C}">
      <dgm:prSet/>
      <dgm:spPr/>
      <dgm:t>
        <a:bodyPr/>
        <a:lstStyle/>
        <a:p>
          <a:endParaRPr lang="en-US"/>
        </a:p>
      </dgm:t>
    </dgm:pt>
    <dgm:pt modelId="{C9CD1888-23A6-45FF-8D21-0D50203C977B}" type="sibTrans" cxnId="{A3179929-4A70-453D-BEA3-59E1994EE36C}">
      <dgm:prSet/>
      <dgm:spPr/>
      <dgm:t>
        <a:bodyPr/>
        <a:lstStyle/>
        <a:p>
          <a:endParaRPr lang="en-US"/>
        </a:p>
      </dgm:t>
    </dgm:pt>
    <dgm:pt modelId="{F24B67B0-A071-459E-AFCC-FDC7E6A46E2E}">
      <dgm:prSet/>
      <dgm:spPr/>
      <dgm:t>
        <a:bodyPr/>
        <a:lstStyle/>
        <a:p>
          <a:r>
            <a:rPr lang="en-US" dirty="0"/>
            <a:t>Diversity</a:t>
          </a:r>
        </a:p>
      </dgm:t>
    </dgm:pt>
    <dgm:pt modelId="{34062C4D-B3A7-47C4-A557-ED2447ECCCA3}" type="parTrans" cxnId="{FA173816-8CFA-4751-83C5-277342D67634}">
      <dgm:prSet/>
      <dgm:spPr/>
      <dgm:t>
        <a:bodyPr/>
        <a:lstStyle/>
        <a:p>
          <a:endParaRPr lang="en-US"/>
        </a:p>
      </dgm:t>
    </dgm:pt>
    <dgm:pt modelId="{F973B54C-EDB4-4D9B-8EA2-B2BF34C91443}" type="sibTrans" cxnId="{FA173816-8CFA-4751-83C5-277342D67634}">
      <dgm:prSet/>
      <dgm:spPr/>
      <dgm:t>
        <a:bodyPr/>
        <a:lstStyle/>
        <a:p>
          <a:endParaRPr lang="en-US"/>
        </a:p>
      </dgm:t>
    </dgm:pt>
    <dgm:pt modelId="{CEF28A07-7370-4BAF-9AD9-523780D1B6D4}" type="pres">
      <dgm:prSet presAssocID="{1D005A4F-8244-43BD-B202-6C120927520A}" presName="layout" presStyleCnt="0">
        <dgm:presLayoutVars>
          <dgm:chMax/>
          <dgm:chPref/>
          <dgm:dir/>
          <dgm:animOne val="branch"/>
          <dgm:animLvl val="lvl"/>
          <dgm:resizeHandles/>
        </dgm:presLayoutVars>
      </dgm:prSet>
      <dgm:spPr/>
      <dgm:t>
        <a:bodyPr/>
        <a:lstStyle/>
        <a:p>
          <a:endParaRPr lang="en-US"/>
        </a:p>
      </dgm:t>
    </dgm:pt>
    <dgm:pt modelId="{C7711BFF-DFA8-46A4-B746-55942E83439A}" type="pres">
      <dgm:prSet presAssocID="{49D414ED-D228-454E-9F95-89FB8FE51E8F}" presName="root" presStyleCnt="0">
        <dgm:presLayoutVars>
          <dgm:chMax/>
          <dgm:chPref val="4"/>
        </dgm:presLayoutVars>
      </dgm:prSet>
      <dgm:spPr/>
    </dgm:pt>
    <dgm:pt modelId="{3FD867BC-53A2-4ED7-9C01-D6DB6A8FD69F}" type="pres">
      <dgm:prSet presAssocID="{49D414ED-D228-454E-9F95-89FB8FE51E8F}" presName="rootComposite" presStyleCnt="0">
        <dgm:presLayoutVars/>
      </dgm:prSet>
      <dgm:spPr/>
    </dgm:pt>
    <dgm:pt modelId="{F6263DD2-4045-443B-A5C9-4AAB1DFC6F4F}" type="pres">
      <dgm:prSet presAssocID="{49D414ED-D228-454E-9F95-89FB8FE51E8F}" presName="rootText" presStyleLbl="node0" presStyleIdx="0" presStyleCnt="1">
        <dgm:presLayoutVars>
          <dgm:chMax/>
          <dgm:chPref val="4"/>
        </dgm:presLayoutVars>
      </dgm:prSet>
      <dgm:spPr/>
      <dgm:t>
        <a:bodyPr/>
        <a:lstStyle/>
        <a:p>
          <a:endParaRPr lang="en-US"/>
        </a:p>
      </dgm:t>
    </dgm:pt>
    <dgm:pt modelId="{6BB97898-6A36-4659-8164-65195A2CD337}" type="pres">
      <dgm:prSet presAssocID="{49D414ED-D228-454E-9F95-89FB8FE51E8F}" presName="childShape" presStyleCnt="0">
        <dgm:presLayoutVars>
          <dgm:chMax val="0"/>
          <dgm:chPref val="0"/>
        </dgm:presLayoutVars>
      </dgm:prSet>
      <dgm:spPr/>
    </dgm:pt>
    <dgm:pt modelId="{977A6B03-EE6D-4053-97D6-6420E0D03DE0}" type="pres">
      <dgm:prSet presAssocID="{609AA1FB-788B-4406-BD98-9B17AC078C18}" presName="childComposite" presStyleCnt="0">
        <dgm:presLayoutVars>
          <dgm:chMax val="0"/>
          <dgm:chPref val="0"/>
        </dgm:presLayoutVars>
      </dgm:prSet>
      <dgm:spPr/>
    </dgm:pt>
    <dgm:pt modelId="{E4CE0219-CFDE-40E5-96D6-16D333A99FCC}" type="pres">
      <dgm:prSet presAssocID="{609AA1FB-788B-4406-BD98-9B17AC078C18}" presName="Image" presStyleLbl="node1" presStyleIdx="0" presStyleCnt="3"/>
      <dgm:spPr/>
    </dgm:pt>
    <dgm:pt modelId="{2977FEFC-9031-40F1-AA9B-DB7926FADF95}" type="pres">
      <dgm:prSet presAssocID="{609AA1FB-788B-4406-BD98-9B17AC078C18}" presName="childText" presStyleLbl="lnNode1" presStyleIdx="0" presStyleCnt="3">
        <dgm:presLayoutVars>
          <dgm:chMax val="0"/>
          <dgm:chPref val="0"/>
          <dgm:bulletEnabled val="1"/>
        </dgm:presLayoutVars>
      </dgm:prSet>
      <dgm:spPr/>
      <dgm:t>
        <a:bodyPr/>
        <a:lstStyle/>
        <a:p>
          <a:endParaRPr lang="en-US"/>
        </a:p>
      </dgm:t>
    </dgm:pt>
    <dgm:pt modelId="{B72C37AB-900A-41DB-867E-AE60D0539980}" type="pres">
      <dgm:prSet presAssocID="{88E7C06D-DA53-4C82-A1A2-20D95D1813B7}" presName="childComposite" presStyleCnt="0">
        <dgm:presLayoutVars>
          <dgm:chMax val="0"/>
          <dgm:chPref val="0"/>
        </dgm:presLayoutVars>
      </dgm:prSet>
      <dgm:spPr/>
    </dgm:pt>
    <dgm:pt modelId="{537C3A9C-4687-4600-A60F-DA31036F0632}" type="pres">
      <dgm:prSet presAssocID="{88E7C06D-DA53-4C82-A1A2-20D95D1813B7}" presName="Image" presStyleLbl="node1" presStyleIdx="1" presStyleCnt="3"/>
      <dgm:spPr/>
    </dgm:pt>
    <dgm:pt modelId="{753B4D45-7636-451B-997B-499E30316A5B}" type="pres">
      <dgm:prSet presAssocID="{88E7C06D-DA53-4C82-A1A2-20D95D1813B7}" presName="childText" presStyleLbl="lnNode1" presStyleIdx="1" presStyleCnt="3">
        <dgm:presLayoutVars>
          <dgm:chMax val="0"/>
          <dgm:chPref val="0"/>
          <dgm:bulletEnabled val="1"/>
        </dgm:presLayoutVars>
      </dgm:prSet>
      <dgm:spPr/>
      <dgm:t>
        <a:bodyPr/>
        <a:lstStyle/>
        <a:p>
          <a:endParaRPr lang="en-US"/>
        </a:p>
      </dgm:t>
    </dgm:pt>
    <dgm:pt modelId="{413BAD46-92FE-4B55-AE62-28694A6819A4}" type="pres">
      <dgm:prSet presAssocID="{F24B67B0-A071-459E-AFCC-FDC7E6A46E2E}" presName="childComposite" presStyleCnt="0">
        <dgm:presLayoutVars>
          <dgm:chMax val="0"/>
          <dgm:chPref val="0"/>
        </dgm:presLayoutVars>
      </dgm:prSet>
      <dgm:spPr/>
    </dgm:pt>
    <dgm:pt modelId="{B1067DB8-E587-4AEE-B189-FFC5AE25BC60}" type="pres">
      <dgm:prSet presAssocID="{F24B67B0-A071-459E-AFCC-FDC7E6A46E2E}" presName="Image" presStyleLbl="node1" presStyleIdx="2" presStyleCnt="3"/>
      <dgm:spPr/>
    </dgm:pt>
    <dgm:pt modelId="{BBC16ADF-7B66-43F9-BAC8-7EB510D11CCD}" type="pres">
      <dgm:prSet presAssocID="{F24B67B0-A071-459E-AFCC-FDC7E6A46E2E}" presName="childText" presStyleLbl="lnNode1" presStyleIdx="2" presStyleCnt="3">
        <dgm:presLayoutVars>
          <dgm:chMax val="0"/>
          <dgm:chPref val="0"/>
          <dgm:bulletEnabled val="1"/>
        </dgm:presLayoutVars>
      </dgm:prSet>
      <dgm:spPr/>
      <dgm:t>
        <a:bodyPr/>
        <a:lstStyle/>
        <a:p>
          <a:endParaRPr lang="en-US"/>
        </a:p>
      </dgm:t>
    </dgm:pt>
  </dgm:ptLst>
  <dgm:cxnLst>
    <dgm:cxn modelId="{4554DD3A-9477-4193-AEB0-488AAE2B1D68}" type="presOf" srcId="{88E7C06D-DA53-4C82-A1A2-20D95D1813B7}" destId="{753B4D45-7636-451B-997B-499E30316A5B}" srcOrd="0" destOrd="0" presId="urn:microsoft.com/office/officeart/2008/layout/PictureAccentList"/>
    <dgm:cxn modelId="{CD61D3BB-D6F1-4E01-9FC0-26BB41E4D629}" srcId="{49D414ED-D228-454E-9F95-89FB8FE51E8F}" destId="{609AA1FB-788B-4406-BD98-9B17AC078C18}" srcOrd="0" destOrd="0" parTransId="{B0073FE4-FC66-42FC-AE68-2BB9763A829E}" sibTransId="{367277A4-B5FF-420D-B471-B3496599462A}"/>
    <dgm:cxn modelId="{C440DF38-682D-4A73-85B2-FB546D1850DE}" type="presOf" srcId="{609AA1FB-788B-4406-BD98-9B17AC078C18}" destId="{2977FEFC-9031-40F1-AA9B-DB7926FADF95}" srcOrd="0" destOrd="0" presId="urn:microsoft.com/office/officeart/2008/layout/PictureAccentList"/>
    <dgm:cxn modelId="{FA173816-8CFA-4751-83C5-277342D67634}" srcId="{49D414ED-D228-454E-9F95-89FB8FE51E8F}" destId="{F24B67B0-A071-459E-AFCC-FDC7E6A46E2E}" srcOrd="2" destOrd="0" parTransId="{34062C4D-B3A7-47C4-A557-ED2447ECCCA3}" sibTransId="{F973B54C-EDB4-4D9B-8EA2-B2BF34C91443}"/>
    <dgm:cxn modelId="{5B0AEC99-C875-4B60-86F8-F7F163879E05}" type="presOf" srcId="{1D005A4F-8244-43BD-B202-6C120927520A}" destId="{CEF28A07-7370-4BAF-9AD9-523780D1B6D4}" srcOrd="0" destOrd="0" presId="urn:microsoft.com/office/officeart/2008/layout/PictureAccentList"/>
    <dgm:cxn modelId="{1BC7FFD7-2C53-4634-878C-FD7726A6928D}" srcId="{1D005A4F-8244-43BD-B202-6C120927520A}" destId="{49D414ED-D228-454E-9F95-89FB8FE51E8F}" srcOrd="0" destOrd="0" parTransId="{003E5D1F-C840-4447-94B9-295C47689ABB}" sibTransId="{D902151E-CEFA-452E-9CD5-8262EF064432}"/>
    <dgm:cxn modelId="{A3179929-4A70-453D-BEA3-59E1994EE36C}" srcId="{49D414ED-D228-454E-9F95-89FB8FE51E8F}" destId="{88E7C06D-DA53-4C82-A1A2-20D95D1813B7}" srcOrd="1" destOrd="0" parTransId="{FF1232D1-9A58-42EB-9C6A-C0E5FE5F8753}" sibTransId="{C9CD1888-23A6-45FF-8D21-0D50203C977B}"/>
    <dgm:cxn modelId="{173C99C2-0EBC-45C6-ADC2-F4447743E480}" type="presOf" srcId="{49D414ED-D228-454E-9F95-89FB8FE51E8F}" destId="{F6263DD2-4045-443B-A5C9-4AAB1DFC6F4F}" srcOrd="0" destOrd="0" presId="urn:microsoft.com/office/officeart/2008/layout/PictureAccentList"/>
    <dgm:cxn modelId="{00DDAB5D-4A59-4044-BFD9-EB0D039CCAF1}" type="presOf" srcId="{F24B67B0-A071-459E-AFCC-FDC7E6A46E2E}" destId="{BBC16ADF-7B66-43F9-BAC8-7EB510D11CCD}" srcOrd="0" destOrd="0" presId="urn:microsoft.com/office/officeart/2008/layout/PictureAccentList"/>
    <dgm:cxn modelId="{3DC97BE6-3ADE-4224-AB53-9A67B5E6E8A8}" type="presParOf" srcId="{CEF28A07-7370-4BAF-9AD9-523780D1B6D4}" destId="{C7711BFF-DFA8-46A4-B746-55942E83439A}" srcOrd="0" destOrd="0" presId="urn:microsoft.com/office/officeart/2008/layout/PictureAccentList"/>
    <dgm:cxn modelId="{55998BA3-939A-4B25-A7F8-9F4F76A7E2C9}" type="presParOf" srcId="{C7711BFF-DFA8-46A4-B746-55942E83439A}" destId="{3FD867BC-53A2-4ED7-9C01-D6DB6A8FD69F}" srcOrd="0" destOrd="0" presId="urn:microsoft.com/office/officeart/2008/layout/PictureAccentList"/>
    <dgm:cxn modelId="{565B9B99-7386-485D-AB32-773227CE151C}" type="presParOf" srcId="{3FD867BC-53A2-4ED7-9C01-D6DB6A8FD69F}" destId="{F6263DD2-4045-443B-A5C9-4AAB1DFC6F4F}" srcOrd="0" destOrd="0" presId="urn:microsoft.com/office/officeart/2008/layout/PictureAccentList"/>
    <dgm:cxn modelId="{6C26B9A5-7F2F-4FDE-A6B3-E42FD38F1BA4}" type="presParOf" srcId="{C7711BFF-DFA8-46A4-B746-55942E83439A}" destId="{6BB97898-6A36-4659-8164-65195A2CD337}" srcOrd="1" destOrd="0" presId="urn:microsoft.com/office/officeart/2008/layout/PictureAccentList"/>
    <dgm:cxn modelId="{0D4BF8D4-03D7-412C-B52E-41FA659A5118}" type="presParOf" srcId="{6BB97898-6A36-4659-8164-65195A2CD337}" destId="{977A6B03-EE6D-4053-97D6-6420E0D03DE0}" srcOrd="0" destOrd="0" presId="urn:microsoft.com/office/officeart/2008/layout/PictureAccentList"/>
    <dgm:cxn modelId="{8D3D15EA-676D-4445-8A2F-140C95A01024}" type="presParOf" srcId="{977A6B03-EE6D-4053-97D6-6420E0D03DE0}" destId="{E4CE0219-CFDE-40E5-96D6-16D333A99FCC}" srcOrd="0" destOrd="0" presId="urn:microsoft.com/office/officeart/2008/layout/PictureAccentList"/>
    <dgm:cxn modelId="{B21D578F-CFE1-49B1-B0C5-AAD7496DE735}" type="presParOf" srcId="{977A6B03-EE6D-4053-97D6-6420E0D03DE0}" destId="{2977FEFC-9031-40F1-AA9B-DB7926FADF95}" srcOrd="1" destOrd="0" presId="urn:microsoft.com/office/officeart/2008/layout/PictureAccentList"/>
    <dgm:cxn modelId="{A8E158D1-41AD-4B46-9115-66C519C0B4B5}" type="presParOf" srcId="{6BB97898-6A36-4659-8164-65195A2CD337}" destId="{B72C37AB-900A-41DB-867E-AE60D0539980}" srcOrd="1" destOrd="0" presId="urn:microsoft.com/office/officeart/2008/layout/PictureAccentList"/>
    <dgm:cxn modelId="{2666EF8A-6D1B-4E26-B447-FFBC675BAC43}" type="presParOf" srcId="{B72C37AB-900A-41DB-867E-AE60D0539980}" destId="{537C3A9C-4687-4600-A60F-DA31036F0632}" srcOrd="0" destOrd="0" presId="urn:microsoft.com/office/officeart/2008/layout/PictureAccentList"/>
    <dgm:cxn modelId="{5F717E6D-1F45-479B-80B1-36A25447A9FF}" type="presParOf" srcId="{B72C37AB-900A-41DB-867E-AE60D0539980}" destId="{753B4D45-7636-451B-997B-499E30316A5B}" srcOrd="1" destOrd="0" presId="urn:microsoft.com/office/officeart/2008/layout/PictureAccentList"/>
    <dgm:cxn modelId="{B69B2773-FC31-4C55-B4AA-6BEE36C64686}" type="presParOf" srcId="{6BB97898-6A36-4659-8164-65195A2CD337}" destId="{413BAD46-92FE-4B55-AE62-28694A6819A4}" srcOrd="2" destOrd="0" presId="urn:microsoft.com/office/officeart/2008/layout/PictureAccentList"/>
    <dgm:cxn modelId="{DB23E122-BAA0-49F5-90D8-E19EFDC6F967}" type="presParOf" srcId="{413BAD46-92FE-4B55-AE62-28694A6819A4}" destId="{B1067DB8-E587-4AEE-B189-FFC5AE25BC60}" srcOrd="0" destOrd="0" presId="urn:microsoft.com/office/officeart/2008/layout/PictureAccentList"/>
    <dgm:cxn modelId="{DA47D3DC-39BE-4DC0-9037-61D888ACEDCD}" type="presParOf" srcId="{413BAD46-92FE-4B55-AE62-28694A6819A4}" destId="{BBC16ADF-7B66-43F9-BAC8-7EB510D11CC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F3F674-38BB-4937-95E8-423BF931B4FD}"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lang="en-US"/>
        </a:p>
      </dgm:t>
    </dgm:pt>
    <dgm:pt modelId="{3A4AF67E-6EBF-4D52-966D-8D9D45ED3831}">
      <dgm:prSet phldrT="[Text]" custT="1"/>
      <dgm:spPr/>
      <dgm:t>
        <a:bodyPr/>
        <a:lstStyle/>
        <a:p>
          <a:pPr algn="ctr"/>
          <a:r>
            <a:rPr lang="en-US" sz="2200" b="1" dirty="0" smtClean="0"/>
            <a:t>Awareness</a:t>
          </a:r>
          <a:r>
            <a:rPr lang="en-US" sz="2200" dirty="0" smtClean="0"/>
            <a:t> - </a:t>
          </a:r>
        </a:p>
        <a:p>
          <a:pPr algn="l"/>
          <a:r>
            <a:rPr lang="en-US" sz="2200" dirty="0" smtClean="0"/>
            <a:t>Oppression </a:t>
          </a:r>
          <a:r>
            <a:rPr lang="en-US" sz="2200" dirty="0"/>
            <a:t>&amp; Privilege</a:t>
          </a:r>
        </a:p>
      </dgm:t>
    </dgm:pt>
    <dgm:pt modelId="{AE7684AD-1F47-4368-BC81-816027287B59}" type="parTrans" cxnId="{55CFAA5C-CD35-4FA8-9DE4-3728BD8B4B15}">
      <dgm:prSet/>
      <dgm:spPr/>
      <dgm:t>
        <a:bodyPr/>
        <a:lstStyle/>
        <a:p>
          <a:endParaRPr lang="en-US"/>
        </a:p>
      </dgm:t>
    </dgm:pt>
    <dgm:pt modelId="{06ED69AC-174A-4D3C-9525-AD2D2D502ECA}" type="sibTrans" cxnId="{55CFAA5C-CD35-4FA8-9DE4-3728BD8B4B15}">
      <dgm:prSet/>
      <dgm:spPr/>
      <dgm:t>
        <a:bodyPr/>
        <a:lstStyle/>
        <a:p>
          <a:endParaRPr lang="en-US"/>
        </a:p>
      </dgm:t>
    </dgm:pt>
    <dgm:pt modelId="{8806E2F1-168A-4D67-AAAF-5BD69AEE9BA4}">
      <dgm:prSet phldrT="[Text]" custT="1"/>
      <dgm:spPr/>
      <dgm:t>
        <a:bodyPr/>
        <a:lstStyle/>
        <a:p>
          <a:pPr algn="l"/>
          <a:r>
            <a:rPr lang="en-US" sz="2200" b="1" dirty="0"/>
            <a:t>Self-reflection</a:t>
          </a:r>
          <a:r>
            <a:rPr lang="en-US" sz="2200" dirty="0"/>
            <a:t> </a:t>
          </a:r>
          <a:r>
            <a:rPr lang="en-US" sz="2200" dirty="0" smtClean="0"/>
            <a:t>- Challenging Perspectives</a:t>
          </a:r>
        </a:p>
        <a:p>
          <a:pPr algn="r"/>
          <a:r>
            <a:rPr lang="en-US" sz="2200" dirty="0" smtClean="0"/>
            <a:t>and  Embracing </a:t>
          </a:r>
          <a:r>
            <a:rPr lang="en-US" sz="2200" dirty="0"/>
            <a:t>Social Justice </a:t>
          </a:r>
          <a:endParaRPr lang="en-US" sz="2200" dirty="0" smtClean="0"/>
        </a:p>
        <a:p>
          <a:pPr algn="r"/>
          <a:r>
            <a:rPr lang="en-US" sz="2200" dirty="0" smtClean="0"/>
            <a:t>in our Worldview</a:t>
          </a:r>
          <a:endParaRPr lang="en-US" sz="2200" dirty="0"/>
        </a:p>
      </dgm:t>
    </dgm:pt>
    <dgm:pt modelId="{3EB280AA-CDCE-4374-952D-13343D3988B8}" type="parTrans" cxnId="{65464913-F47F-4B12-97E3-5D87EAFF8DB7}">
      <dgm:prSet/>
      <dgm:spPr/>
      <dgm:t>
        <a:bodyPr/>
        <a:lstStyle/>
        <a:p>
          <a:endParaRPr lang="en-US"/>
        </a:p>
      </dgm:t>
    </dgm:pt>
    <dgm:pt modelId="{5ACDE423-D9C2-4AC3-B8DC-4A95985DCA3A}" type="sibTrans" cxnId="{65464913-F47F-4B12-97E3-5D87EAFF8DB7}">
      <dgm:prSet/>
      <dgm:spPr/>
      <dgm:t>
        <a:bodyPr/>
        <a:lstStyle/>
        <a:p>
          <a:endParaRPr lang="en-US"/>
        </a:p>
      </dgm:t>
    </dgm:pt>
    <dgm:pt modelId="{0321F0C2-E550-43B4-872A-830E574FC3C5}">
      <dgm:prSet phldrT="[Text]" custT="1"/>
      <dgm:spPr/>
      <dgm:t>
        <a:bodyPr/>
        <a:lstStyle/>
        <a:p>
          <a:r>
            <a:rPr lang="en-US" sz="2200" b="1" dirty="0"/>
            <a:t>Action </a:t>
          </a:r>
          <a:endParaRPr lang="en-US" sz="2200" b="1" dirty="0" smtClean="0"/>
        </a:p>
        <a:p>
          <a:r>
            <a:rPr lang="en-US" sz="2200" dirty="0" smtClean="0"/>
            <a:t>Towards </a:t>
          </a:r>
          <a:r>
            <a:rPr lang="en-US" sz="2200" dirty="0"/>
            <a:t>Cultural Diversity, Equity, &amp; Inclusion </a:t>
          </a:r>
        </a:p>
      </dgm:t>
    </dgm:pt>
    <dgm:pt modelId="{6C79E10A-8092-4C81-9A81-DBC63299537B}" type="parTrans" cxnId="{1997929D-DF9F-45D8-ABE6-C3CD698335E4}">
      <dgm:prSet/>
      <dgm:spPr/>
      <dgm:t>
        <a:bodyPr/>
        <a:lstStyle/>
        <a:p>
          <a:endParaRPr lang="en-US"/>
        </a:p>
      </dgm:t>
    </dgm:pt>
    <dgm:pt modelId="{5D9D3056-FC83-4DA7-BDC6-8109C057CFD4}" type="sibTrans" cxnId="{1997929D-DF9F-45D8-ABE6-C3CD698335E4}">
      <dgm:prSet/>
      <dgm:spPr/>
      <dgm:t>
        <a:bodyPr/>
        <a:lstStyle/>
        <a:p>
          <a:endParaRPr lang="en-US"/>
        </a:p>
      </dgm:t>
    </dgm:pt>
    <dgm:pt modelId="{F44957D7-61B0-491B-AD2D-1059C6DAFC41}">
      <dgm:prSet custT="1"/>
      <dgm:spPr/>
      <dgm:t>
        <a:bodyPr/>
        <a:lstStyle/>
        <a:p>
          <a:pPr algn="l"/>
          <a:r>
            <a:rPr lang="en-US" sz="2200" b="1" dirty="0"/>
            <a:t>Social Justice</a:t>
          </a:r>
        </a:p>
        <a:p>
          <a:pPr algn="ctr"/>
          <a:r>
            <a:rPr lang="en-US" sz="2200" dirty="0"/>
            <a:t>Respect, Access, Participation, Representation </a:t>
          </a:r>
        </a:p>
      </dgm:t>
    </dgm:pt>
    <dgm:pt modelId="{28CC44F6-E4BC-48B4-B2A4-9D2BF0C5CC9A}" type="parTrans" cxnId="{09FEC51C-5B22-4A50-A841-4D3A33CB4ECB}">
      <dgm:prSet/>
      <dgm:spPr/>
      <dgm:t>
        <a:bodyPr/>
        <a:lstStyle/>
        <a:p>
          <a:endParaRPr lang="en-US"/>
        </a:p>
      </dgm:t>
    </dgm:pt>
    <dgm:pt modelId="{109E69BD-9492-4287-BB76-136EA06CAF6F}" type="sibTrans" cxnId="{09FEC51C-5B22-4A50-A841-4D3A33CB4ECB}">
      <dgm:prSet/>
      <dgm:spPr/>
      <dgm:t>
        <a:bodyPr/>
        <a:lstStyle/>
        <a:p>
          <a:endParaRPr lang="en-US"/>
        </a:p>
      </dgm:t>
    </dgm:pt>
    <dgm:pt modelId="{B3E4AC4F-3948-447B-A2D5-E2745CC23229}" type="pres">
      <dgm:prSet presAssocID="{47F3F674-38BB-4937-95E8-423BF931B4FD}" presName="Name0" presStyleCnt="0">
        <dgm:presLayoutVars>
          <dgm:chMax val="7"/>
          <dgm:chPref val="7"/>
          <dgm:dir/>
          <dgm:animLvl val="lvl"/>
        </dgm:presLayoutVars>
      </dgm:prSet>
      <dgm:spPr/>
      <dgm:t>
        <a:bodyPr/>
        <a:lstStyle/>
        <a:p>
          <a:endParaRPr lang="en-US"/>
        </a:p>
      </dgm:t>
    </dgm:pt>
    <dgm:pt modelId="{AA8A24EE-26FD-4957-BA2E-E4D64F7A070E}" type="pres">
      <dgm:prSet presAssocID="{3A4AF67E-6EBF-4D52-966D-8D9D45ED3831}" presName="Accent1" presStyleCnt="0"/>
      <dgm:spPr/>
    </dgm:pt>
    <dgm:pt modelId="{E3B32BF8-D9F4-45F3-A325-9134F72AAC50}" type="pres">
      <dgm:prSet presAssocID="{3A4AF67E-6EBF-4D52-966D-8D9D45ED3831}" presName="Accent" presStyleLbl="node1" presStyleIdx="0" presStyleCnt="4"/>
      <dgm:spPr/>
    </dgm:pt>
    <dgm:pt modelId="{EA780E33-7735-44DF-BE07-CA1ACB4B3122}" type="pres">
      <dgm:prSet presAssocID="{3A4AF67E-6EBF-4D52-966D-8D9D45ED3831}" presName="Parent1" presStyleLbl="revTx" presStyleIdx="0" presStyleCnt="4" custScaleX="332067" custLinFactX="-43910" custLinFactNeighborX="-100000" custLinFactNeighborY="-4736">
        <dgm:presLayoutVars>
          <dgm:chMax val="1"/>
          <dgm:chPref val="1"/>
          <dgm:bulletEnabled val="1"/>
        </dgm:presLayoutVars>
      </dgm:prSet>
      <dgm:spPr/>
      <dgm:t>
        <a:bodyPr/>
        <a:lstStyle/>
        <a:p>
          <a:endParaRPr lang="en-US"/>
        </a:p>
      </dgm:t>
    </dgm:pt>
    <dgm:pt modelId="{9727312E-00AD-4FC4-B027-EB172BB6355E}" type="pres">
      <dgm:prSet presAssocID="{8806E2F1-168A-4D67-AAAF-5BD69AEE9BA4}" presName="Accent2" presStyleCnt="0"/>
      <dgm:spPr/>
    </dgm:pt>
    <dgm:pt modelId="{1B1B5C42-6C52-4567-9D4D-EDBE957C87DF}" type="pres">
      <dgm:prSet presAssocID="{8806E2F1-168A-4D67-AAAF-5BD69AEE9BA4}" presName="Accent" presStyleLbl="node1" presStyleIdx="1" presStyleCnt="4"/>
      <dgm:spPr/>
    </dgm:pt>
    <dgm:pt modelId="{9A7C41E4-D3F4-4678-9034-73B79531A601}" type="pres">
      <dgm:prSet presAssocID="{8806E2F1-168A-4D67-AAAF-5BD69AEE9BA4}" presName="Parent2" presStyleLbl="revTx" presStyleIdx="1" presStyleCnt="4" custScaleX="514200" custScaleY="127868" custLinFactX="100000" custLinFactNeighborX="106878" custLinFactNeighborY="43387">
        <dgm:presLayoutVars>
          <dgm:chMax val="1"/>
          <dgm:chPref val="1"/>
          <dgm:bulletEnabled val="1"/>
        </dgm:presLayoutVars>
      </dgm:prSet>
      <dgm:spPr/>
      <dgm:t>
        <a:bodyPr/>
        <a:lstStyle/>
        <a:p>
          <a:endParaRPr lang="en-US"/>
        </a:p>
      </dgm:t>
    </dgm:pt>
    <dgm:pt modelId="{531DA26D-1441-46A5-9ECC-6BEA24F5C804}" type="pres">
      <dgm:prSet presAssocID="{0321F0C2-E550-43B4-872A-830E574FC3C5}" presName="Accent3" presStyleCnt="0"/>
      <dgm:spPr/>
    </dgm:pt>
    <dgm:pt modelId="{1626D009-486B-4926-9235-B8C3B2B4D6C8}" type="pres">
      <dgm:prSet presAssocID="{0321F0C2-E550-43B4-872A-830E574FC3C5}" presName="Accent" presStyleLbl="node1" presStyleIdx="2" presStyleCnt="4"/>
      <dgm:spPr/>
    </dgm:pt>
    <dgm:pt modelId="{8F95F516-AC18-4C1F-9B38-E37BFB5315F3}" type="pres">
      <dgm:prSet presAssocID="{0321F0C2-E550-43B4-872A-830E574FC3C5}" presName="Parent3" presStyleLbl="revTx" presStyleIdx="2" presStyleCnt="4" custScaleX="617776" custScaleY="188381">
        <dgm:presLayoutVars>
          <dgm:chMax val="1"/>
          <dgm:chPref val="1"/>
          <dgm:bulletEnabled val="1"/>
        </dgm:presLayoutVars>
      </dgm:prSet>
      <dgm:spPr/>
      <dgm:t>
        <a:bodyPr/>
        <a:lstStyle/>
        <a:p>
          <a:endParaRPr lang="en-US"/>
        </a:p>
      </dgm:t>
    </dgm:pt>
    <dgm:pt modelId="{DE0B4825-CF0E-4AFB-A968-6F26DB4B13BD}" type="pres">
      <dgm:prSet presAssocID="{F44957D7-61B0-491B-AD2D-1059C6DAFC41}" presName="Accent4" presStyleCnt="0"/>
      <dgm:spPr/>
    </dgm:pt>
    <dgm:pt modelId="{830F493D-42C9-4895-8CE5-9A10882082D1}" type="pres">
      <dgm:prSet presAssocID="{F44957D7-61B0-491B-AD2D-1059C6DAFC41}" presName="Accent" presStyleLbl="node1" presStyleIdx="3" presStyleCnt="4"/>
      <dgm:spPr/>
    </dgm:pt>
    <dgm:pt modelId="{7FAE8E62-CA74-446C-9923-A91FA29B277C}" type="pres">
      <dgm:prSet presAssocID="{F44957D7-61B0-491B-AD2D-1059C6DAFC41}" presName="Parent4" presStyleLbl="revTx" presStyleIdx="3" presStyleCnt="4" custScaleX="480723" custScaleY="178280" custLinFactX="100000" custLinFactNeighborX="156011" custLinFactNeighborY="29400">
        <dgm:presLayoutVars>
          <dgm:chMax val="1"/>
          <dgm:chPref val="1"/>
          <dgm:bulletEnabled val="1"/>
        </dgm:presLayoutVars>
      </dgm:prSet>
      <dgm:spPr/>
      <dgm:t>
        <a:bodyPr/>
        <a:lstStyle/>
        <a:p>
          <a:endParaRPr lang="en-US"/>
        </a:p>
      </dgm:t>
    </dgm:pt>
  </dgm:ptLst>
  <dgm:cxnLst>
    <dgm:cxn modelId="{8E4AFB91-46CE-4A73-B517-695DF68A969C}" type="presOf" srcId="{8806E2F1-168A-4D67-AAAF-5BD69AEE9BA4}" destId="{9A7C41E4-D3F4-4678-9034-73B79531A601}" srcOrd="0" destOrd="0" presId="urn:microsoft.com/office/officeart/2009/layout/CircleArrowProcess"/>
    <dgm:cxn modelId="{1997929D-DF9F-45D8-ABE6-C3CD698335E4}" srcId="{47F3F674-38BB-4937-95E8-423BF931B4FD}" destId="{0321F0C2-E550-43B4-872A-830E574FC3C5}" srcOrd="2" destOrd="0" parTransId="{6C79E10A-8092-4C81-9A81-DBC63299537B}" sibTransId="{5D9D3056-FC83-4DA7-BDC6-8109C057CFD4}"/>
    <dgm:cxn modelId="{D0A0E6D3-0FB7-459F-8DA7-38340FBBA79C}" type="presOf" srcId="{47F3F674-38BB-4937-95E8-423BF931B4FD}" destId="{B3E4AC4F-3948-447B-A2D5-E2745CC23229}" srcOrd="0" destOrd="0" presId="urn:microsoft.com/office/officeart/2009/layout/CircleArrowProcess"/>
    <dgm:cxn modelId="{09FEC51C-5B22-4A50-A841-4D3A33CB4ECB}" srcId="{47F3F674-38BB-4937-95E8-423BF931B4FD}" destId="{F44957D7-61B0-491B-AD2D-1059C6DAFC41}" srcOrd="3" destOrd="0" parTransId="{28CC44F6-E4BC-48B4-B2A4-9D2BF0C5CC9A}" sibTransId="{109E69BD-9492-4287-BB76-136EA06CAF6F}"/>
    <dgm:cxn modelId="{55CFAA5C-CD35-4FA8-9DE4-3728BD8B4B15}" srcId="{47F3F674-38BB-4937-95E8-423BF931B4FD}" destId="{3A4AF67E-6EBF-4D52-966D-8D9D45ED3831}" srcOrd="0" destOrd="0" parTransId="{AE7684AD-1F47-4368-BC81-816027287B59}" sibTransId="{06ED69AC-174A-4D3C-9525-AD2D2D502ECA}"/>
    <dgm:cxn modelId="{65464913-F47F-4B12-97E3-5D87EAFF8DB7}" srcId="{47F3F674-38BB-4937-95E8-423BF931B4FD}" destId="{8806E2F1-168A-4D67-AAAF-5BD69AEE9BA4}" srcOrd="1" destOrd="0" parTransId="{3EB280AA-CDCE-4374-952D-13343D3988B8}" sibTransId="{5ACDE423-D9C2-4AC3-B8DC-4A95985DCA3A}"/>
    <dgm:cxn modelId="{783334F9-8BAA-48DA-B610-8474BBDA73C7}" type="presOf" srcId="{0321F0C2-E550-43B4-872A-830E574FC3C5}" destId="{8F95F516-AC18-4C1F-9B38-E37BFB5315F3}" srcOrd="0" destOrd="0" presId="urn:microsoft.com/office/officeart/2009/layout/CircleArrowProcess"/>
    <dgm:cxn modelId="{562CF88D-5A78-4F6A-8392-C51586983FA7}" type="presOf" srcId="{3A4AF67E-6EBF-4D52-966D-8D9D45ED3831}" destId="{EA780E33-7735-44DF-BE07-CA1ACB4B3122}" srcOrd="0" destOrd="0" presId="urn:microsoft.com/office/officeart/2009/layout/CircleArrowProcess"/>
    <dgm:cxn modelId="{7690A303-12AE-4ABD-9C1C-B12D86034CEA}" type="presOf" srcId="{F44957D7-61B0-491B-AD2D-1059C6DAFC41}" destId="{7FAE8E62-CA74-446C-9923-A91FA29B277C}" srcOrd="0" destOrd="0" presId="urn:microsoft.com/office/officeart/2009/layout/CircleArrowProcess"/>
    <dgm:cxn modelId="{B7C3D2BC-9592-46D3-B76B-F18270CEEC8C}" type="presParOf" srcId="{B3E4AC4F-3948-447B-A2D5-E2745CC23229}" destId="{AA8A24EE-26FD-4957-BA2E-E4D64F7A070E}" srcOrd="0" destOrd="0" presId="urn:microsoft.com/office/officeart/2009/layout/CircleArrowProcess"/>
    <dgm:cxn modelId="{8162EFF5-4AF5-4474-947A-8F77CED3DA97}" type="presParOf" srcId="{AA8A24EE-26FD-4957-BA2E-E4D64F7A070E}" destId="{E3B32BF8-D9F4-45F3-A325-9134F72AAC50}" srcOrd="0" destOrd="0" presId="urn:microsoft.com/office/officeart/2009/layout/CircleArrowProcess"/>
    <dgm:cxn modelId="{D67C5E05-D775-4266-B2C6-52E8079C993E}" type="presParOf" srcId="{B3E4AC4F-3948-447B-A2D5-E2745CC23229}" destId="{EA780E33-7735-44DF-BE07-CA1ACB4B3122}" srcOrd="1" destOrd="0" presId="urn:microsoft.com/office/officeart/2009/layout/CircleArrowProcess"/>
    <dgm:cxn modelId="{8DE30A22-FEC7-49AA-A3D3-723B08D57628}" type="presParOf" srcId="{B3E4AC4F-3948-447B-A2D5-E2745CC23229}" destId="{9727312E-00AD-4FC4-B027-EB172BB6355E}" srcOrd="2" destOrd="0" presId="urn:microsoft.com/office/officeart/2009/layout/CircleArrowProcess"/>
    <dgm:cxn modelId="{D6A5E476-2759-4940-9B80-083AE286FAFA}" type="presParOf" srcId="{9727312E-00AD-4FC4-B027-EB172BB6355E}" destId="{1B1B5C42-6C52-4567-9D4D-EDBE957C87DF}" srcOrd="0" destOrd="0" presId="urn:microsoft.com/office/officeart/2009/layout/CircleArrowProcess"/>
    <dgm:cxn modelId="{9081E8C6-8564-446A-A46E-F0FA9E367DAA}" type="presParOf" srcId="{B3E4AC4F-3948-447B-A2D5-E2745CC23229}" destId="{9A7C41E4-D3F4-4678-9034-73B79531A601}" srcOrd="3" destOrd="0" presId="urn:microsoft.com/office/officeart/2009/layout/CircleArrowProcess"/>
    <dgm:cxn modelId="{C95142A0-360B-4FAD-A754-B5C2B8F6427D}" type="presParOf" srcId="{B3E4AC4F-3948-447B-A2D5-E2745CC23229}" destId="{531DA26D-1441-46A5-9ECC-6BEA24F5C804}" srcOrd="4" destOrd="0" presId="urn:microsoft.com/office/officeart/2009/layout/CircleArrowProcess"/>
    <dgm:cxn modelId="{F406BBDD-DB5D-4396-BE4C-508D259BD2B6}" type="presParOf" srcId="{531DA26D-1441-46A5-9ECC-6BEA24F5C804}" destId="{1626D009-486B-4926-9235-B8C3B2B4D6C8}" srcOrd="0" destOrd="0" presId="urn:microsoft.com/office/officeart/2009/layout/CircleArrowProcess"/>
    <dgm:cxn modelId="{7F448A85-3800-44BF-9A53-F83D13C96622}" type="presParOf" srcId="{B3E4AC4F-3948-447B-A2D5-E2745CC23229}" destId="{8F95F516-AC18-4C1F-9B38-E37BFB5315F3}" srcOrd="5" destOrd="0" presId="urn:microsoft.com/office/officeart/2009/layout/CircleArrowProcess"/>
    <dgm:cxn modelId="{51E494A7-7BA3-42AB-9EF6-F1CC7991A919}" type="presParOf" srcId="{B3E4AC4F-3948-447B-A2D5-E2745CC23229}" destId="{DE0B4825-CF0E-4AFB-A968-6F26DB4B13BD}" srcOrd="6" destOrd="0" presId="urn:microsoft.com/office/officeart/2009/layout/CircleArrowProcess"/>
    <dgm:cxn modelId="{037F33E6-6DBA-4B23-A154-657788DC3F19}" type="presParOf" srcId="{DE0B4825-CF0E-4AFB-A968-6F26DB4B13BD}" destId="{830F493D-42C9-4895-8CE5-9A10882082D1}" srcOrd="0" destOrd="0" presId="urn:microsoft.com/office/officeart/2009/layout/CircleArrowProcess"/>
    <dgm:cxn modelId="{DF293E4F-D627-49EF-B79E-5218944B9F5B}" type="presParOf" srcId="{B3E4AC4F-3948-447B-A2D5-E2745CC23229}" destId="{7FAE8E62-CA74-446C-9923-A91FA29B277C}"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0019-BB1E-48D0-9ED6-D7B939825440}">
      <dsp:nvSpPr>
        <dsp:cNvPr id="0" name=""/>
        <dsp:cNvSpPr/>
      </dsp:nvSpPr>
      <dsp:spPr>
        <a:xfrm>
          <a:off x="5871696" y="3024413"/>
          <a:ext cx="2220924" cy="14386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a:t>Organizational Culture</a:t>
          </a:r>
        </a:p>
      </dsp:txBody>
      <dsp:txXfrm>
        <a:off x="6569577" y="3415680"/>
        <a:ext cx="1491441" cy="1015785"/>
      </dsp:txXfrm>
    </dsp:sp>
    <dsp:sp modelId="{492C3AE6-226F-4BD4-8CD5-660C938EEC46}">
      <dsp:nvSpPr>
        <dsp:cNvPr id="0" name=""/>
        <dsp:cNvSpPr/>
      </dsp:nvSpPr>
      <dsp:spPr>
        <a:xfrm>
          <a:off x="2065123" y="3057143"/>
          <a:ext cx="2220924" cy="14386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a:t>Social, Economic and Political Success</a:t>
          </a:r>
        </a:p>
      </dsp:txBody>
      <dsp:txXfrm>
        <a:off x="2096726" y="3448410"/>
        <a:ext cx="1491441" cy="1015785"/>
      </dsp:txXfrm>
    </dsp:sp>
    <dsp:sp modelId="{21490436-082D-411B-8953-071F05429473}">
      <dsp:nvSpPr>
        <dsp:cNvPr id="0" name=""/>
        <dsp:cNvSpPr/>
      </dsp:nvSpPr>
      <dsp:spPr>
        <a:xfrm>
          <a:off x="5623131" y="27248"/>
          <a:ext cx="2444705" cy="14386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Top Institutional Management</a:t>
          </a:r>
        </a:p>
      </dsp:txBody>
      <dsp:txXfrm>
        <a:off x="6388145" y="58851"/>
        <a:ext cx="1648087" cy="1015785"/>
      </dsp:txXfrm>
    </dsp:sp>
    <dsp:sp modelId="{5447DDF6-AEAC-4032-98E1-4C30CA9B3990}">
      <dsp:nvSpPr>
        <dsp:cNvPr id="0" name=""/>
        <dsp:cNvSpPr/>
      </dsp:nvSpPr>
      <dsp:spPr>
        <a:xfrm>
          <a:off x="2043413" y="0"/>
          <a:ext cx="2460762" cy="14386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Individual Agency (Faculty, Staff, Students)</a:t>
          </a:r>
        </a:p>
      </dsp:txBody>
      <dsp:txXfrm>
        <a:off x="2075016" y="31603"/>
        <a:ext cx="1659327" cy="1015785"/>
      </dsp:txXfrm>
    </dsp:sp>
    <dsp:sp modelId="{D69B40DE-7FCD-498D-810A-60C569761305}">
      <dsp:nvSpPr>
        <dsp:cNvPr id="0" name=""/>
        <dsp:cNvSpPr/>
      </dsp:nvSpPr>
      <dsp:spPr>
        <a:xfrm>
          <a:off x="3089948" y="256260"/>
          <a:ext cx="1946680" cy="1946680"/>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Individual Agency</a:t>
          </a:r>
        </a:p>
        <a:p>
          <a:pPr lvl="0" algn="ctr" defTabSz="533400">
            <a:lnSpc>
              <a:spcPct val="90000"/>
            </a:lnSpc>
            <a:spcBef>
              <a:spcPct val="0"/>
            </a:spcBef>
            <a:spcAft>
              <a:spcPct val="35000"/>
            </a:spcAft>
          </a:pPr>
          <a:r>
            <a:rPr lang="en-US" sz="1200" b="1" kern="1200" dirty="0"/>
            <a:t>Promoting and valuing diversity &amp; engage in acts of inclusion and equity</a:t>
          </a:r>
        </a:p>
      </dsp:txBody>
      <dsp:txXfrm>
        <a:off x="3660117" y="826429"/>
        <a:ext cx="1376511" cy="1376511"/>
      </dsp:txXfrm>
    </dsp:sp>
    <dsp:sp modelId="{A15D08AD-580F-474C-B476-463D3702CD31}">
      <dsp:nvSpPr>
        <dsp:cNvPr id="0" name=""/>
        <dsp:cNvSpPr/>
      </dsp:nvSpPr>
      <dsp:spPr>
        <a:xfrm rot="5400000">
          <a:off x="5126545" y="256260"/>
          <a:ext cx="1946680" cy="1946680"/>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Political Will</a:t>
          </a:r>
        </a:p>
      </dsp:txBody>
      <dsp:txXfrm rot="-5400000">
        <a:off x="5126545" y="826429"/>
        <a:ext cx="1376511" cy="1376511"/>
      </dsp:txXfrm>
    </dsp:sp>
    <dsp:sp modelId="{CF8581FB-3626-4C1C-BA0F-C033ACC8F03C}">
      <dsp:nvSpPr>
        <dsp:cNvPr id="0" name=""/>
        <dsp:cNvSpPr/>
      </dsp:nvSpPr>
      <dsp:spPr>
        <a:xfrm rot="10800000">
          <a:off x="5126545" y="2292857"/>
          <a:ext cx="1946680" cy="1946680"/>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en-US" sz="800" b="1" kern="1200" dirty="0"/>
        </a:p>
        <a:p>
          <a:pPr lvl="0" algn="ctr" defTabSz="355600">
            <a:lnSpc>
              <a:spcPct val="90000"/>
            </a:lnSpc>
            <a:spcBef>
              <a:spcPct val="0"/>
            </a:spcBef>
            <a:spcAft>
              <a:spcPct val="35000"/>
            </a:spcAft>
          </a:pPr>
          <a:endParaRPr lang="en-US" sz="800" b="1" kern="1200" dirty="0"/>
        </a:p>
        <a:p>
          <a:pPr lvl="0" algn="ctr" defTabSz="355600">
            <a:lnSpc>
              <a:spcPct val="90000"/>
            </a:lnSpc>
            <a:spcBef>
              <a:spcPct val="0"/>
            </a:spcBef>
            <a:spcAft>
              <a:spcPct val="35000"/>
            </a:spcAft>
          </a:pPr>
          <a:r>
            <a:rPr lang="en-US" sz="1000" b="1" kern="1200" dirty="0"/>
            <a:t>  Embrace diversity</a:t>
          </a:r>
        </a:p>
        <a:p>
          <a:pPr lvl="0" algn="ctr" defTabSz="355600">
            <a:lnSpc>
              <a:spcPct val="90000"/>
            </a:lnSpc>
            <a:spcBef>
              <a:spcPct val="0"/>
            </a:spcBef>
            <a:spcAft>
              <a:spcPct val="35000"/>
            </a:spcAft>
          </a:pPr>
          <a:r>
            <a:rPr lang="en-US" sz="1000" b="1" kern="1200" dirty="0"/>
            <a:t>Equal opportunities</a:t>
          </a:r>
        </a:p>
        <a:p>
          <a:pPr lvl="0" algn="ctr" defTabSz="355600">
            <a:lnSpc>
              <a:spcPct val="90000"/>
            </a:lnSpc>
            <a:spcBef>
              <a:spcPct val="0"/>
            </a:spcBef>
            <a:spcAft>
              <a:spcPct val="35000"/>
            </a:spcAft>
          </a:pPr>
          <a:r>
            <a:rPr lang="en-US" sz="1000" b="1" kern="1200" dirty="0"/>
            <a:t>Redistribution of resources and power</a:t>
          </a:r>
        </a:p>
        <a:p>
          <a:pPr lvl="0" algn="ctr" defTabSz="355600">
            <a:lnSpc>
              <a:spcPct val="90000"/>
            </a:lnSpc>
            <a:spcBef>
              <a:spcPct val="0"/>
            </a:spcBef>
            <a:spcAft>
              <a:spcPct val="35000"/>
            </a:spcAft>
          </a:pPr>
          <a:r>
            <a:rPr lang="en-US" sz="1000" b="1" kern="1200" dirty="0"/>
            <a:t>Representation</a:t>
          </a:r>
        </a:p>
        <a:p>
          <a:pPr lvl="0" algn="ctr" defTabSz="355600">
            <a:lnSpc>
              <a:spcPct val="90000"/>
            </a:lnSpc>
            <a:spcBef>
              <a:spcPct val="0"/>
            </a:spcBef>
            <a:spcAft>
              <a:spcPct val="35000"/>
            </a:spcAft>
          </a:pPr>
          <a:r>
            <a:rPr lang="en-US" sz="1000" b="1" kern="1200" dirty="0"/>
            <a:t>Participation</a:t>
          </a:r>
        </a:p>
      </dsp:txBody>
      <dsp:txXfrm rot="10800000">
        <a:off x="5126545" y="2292857"/>
        <a:ext cx="1376511" cy="1376511"/>
      </dsp:txXfrm>
    </dsp:sp>
    <dsp:sp modelId="{6629D537-E2A5-4820-AE44-BA1EC18581BB}">
      <dsp:nvSpPr>
        <dsp:cNvPr id="0" name=""/>
        <dsp:cNvSpPr/>
      </dsp:nvSpPr>
      <dsp:spPr>
        <a:xfrm rot="16200000">
          <a:off x="3089948" y="2292857"/>
          <a:ext cx="1946680" cy="1946680"/>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a:p>
        <a:p>
          <a:pPr lvl="0" algn="ctr" defTabSz="533400">
            <a:lnSpc>
              <a:spcPct val="90000"/>
            </a:lnSpc>
            <a:spcBef>
              <a:spcPct val="0"/>
            </a:spcBef>
            <a:spcAft>
              <a:spcPct val="35000"/>
            </a:spcAft>
          </a:pPr>
          <a:r>
            <a:rPr lang="en-US" sz="1200" b="1" kern="1200" dirty="0"/>
            <a:t>Social Responsibility with Social Justice</a:t>
          </a:r>
        </a:p>
      </dsp:txBody>
      <dsp:txXfrm rot="5400000">
        <a:off x="3660117" y="2292857"/>
        <a:ext cx="1376511" cy="1376511"/>
      </dsp:txXfrm>
    </dsp:sp>
    <dsp:sp modelId="{12ED1499-F2AF-4BBF-BE53-F8F83D016875}">
      <dsp:nvSpPr>
        <dsp:cNvPr id="0" name=""/>
        <dsp:cNvSpPr/>
      </dsp:nvSpPr>
      <dsp:spPr>
        <a:xfrm>
          <a:off x="4745526" y="1843277"/>
          <a:ext cx="672121" cy="58445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03B413-0DF4-4CFE-8052-FE5D11D6A983}">
      <dsp:nvSpPr>
        <dsp:cNvPr id="0" name=""/>
        <dsp:cNvSpPr/>
      </dsp:nvSpPr>
      <dsp:spPr>
        <a:xfrm rot="10800000">
          <a:off x="4745526" y="2055817"/>
          <a:ext cx="672121" cy="60895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63DD2-4045-443B-A5C9-4AAB1DFC6F4F}">
      <dsp:nvSpPr>
        <dsp:cNvPr id="0" name=""/>
        <dsp:cNvSpPr/>
      </dsp:nvSpPr>
      <dsp:spPr>
        <a:xfrm>
          <a:off x="295349" y="1832"/>
          <a:ext cx="5581501" cy="11018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a:t>Social Justice</a:t>
          </a:r>
        </a:p>
      </dsp:txBody>
      <dsp:txXfrm>
        <a:off x="327620" y="34103"/>
        <a:ext cx="5516959" cy="1037258"/>
      </dsp:txXfrm>
    </dsp:sp>
    <dsp:sp modelId="{E4CE0219-CFDE-40E5-96D6-16D333A99FCC}">
      <dsp:nvSpPr>
        <dsp:cNvPr id="0" name=""/>
        <dsp:cNvSpPr/>
      </dsp:nvSpPr>
      <dsp:spPr>
        <a:xfrm>
          <a:off x="295349" y="1301957"/>
          <a:ext cx="1101800" cy="1101800"/>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77FEFC-9031-40F1-AA9B-DB7926FADF95}">
      <dsp:nvSpPr>
        <dsp:cNvPr id="0" name=""/>
        <dsp:cNvSpPr/>
      </dsp:nvSpPr>
      <dsp:spPr>
        <a:xfrm>
          <a:off x="1463258" y="1301957"/>
          <a:ext cx="4413592" cy="1101800"/>
        </a:xfrm>
        <a:prstGeom prst="roundRect">
          <a:avLst>
            <a:gd name="adj" fmla="val 166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Inclusion</a:t>
          </a:r>
        </a:p>
      </dsp:txBody>
      <dsp:txXfrm>
        <a:off x="1517053" y="1355752"/>
        <a:ext cx="4306002" cy="994210"/>
      </dsp:txXfrm>
    </dsp:sp>
    <dsp:sp modelId="{537C3A9C-4687-4600-A60F-DA31036F0632}">
      <dsp:nvSpPr>
        <dsp:cNvPr id="0" name=""/>
        <dsp:cNvSpPr/>
      </dsp:nvSpPr>
      <dsp:spPr>
        <a:xfrm>
          <a:off x="295349" y="2535974"/>
          <a:ext cx="1101800" cy="1101800"/>
        </a:xfrm>
        <a:prstGeom prst="roundRect">
          <a:avLst>
            <a:gd name="adj" fmla="val 16670"/>
          </a:avLst>
        </a:prstGeom>
        <a:gradFill rotWithShape="0">
          <a:gsLst>
            <a:gs pos="0">
              <a:schemeClr val="accent3">
                <a:hueOff val="673435"/>
                <a:satOff val="34862"/>
                <a:lumOff val="3627"/>
                <a:alphaOff val="0"/>
                <a:satMod val="103000"/>
                <a:lumMod val="102000"/>
                <a:tint val="94000"/>
              </a:schemeClr>
            </a:gs>
            <a:gs pos="50000">
              <a:schemeClr val="accent3">
                <a:hueOff val="673435"/>
                <a:satOff val="34862"/>
                <a:lumOff val="3627"/>
                <a:alphaOff val="0"/>
                <a:satMod val="110000"/>
                <a:lumMod val="100000"/>
                <a:shade val="100000"/>
              </a:schemeClr>
            </a:gs>
            <a:gs pos="100000">
              <a:schemeClr val="accent3">
                <a:hueOff val="673435"/>
                <a:satOff val="34862"/>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53B4D45-7636-451B-997B-499E30316A5B}">
      <dsp:nvSpPr>
        <dsp:cNvPr id="0" name=""/>
        <dsp:cNvSpPr/>
      </dsp:nvSpPr>
      <dsp:spPr>
        <a:xfrm>
          <a:off x="1463258" y="2535974"/>
          <a:ext cx="4413592" cy="1101800"/>
        </a:xfrm>
        <a:prstGeom prst="roundRect">
          <a:avLst>
            <a:gd name="adj" fmla="val 16670"/>
          </a:avLst>
        </a:prstGeom>
        <a:gradFill rotWithShape="0">
          <a:gsLst>
            <a:gs pos="0">
              <a:schemeClr val="accent3">
                <a:hueOff val="673435"/>
                <a:satOff val="34862"/>
                <a:lumOff val="3627"/>
                <a:alphaOff val="0"/>
                <a:satMod val="103000"/>
                <a:lumMod val="102000"/>
                <a:tint val="94000"/>
              </a:schemeClr>
            </a:gs>
            <a:gs pos="50000">
              <a:schemeClr val="accent3">
                <a:hueOff val="673435"/>
                <a:satOff val="34862"/>
                <a:lumOff val="3627"/>
                <a:alphaOff val="0"/>
                <a:satMod val="110000"/>
                <a:lumMod val="100000"/>
                <a:shade val="100000"/>
              </a:schemeClr>
            </a:gs>
            <a:gs pos="100000">
              <a:schemeClr val="accent3">
                <a:hueOff val="673435"/>
                <a:satOff val="34862"/>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Equity</a:t>
          </a:r>
        </a:p>
      </dsp:txBody>
      <dsp:txXfrm>
        <a:off x="1517053" y="2589769"/>
        <a:ext cx="4306002" cy="994210"/>
      </dsp:txXfrm>
    </dsp:sp>
    <dsp:sp modelId="{B1067DB8-E587-4AEE-B189-FFC5AE25BC60}">
      <dsp:nvSpPr>
        <dsp:cNvPr id="0" name=""/>
        <dsp:cNvSpPr/>
      </dsp:nvSpPr>
      <dsp:spPr>
        <a:xfrm>
          <a:off x="295349" y="3769991"/>
          <a:ext cx="1101800" cy="1101800"/>
        </a:xfrm>
        <a:prstGeom prst="roundRect">
          <a:avLst>
            <a:gd name="adj" fmla="val 16670"/>
          </a:avLst>
        </a:prstGeom>
        <a:gradFill rotWithShape="0">
          <a:gsLst>
            <a:gs pos="0">
              <a:schemeClr val="accent3">
                <a:hueOff val="1346870"/>
                <a:satOff val="69724"/>
                <a:lumOff val="7255"/>
                <a:alphaOff val="0"/>
                <a:satMod val="103000"/>
                <a:lumMod val="102000"/>
                <a:tint val="94000"/>
              </a:schemeClr>
            </a:gs>
            <a:gs pos="50000">
              <a:schemeClr val="accent3">
                <a:hueOff val="1346870"/>
                <a:satOff val="69724"/>
                <a:lumOff val="7255"/>
                <a:alphaOff val="0"/>
                <a:satMod val="110000"/>
                <a:lumMod val="100000"/>
                <a:shade val="100000"/>
              </a:schemeClr>
            </a:gs>
            <a:gs pos="100000">
              <a:schemeClr val="accent3">
                <a:hueOff val="1346870"/>
                <a:satOff val="69724"/>
                <a:lumOff val="72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C16ADF-7B66-43F9-BAC8-7EB510D11CCD}">
      <dsp:nvSpPr>
        <dsp:cNvPr id="0" name=""/>
        <dsp:cNvSpPr/>
      </dsp:nvSpPr>
      <dsp:spPr>
        <a:xfrm>
          <a:off x="1463258" y="3769991"/>
          <a:ext cx="4413592" cy="1101800"/>
        </a:xfrm>
        <a:prstGeom prst="roundRect">
          <a:avLst>
            <a:gd name="adj" fmla="val 16670"/>
          </a:avLst>
        </a:prstGeom>
        <a:gradFill rotWithShape="0">
          <a:gsLst>
            <a:gs pos="0">
              <a:schemeClr val="accent3">
                <a:hueOff val="1346870"/>
                <a:satOff val="69724"/>
                <a:lumOff val="7255"/>
                <a:alphaOff val="0"/>
                <a:satMod val="103000"/>
                <a:lumMod val="102000"/>
                <a:tint val="94000"/>
              </a:schemeClr>
            </a:gs>
            <a:gs pos="50000">
              <a:schemeClr val="accent3">
                <a:hueOff val="1346870"/>
                <a:satOff val="69724"/>
                <a:lumOff val="7255"/>
                <a:alphaOff val="0"/>
                <a:satMod val="110000"/>
                <a:lumMod val="100000"/>
                <a:shade val="100000"/>
              </a:schemeClr>
            </a:gs>
            <a:gs pos="100000">
              <a:schemeClr val="accent3">
                <a:hueOff val="1346870"/>
                <a:satOff val="69724"/>
                <a:lumOff val="72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Diversity</a:t>
          </a:r>
        </a:p>
      </dsp:txBody>
      <dsp:txXfrm>
        <a:off x="1517053" y="3823786"/>
        <a:ext cx="4306002" cy="994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2BF8-D9F4-45F3-A325-9134F72AAC50}">
      <dsp:nvSpPr>
        <dsp:cNvPr id="0" name=""/>
        <dsp:cNvSpPr/>
      </dsp:nvSpPr>
      <dsp:spPr>
        <a:xfrm>
          <a:off x="4274597" y="0"/>
          <a:ext cx="1967143" cy="196734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780E33-7735-44DF-BE07-CA1ACB4B3122}">
      <dsp:nvSpPr>
        <dsp:cNvPr id="0" name=""/>
        <dsp:cNvSpPr/>
      </dsp:nvSpPr>
      <dsp:spPr>
        <a:xfrm>
          <a:off x="1855310" y="686132"/>
          <a:ext cx="3645356" cy="5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Awareness</a:t>
          </a:r>
          <a:r>
            <a:rPr lang="en-US" sz="2200" kern="1200" dirty="0" smtClean="0"/>
            <a:t> - </a:t>
          </a:r>
        </a:p>
        <a:p>
          <a:pPr lvl="0" algn="l" defTabSz="977900">
            <a:lnSpc>
              <a:spcPct val="90000"/>
            </a:lnSpc>
            <a:spcBef>
              <a:spcPct val="0"/>
            </a:spcBef>
            <a:spcAft>
              <a:spcPct val="35000"/>
            </a:spcAft>
          </a:pPr>
          <a:r>
            <a:rPr lang="en-US" sz="2200" kern="1200" dirty="0" smtClean="0"/>
            <a:t>Oppression </a:t>
          </a:r>
          <a:r>
            <a:rPr lang="en-US" sz="2200" kern="1200" dirty="0"/>
            <a:t>&amp; Privilege</a:t>
          </a:r>
        </a:p>
      </dsp:txBody>
      <dsp:txXfrm>
        <a:off x="1855310" y="686132"/>
        <a:ext cx="3645356" cy="548831"/>
      </dsp:txXfrm>
    </dsp:sp>
    <dsp:sp modelId="{1B1B5C42-6C52-4567-9D4D-EDBE957C87DF}">
      <dsp:nvSpPr>
        <dsp:cNvPr id="0" name=""/>
        <dsp:cNvSpPr/>
      </dsp:nvSpPr>
      <dsp:spPr>
        <a:xfrm>
          <a:off x="3728107" y="1130531"/>
          <a:ext cx="1967143" cy="1967343"/>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7C41E4-D3F4-4678-9034-73B79531A601}">
      <dsp:nvSpPr>
        <dsp:cNvPr id="0" name=""/>
        <dsp:cNvSpPr/>
      </dsp:nvSpPr>
      <dsp:spPr>
        <a:xfrm>
          <a:off x="4157770" y="2006390"/>
          <a:ext cx="5644771" cy="70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n-US" sz="2200" b="1" kern="1200" dirty="0"/>
            <a:t>Self-reflection</a:t>
          </a:r>
          <a:r>
            <a:rPr lang="en-US" sz="2200" kern="1200" dirty="0"/>
            <a:t> </a:t>
          </a:r>
          <a:r>
            <a:rPr lang="en-US" sz="2200" kern="1200" dirty="0" smtClean="0"/>
            <a:t>- Challenging Perspectives</a:t>
          </a:r>
        </a:p>
        <a:p>
          <a:pPr lvl="0" algn="r" defTabSz="977900">
            <a:lnSpc>
              <a:spcPct val="90000"/>
            </a:lnSpc>
            <a:spcBef>
              <a:spcPct val="0"/>
            </a:spcBef>
            <a:spcAft>
              <a:spcPct val="35000"/>
            </a:spcAft>
          </a:pPr>
          <a:r>
            <a:rPr lang="en-US" sz="2200" kern="1200" dirty="0" smtClean="0"/>
            <a:t>and  Embracing </a:t>
          </a:r>
          <a:r>
            <a:rPr lang="en-US" sz="2200" kern="1200" dirty="0"/>
            <a:t>Social Justice </a:t>
          </a:r>
          <a:endParaRPr lang="en-US" sz="2200" kern="1200" dirty="0" smtClean="0"/>
        </a:p>
        <a:p>
          <a:pPr lvl="0" algn="r" defTabSz="977900">
            <a:lnSpc>
              <a:spcPct val="90000"/>
            </a:lnSpc>
            <a:spcBef>
              <a:spcPct val="0"/>
            </a:spcBef>
            <a:spcAft>
              <a:spcPct val="35000"/>
            </a:spcAft>
          </a:pPr>
          <a:r>
            <a:rPr lang="en-US" sz="2200" kern="1200" dirty="0" smtClean="0"/>
            <a:t>in our Worldview</a:t>
          </a:r>
          <a:endParaRPr lang="en-US" sz="2200" kern="1200" dirty="0"/>
        </a:p>
      </dsp:txBody>
      <dsp:txXfrm>
        <a:off x="4157770" y="2006390"/>
        <a:ext cx="5644771" cy="701780"/>
      </dsp:txXfrm>
    </dsp:sp>
    <dsp:sp modelId="{1626D009-486B-4926-9235-B8C3B2B4D6C8}">
      <dsp:nvSpPr>
        <dsp:cNvPr id="0" name=""/>
        <dsp:cNvSpPr/>
      </dsp:nvSpPr>
      <dsp:spPr>
        <a:xfrm>
          <a:off x="4274597" y="2265236"/>
          <a:ext cx="1967143" cy="1967343"/>
        </a:xfrm>
        <a:prstGeom prst="circularArrow">
          <a:avLst>
            <a:gd name="adj1" fmla="val 10980"/>
            <a:gd name="adj2" fmla="val 1142322"/>
            <a:gd name="adj3" fmla="val 4500000"/>
            <a:gd name="adj4" fmla="val 13500000"/>
            <a:gd name="adj5" fmla="val 12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95F516-AC18-4C1F-9B38-E37BFB5315F3}">
      <dsp:nvSpPr>
        <dsp:cNvPr id="0" name=""/>
        <dsp:cNvSpPr/>
      </dsp:nvSpPr>
      <dsp:spPr>
        <a:xfrm>
          <a:off x="1866897" y="2734829"/>
          <a:ext cx="6781805" cy="1033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a:t>Action </a:t>
          </a:r>
          <a:endParaRPr lang="en-US" sz="2200" b="1" kern="1200" dirty="0" smtClean="0"/>
        </a:p>
        <a:p>
          <a:pPr lvl="0" algn="ctr" defTabSz="977900">
            <a:lnSpc>
              <a:spcPct val="90000"/>
            </a:lnSpc>
            <a:spcBef>
              <a:spcPct val="0"/>
            </a:spcBef>
            <a:spcAft>
              <a:spcPct val="35000"/>
            </a:spcAft>
          </a:pPr>
          <a:r>
            <a:rPr lang="en-US" sz="2200" kern="1200" dirty="0" smtClean="0"/>
            <a:t>Towards </a:t>
          </a:r>
          <a:r>
            <a:rPr lang="en-US" sz="2200" kern="1200" dirty="0"/>
            <a:t>Cultural Diversity, Equity, &amp; Inclusion </a:t>
          </a:r>
        </a:p>
      </dsp:txBody>
      <dsp:txXfrm>
        <a:off x="1866897" y="2734829"/>
        <a:ext cx="6781805" cy="1033895"/>
      </dsp:txXfrm>
    </dsp:sp>
    <dsp:sp modelId="{830F493D-42C9-4895-8CE5-9A10882082D1}">
      <dsp:nvSpPr>
        <dsp:cNvPr id="0" name=""/>
        <dsp:cNvSpPr/>
      </dsp:nvSpPr>
      <dsp:spPr>
        <a:xfrm>
          <a:off x="3868327" y="3526193"/>
          <a:ext cx="1690023" cy="1690840"/>
        </a:xfrm>
        <a:prstGeom prst="blockArc">
          <a:avLst>
            <a:gd name="adj1" fmla="val 0"/>
            <a:gd name="adj2" fmla="val 18900000"/>
            <a:gd name="adj3" fmla="val 127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AE8E62-CA74-446C-9923-A91FA29B277C}">
      <dsp:nvSpPr>
        <dsp:cNvPr id="0" name=""/>
        <dsp:cNvSpPr/>
      </dsp:nvSpPr>
      <dsp:spPr>
        <a:xfrm>
          <a:off x="4880892" y="4056523"/>
          <a:ext cx="5277268" cy="97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n-US" sz="2200" b="1" kern="1200" dirty="0"/>
            <a:t>Social Justice</a:t>
          </a:r>
        </a:p>
        <a:p>
          <a:pPr lvl="0" algn="ctr" defTabSz="977900">
            <a:lnSpc>
              <a:spcPct val="90000"/>
            </a:lnSpc>
            <a:spcBef>
              <a:spcPct val="0"/>
            </a:spcBef>
            <a:spcAft>
              <a:spcPct val="35000"/>
            </a:spcAft>
          </a:pPr>
          <a:r>
            <a:rPr lang="en-US" sz="2200" kern="1200" dirty="0"/>
            <a:t>Respect, Access, Participation, Representation </a:t>
          </a:r>
        </a:p>
      </dsp:txBody>
      <dsp:txXfrm>
        <a:off x="4880892" y="4056523"/>
        <a:ext cx="5277268" cy="97845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EFFC9-1BDC-46E4-AA6C-330E77C33C00}"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BFA4A-9ADA-4E8B-866B-35B80BDEB0DA}" type="slidenum">
              <a:rPr lang="en-US" smtClean="0"/>
              <a:t>‹#›</a:t>
            </a:fld>
            <a:endParaRPr lang="en-US"/>
          </a:p>
        </p:txBody>
      </p:sp>
    </p:spTree>
    <p:extLst>
      <p:ext uri="{BB962C8B-B14F-4D97-AF65-F5344CB8AC3E}">
        <p14:creationId xmlns:p14="http://schemas.microsoft.com/office/powerpoint/2010/main" val="424704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2-day workshop aims to facilitate an experiential gathering to recognize our biases and reflect on our unconscious bias to initiate our path from tolerance to embracing diversity, equity and promote inclusive environments in our personal and professional lives with our verbal, non-verbal, and symbolic interactions. </a:t>
            </a:r>
          </a:p>
          <a:p>
            <a:endParaRPr lang="en-US" dirty="0"/>
          </a:p>
        </p:txBody>
      </p:sp>
      <p:sp>
        <p:nvSpPr>
          <p:cNvPr id="4" name="Slide Number Placeholder 3"/>
          <p:cNvSpPr>
            <a:spLocks noGrp="1"/>
          </p:cNvSpPr>
          <p:nvPr>
            <p:ph type="sldNum" sz="quarter" idx="5"/>
          </p:nvPr>
        </p:nvSpPr>
        <p:spPr/>
        <p:txBody>
          <a:bodyPr/>
          <a:lstStyle/>
          <a:p>
            <a:fld id="{8DAE9B43-ED9E-4113-ACF2-171B27705E83}" type="slidenum">
              <a:rPr lang="en-US" smtClean="0"/>
              <a:t>21</a:t>
            </a:fld>
            <a:endParaRPr lang="en-US"/>
          </a:p>
        </p:txBody>
      </p:sp>
    </p:spTree>
    <p:extLst>
      <p:ext uri="{BB962C8B-B14F-4D97-AF65-F5344CB8AC3E}">
        <p14:creationId xmlns:p14="http://schemas.microsoft.com/office/powerpoint/2010/main" val="127332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0854-6C0D-43F1-8F53-0F151E6D1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60B9F-9BC3-4A00-8CC5-F4C4FFE7D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9F7D2-C226-428E-88C8-F81A9F44B8A7}"/>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F940EF37-DC87-4ABE-AAF3-FF349D50A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09877-1473-4FBE-B1D5-5C81AA506D62}"/>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1926256763"/>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4C33-5584-4B7A-A477-DA4E232C3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ED228-093F-40C8-8D97-3AE58E1B9B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E08D9-85ED-4998-9860-7C3900BE5A23}"/>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87315D15-9F40-4672-B323-74D53CFE8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7FDEE-AD41-44BF-A4C4-5E99F7710FE4}"/>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2904469416"/>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04AFE-97A9-4456-991B-25B7EA454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FACDC-4918-4279-BEE7-CBA57F56BA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2E469-9B33-440F-A804-F9E22E9FB526}"/>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360C64A2-B58C-4EEC-82AD-C77C57ECD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A79C5-C0A2-4143-B9C7-98E8C6B1B4BE}"/>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242361430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9736602"/>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Option 1">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7691" b="8042"/>
          <a:stretch/>
        </p:blipFill>
        <p:spPr>
          <a:xfrm>
            <a:off x="1" y="-1"/>
            <a:ext cx="12207688" cy="685800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4500" b="1">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1524000" y="3602040"/>
            <a:ext cx="9144000" cy="1169659"/>
          </a:xfrm>
        </p:spPr>
        <p:txBody>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Presenter’s Title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327" y="5452190"/>
            <a:ext cx="3100695" cy="725321"/>
          </a:xfrm>
          <a:prstGeom prst="rect">
            <a:avLst/>
          </a:prstGeom>
        </p:spPr>
      </p:pic>
    </p:spTree>
    <p:extLst>
      <p:ext uri="{BB962C8B-B14F-4D97-AF65-F5344CB8AC3E}">
        <p14:creationId xmlns:p14="http://schemas.microsoft.com/office/powerpoint/2010/main" val="2181264233"/>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Option 2">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9285"/>
          <a:stretch/>
        </p:blipFill>
        <p:spPr>
          <a:xfrm>
            <a:off x="0" y="-1"/>
            <a:ext cx="12192000" cy="5903141"/>
          </a:xfrm>
          <a:prstGeom prst="rect">
            <a:avLst/>
          </a:prstGeom>
        </p:spPr>
      </p:pic>
      <p:sp>
        <p:nvSpPr>
          <p:cNvPr id="3" name="Date Placeholder 2"/>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4" name="Slide Number Placeholder 3"/>
          <p:cNvSpPr>
            <a:spLocks noGrp="1"/>
          </p:cNvSpPr>
          <p:nvPr>
            <p:ph type="sldNum" sz="quarter" idx="11"/>
          </p:nvPr>
        </p:nvSpPr>
        <p:spPr/>
        <p:txBody>
          <a:bodyPr/>
          <a:lstStyle/>
          <a:p>
            <a:fld id="{B7ADDA06-3A9C-4DFD-AA95-3316FECCE73F}" type="slidenum">
              <a:rPr lang="en-US" smtClean="0"/>
              <a:t>‹#›</a:t>
            </a:fld>
            <a:endParaRPr lang="en-US" dirty="0"/>
          </a:p>
        </p:txBody>
      </p:sp>
      <p:sp>
        <p:nvSpPr>
          <p:cNvPr id="6" name="Rectangle 5"/>
          <p:cNvSpPr/>
          <p:nvPr/>
        </p:nvSpPr>
        <p:spPr>
          <a:xfrm>
            <a:off x="451264" y="439388"/>
            <a:ext cx="11234057" cy="546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ctrTitle"/>
          </p:nvPr>
        </p:nvSpPr>
        <p:spPr>
          <a:xfrm>
            <a:off x="1524000" y="1122363"/>
            <a:ext cx="9144000" cy="2387600"/>
          </a:xfrm>
        </p:spPr>
        <p:txBody>
          <a:bodyPr anchor="b"/>
          <a:lstStyle>
            <a:lvl1pPr algn="ctr">
              <a:defRPr sz="4500" b="1">
                <a:solidFill>
                  <a:schemeClr val="accent1"/>
                </a:solidFill>
              </a:defRPr>
            </a:lvl1pPr>
          </a:lstStyle>
          <a:p>
            <a:r>
              <a:rPr lang="en-US"/>
              <a:t>Click to edit Master title style</a:t>
            </a:r>
            <a:endParaRPr lang="en-US" dirty="0"/>
          </a:p>
        </p:txBody>
      </p:sp>
      <p:sp>
        <p:nvSpPr>
          <p:cNvPr id="8" name="Subtitle 2"/>
          <p:cNvSpPr>
            <a:spLocks noGrp="1"/>
          </p:cNvSpPr>
          <p:nvPr>
            <p:ph type="subTitle" idx="1"/>
          </p:nvPr>
        </p:nvSpPr>
        <p:spPr>
          <a:xfrm>
            <a:off x="1524000" y="3602040"/>
            <a:ext cx="9144000" cy="1169659"/>
          </a:xfrm>
        </p:spPr>
        <p:txBody>
          <a:bodyPr/>
          <a:lstStyle>
            <a:lvl1pPr marL="0" indent="0" algn="ctr">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4450123"/>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7ADDA06-3A9C-4DFD-AA95-3316FECCE73F}" type="slidenum">
              <a:rPr lang="en-US" smtClean="0"/>
              <a:t>‹#›</a:t>
            </a:fld>
            <a:endParaRPr lang="en-US" dirty="0"/>
          </a:p>
        </p:txBody>
      </p:sp>
      <p:sp>
        <p:nvSpPr>
          <p:cNvPr id="7" name="Date Placeholder 2"/>
          <p:cNvSpPr>
            <a:spLocks noGrp="1"/>
          </p:cNvSpPr>
          <p:nvPr>
            <p:ph type="dt" sz="half" idx="10"/>
          </p:nvPr>
        </p:nvSpPr>
        <p:spPr>
          <a:xfrm>
            <a:off x="838200" y="6356352"/>
            <a:ext cx="2743200" cy="365125"/>
          </a:xfrm>
        </p:spPr>
        <p:txBody>
          <a:bodyPr/>
          <a:lstStyle/>
          <a:p>
            <a:fld id="{02E46D9B-20A0-4684-8F85-E3A7F33FEE1E}" type="datetimeFigureOut">
              <a:rPr lang="en-US" smtClean="0"/>
              <a:t>3/2/2021</a:t>
            </a:fld>
            <a:endParaRPr lang="en-US" dirty="0"/>
          </a:p>
        </p:txBody>
      </p:sp>
    </p:spTree>
    <p:extLst>
      <p:ext uri="{BB962C8B-B14F-4D97-AF65-F5344CB8AC3E}">
        <p14:creationId xmlns:p14="http://schemas.microsoft.com/office/powerpoint/2010/main" val="362873001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315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7"/>
            <a:ext cx="5183188" cy="315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9" name="Slide Number Placeholder 8"/>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149129782"/>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87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87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7" name="Slide Number Placeholder 6"/>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249230059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5" name="Slide Number Placeholder 4"/>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248164755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7" name="Slide Number Placeholder 6"/>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2251815041"/>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13C3-F0D8-4E6D-A9B8-BFC64584F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0082B-E936-42D9-99EB-D45C303D6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45A25-D3DF-4B70-B21C-3B022F6E0B83}"/>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80050E71-CA40-4050-8E4B-A6D80EDA2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41DD6-29F6-4B6A-8268-D45A0337F03E}"/>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220070238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7" name="Slide Number Placeholder 6"/>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34925727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4" name="Slide Number Placeholder 3"/>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2714728810"/>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8" name="Freeform 7"/>
          <p:cNvSpPr/>
          <p:nvPr/>
        </p:nvSpPr>
        <p:spPr>
          <a:xfrm>
            <a:off x="-3172"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Triangle 6"/>
          <p:cNvSpPr/>
          <p:nvPr/>
        </p:nvSpPr>
        <p:spPr>
          <a:xfrm>
            <a:off x="2"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rot="19140000">
            <a:off x="1092532" y="1726741"/>
            <a:ext cx="7534656" cy="1207509"/>
          </a:xfrm>
        </p:spPr>
        <p:txBody>
          <a:bodyPr bIns="9144" anchor="b"/>
          <a:lstStyle>
            <a:lvl1pPr algn="l">
              <a:defRPr kumimoji="0" lang="en-US" sz="24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050" b="0" i="0" u="none" strike="noStrike" kern="1200" cap="all" spc="300" normalizeH="0" baseline="0" noProof="0" dirty="0" smtClean="0">
                <a:ln>
                  <a:noFill/>
                </a:ln>
                <a:solidFill>
                  <a:schemeClr val="tx1"/>
                </a:solidFill>
                <a:effectLst/>
                <a:uLnTx/>
                <a:uFillTx/>
                <a:latin typeface="+mn-lt"/>
                <a:ea typeface="+mj-ea"/>
                <a:cs typeface="Tunga" pitchFamily="2"/>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Edit Master text styles</a:t>
            </a:r>
          </a:p>
        </p:txBody>
      </p:sp>
      <p:sp>
        <p:nvSpPr>
          <p:cNvPr id="4" name="Date Placeholder 3"/>
          <p:cNvSpPr>
            <a:spLocks noGrp="1"/>
          </p:cNvSpPr>
          <p:nvPr>
            <p:ph type="dt" sz="half" idx="10"/>
          </p:nvPr>
        </p:nvSpPr>
        <p:spPr/>
        <p:txBody>
          <a:bodyPr/>
          <a:lstStyle/>
          <a:p>
            <a:fld id="{02E46D9B-20A0-4684-8F85-E3A7F33FEE1E}" type="datetimeFigureOut">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ADDA06-3A9C-4DFD-AA95-3316FECCE73F}" type="slidenum">
              <a:rPr lang="en-US" smtClean="0"/>
              <a:t>‹#›</a:t>
            </a:fld>
            <a:endParaRPr lang="en-US" dirty="0"/>
          </a:p>
        </p:txBody>
      </p:sp>
    </p:spTree>
    <p:extLst>
      <p:ext uri="{BB962C8B-B14F-4D97-AF65-F5344CB8AC3E}">
        <p14:creationId xmlns:p14="http://schemas.microsoft.com/office/powerpoint/2010/main" val="3985610509"/>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B9FB-B21E-4254-9483-A770A85CFF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FB822-5E3B-4E38-86D9-F45456BC5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21F7EB-F06B-40A5-9AB3-351EF5EFCDD6}"/>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B358E3F3-890F-4670-9780-69A6FFADD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33A34-89EA-416C-B047-CBDDA772703B}"/>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405377915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B6D0-570B-473F-8A9B-EB2FC3789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3ED83F-1B8C-4A07-839D-FF812E2F7B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F3E30E-C7A2-433E-BDA0-C0EFAE8DE8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EE11FD-2CBC-49CF-99E7-27784A184EDF}"/>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6" name="Footer Placeholder 5">
            <a:extLst>
              <a:ext uri="{FF2B5EF4-FFF2-40B4-BE49-F238E27FC236}">
                <a16:creationId xmlns:a16="http://schemas.microsoft.com/office/drawing/2014/main" id="{D79FA087-76DD-409B-BBD9-7EB3B4C3D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2AA62-DCEA-4DFE-86DE-7278A9330EE9}"/>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1586851096"/>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96CD-78D4-4761-B3C7-FE460584D8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113BB6-244D-4D1C-B2BD-02C36ECB6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DB9F5-2253-401E-98B6-BC32F536D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96CFBD-A206-41A3-B6EB-D6F25A427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28516-8AE3-47CB-8516-68C8365F4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4EDFA-F048-4628-8987-AE4F7FDCE4EE}"/>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8" name="Footer Placeholder 7">
            <a:extLst>
              <a:ext uri="{FF2B5EF4-FFF2-40B4-BE49-F238E27FC236}">
                <a16:creationId xmlns:a16="http://schemas.microsoft.com/office/drawing/2014/main" id="{10BBD131-D07D-4E95-89A6-5DE3F2DE3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227D74-28BB-42F7-AFF1-452D7B2CF966}"/>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226516481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446-D310-4B6C-88E7-D0D6017A7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751B5-EC04-4D28-8508-B4DC7ABD33C7}"/>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4" name="Footer Placeholder 3">
            <a:extLst>
              <a:ext uri="{FF2B5EF4-FFF2-40B4-BE49-F238E27FC236}">
                <a16:creationId xmlns:a16="http://schemas.microsoft.com/office/drawing/2014/main" id="{69EE0608-16BF-47E8-8E6A-3E15C2AD7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9F5CF-C5CB-48ED-B076-9D3BA283920B}"/>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467712942"/>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6E9E2-EEB0-4979-9EBA-C4896689FE00}"/>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3" name="Footer Placeholder 2">
            <a:extLst>
              <a:ext uri="{FF2B5EF4-FFF2-40B4-BE49-F238E27FC236}">
                <a16:creationId xmlns:a16="http://schemas.microsoft.com/office/drawing/2014/main" id="{4BFE4A8E-290E-4D8F-A750-214A58F6E3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23D7E-8156-421B-B44F-9D360DA76E16}"/>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2381607171"/>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69B0-D3D9-47E4-9CE9-8A23037DA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0BC9A9-952D-4D1C-BD65-CCEA9149F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744A8-4204-46E7-BE85-C5151048E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CDCB4-D7C4-4424-A725-4B0FA1B96200}"/>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6" name="Footer Placeholder 5">
            <a:extLst>
              <a:ext uri="{FF2B5EF4-FFF2-40B4-BE49-F238E27FC236}">
                <a16:creationId xmlns:a16="http://schemas.microsoft.com/office/drawing/2014/main" id="{A1674D00-A2EE-412D-B612-60D85C6D6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9E31F-EEB4-485B-A566-5A0DD8B3AB8F}"/>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145270439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E7D5-EA71-4053-87F2-43CAD94A4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D1B358-3F11-4E4D-B7C9-25E463B5E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3C906-E10D-4424-B561-F46FFAD08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40F35-C8ED-4130-8712-10851A82B4EE}"/>
              </a:ext>
            </a:extLst>
          </p:cNvPr>
          <p:cNvSpPr>
            <a:spLocks noGrp="1"/>
          </p:cNvSpPr>
          <p:nvPr>
            <p:ph type="dt" sz="half" idx="10"/>
          </p:nvPr>
        </p:nvSpPr>
        <p:spPr/>
        <p:txBody>
          <a:bodyPr/>
          <a:lstStyle/>
          <a:p>
            <a:fld id="{93F0D628-283E-47FD-AB5B-51AE1B2AC394}" type="datetimeFigureOut">
              <a:rPr lang="en-US" smtClean="0"/>
              <a:t>3/2/2021</a:t>
            </a:fld>
            <a:endParaRPr lang="en-US"/>
          </a:p>
        </p:txBody>
      </p:sp>
      <p:sp>
        <p:nvSpPr>
          <p:cNvPr id="6" name="Footer Placeholder 5">
            <a:extLst>
              <a:ext uri="{FF2B5EF4-FFF2-40B4-BE49-F238E27FC236}">
                <a16:creationId xmlns:a16="http://schemas.microsoft.com/office/drawing/2014/main" id="{22F9ECA5-4926-444A-AF7F-79F4AA389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7BCDD-F03C-4684-8F87-6422ED773107}"/>
              </a:ext>
            </a:extLst>
          </p:cNvPr>
          <p:cNvSpPr>
            <a:spLocks noGrp="1"/>
          </p:cNvSpPr>
          <p:nvPr>
            <p:ph type="sldNum" sz="quarter" idx="12"/>
          </p:nvPr>
        </p:nvSpPr>
        <p:spPr/>
        <p:txBody>
          <a:bodyPr/>
          <a:lstStyle/>
          <a:p>
            <a:fld id="{30A17B71-B903-436A-81A6-871833C5C779}" type="slidenum">
              <a:rPr lang="en-US" smtClean="0"/>
              <a:t>‹#›</a:t>
            </a:fld>
            <a:endParaRPr lang="en-US"/>
          </a:p>
        </p:txBody>
      </p:sp>
    </p:spTree>
    <p:extLst>
      <p:ext uri="{BB962C8B-B14F-4D97-AF65-F5344CB8AC3E}">
        <p14:creationId xmlns:p14="http://schemas.microsoft.com/office/powerpoint/2010/main" val="86931313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CC220-18CD-4A77-92FA-48C6CCFBA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72361-C77F-4E26-A5C2-2F877EE5D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8C8C7-3AD2-4D61-B398-252CE0186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0D628-283E-47FD-AB5B-51AE1B2AC394}" type="datetimeFigureOut">
              <a:rPr lang="en-US" smtClean="0"/>
              <a:t>3/2/2021</a:t>
            </a:fld>
            <a:endParaRPr lang="en-US"/>
          </a:p>
        </p:txBody>
      </p:sp>
      <p:sp>
        <p:nvSpPr>
          <p:cNvPr id="5" name="Footer Placeholder 4">
            <a:extLst>
              <a:ext uri="{FF2B5EF4-FFF2-40B4-BE49-F238E27FC236}">
                <a16:creationId xmlns:a16="http://schemas.microsoft.com/office/drawing/2014/main" id="{B0F99189-EED8-493F-8AF2-C36C600B1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5C08A-07E6-4612-902F-1662559AA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17B71-B903-436A-81A6-871833C5C779}" type="slidenum">
              <a:rPr lang="en-US" smtClean="0"/>
              <a:t>‹#›</a:t>
            </a:fld>
            <a:endParaRPr lang="en-US"/>
          </a:p>
        </p:txBody>
      </p:sp>
    </p:spTree>
    <p:extLst>
      <p:ext uri="{BB962C8B-B14F-4D97-AF65-F5344CB8AC3E}">
        <p14:creationId xmlns:p14="http://schemas.microsoft.com/office/powerpoint/2010/main" val="356078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t="80141" b="8042"/>
          <a:stretch/>
        </p:blipFill>
        <p:spPr>
          <a:xfrm>
            <a:off x="1" y="5896305"/>
            <a:ext cx="12207688" cy="961697"/>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382894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accent5">
                    <a:lumMod val="60000"/>
                    <a:lumOff val="40000"/>
                  </a:schemeClr>
                </a:solidFill>
              </a:defRPr>
            </a:lvl1pPr>
          </a:lstStyle>
          <a:p>
            <a:fld id="{02E46D9B-20A0-4684-8F85-E3A7F33FEE1E}" type="datetimeFigureOut">
              <a:rPr lang="en-US" smtClean="0"/>
              <a:t>3/2/2021</a:t>
            </a:fld>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accent5">
                    <a:lumMod val="20000"/>
                    <a:lumOff val="80000"/>
                  </a:schemeClr>
                </a:solidFill>
              </a:defRPr>
            </a:lvl1pPr>
          </a:lstStyle>
          <a:p>
            <a:fld id="{B7ADDA06-3A9C-4DFD-AA95-3316FECCE73F}" type="slidenum">
              <a:rPr lang="en-US" smtClean="0"/>
              <a:t>‹#›</a:t>
            </a:fld>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0741" y="6083830"/>
            <a:ext cx="2419867" cy="566060"/>
          </a:xfrm>
          <a:prstGeom prst="rect">
            <a:avLst/>
          </a:prstGeom>
        </p:spPr>
      </p:pic>
    </p:spTree>
    <p:extLst>
      <p:ext uri="{BB962C8B-B14F-4D97-AF65-F5344CB8AC3E}">
        <p14:creationId xmlns:p14="http://schemas.microsoft.com/office/powerpoint/2010/main" val="89977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4"/>
        </a:buClr>
        <a:buFontTx/>
        <a:buBlip>
          <a:blip r:embed="rId14"/>
        </a:buBlip>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4"/>
        </a:buClr>
        <a:buFontTx/>
        <a:buBlip>
          <a:blip r:embed="rId14"/>
        </a:buBlip>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4"/>
        </a:buClr>
        <a:buFontTx/>
        <a:buBlip>
          <a:blip r:embed="rId14"/>
        </a:buBlip>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4"/>
        </a:buClr>
        <a:buFontTx/>
        <a:buBlip>
          <a:blip r:embed="rId14"/>
        </a:buBlip>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4"/>
        </a:buClr>
        <a:buFontTx/>
        <a:buBlip>
          <a:blip r:embed="rId14"/>
        </a:buBlip>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faculty.tamuc.edu/jthompson/SocialJustice"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mailto:Marta.Mercado-Sierra@tamuc.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080" y="147003"/>
            <a:ext cx="9144000" cy="1725340"/>
          </a:xfrm>
        </p:spPr>
        <p:txBody>
          <a:bodyPr>
            <a:normAutofit/>
          </a:bodyPr>
          <a:lstStyle/>
          <a:p>
            <a:r>
              <a:rPr lang="en-US" sz="3600" b="0" dirty="0"/>
              <a:t>THE TEXAS A&amp;M UNIVERSITY SYSTEM</a:t>
            </a:r>
            <a:br>
              <a:rPr lang="en-US" sz="3600" b="0" dirty="0"/>
            </a:br>
            <a:r>
              <a:rPr lang="en-US" sz="3600" dirty="0"/>
              <a:t>2021 Chancellor's Summit</a:t>
            </a:r>
            <a:br>
              <a:rPr lang="en-US" sz="3600" dirty="0"/>
            </a:br>
            <a:r>
              <a:rPr lang="en-US" sz="3600" dirty="0"/>
              <a:t>on Diversity, Equity, and Inclusion</a:t>
            </a:r>
          </a:p>
        </p:txBody>
      </p:sp>
      <p:sp>
        <p:nvSpPr>
          <p:cNvPr id="3" name="Rectangle 2">
            <a:extLst>
              <a:ext uri="{FF2B5EF4-FFF2-40B4-BE49-F238E27FC236}">
                <a16:creationId xmlns:a16="http://schemas.microsoft.com/office/drawing/2014/main" id="{085F9A33-5A50-42B3-BCC0-B7C31D73AA1E}"/>
              </a:ext>
            </a:extLst>
          </p:cNvPr>
          <p:cNvSpPr/>
          <p:nvPr/>
        </p:nvSpPr>
        <p:spPr>
          <a:xfrm>
            <a:off x="685800" y="2292706"/>
            <a:ext cx="10754034" cy="625428"/>
          </a:xfrm>
          <a:prstGeom prst="rect">
            <a:avLst/>
          </a:prstGeom>
        </p:spPr>
        <p:txBody>
          <a:bodyPr wrap="none">
            <a:spAutoFit/>
          </a:bodyPr>
          <a:lstStyle/>
          <a:p>
            <a:pPr algn="ctr">
              <a:lnSpc>
                <a:spcPct val="115000"/>
              </a:lnSpc>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Forum: Addressing Issues of Social Justice in Higher Education</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3901CEB-4CEA-4071-ABDB-4AB0FADE0FCC}"/>
              </a:ext>
            </a:extLst>
          </p:cNvPr>
          <p:cNvGraphicFramePr>
            <a:graphicFrameLocks noGrp="1"/>
          </p:cNvGraphicFramePr>
          <p:nvPr>
            <p:extLst>
              <p:ext uri="{D42A27DB-BD31-4B8C-83A1-F6EECF244321}">
                <p14:modId xmlns:p14="http://schemas.microsoft.com/office/powerpoint/2010/main" val="3499848699"/>
              </p:ext>
            </p:extLst>
          </p:nvPr>
        </p:nvGraphicFramePr>
        <p:xfrm>
          <a:off x="685800" y="3429000"/>
          <a:ext cx="10522131" cy="1561758"/>
        </p:xfrm>
        <a:graphic>
          <a:graphicData uri="http://schemas.openxmlformats.org/drawingml/2006/table">
            <a:tbl>
              <a:tblPr firstRow="1" firstCol="1" bandRow="1"/>
              <a:tblGrid>
                <a:gridCol w="5157651">
                  <a:extLst>
                    <a:ext uri="{9D8B030D-6E8A-4147-A177-3AD203B41FA5}">
                      <a16:colId xmlns:a16="http://schemas.microsoft.com/office/drawing/2014/main" val="1552442531"/>
                    </a:ext>
                  </a:extLst>
                </a:gridCol>
                <a:gridCol w="5364480">
                  <a:extLst>
                    <a:ext uri="{9D8B030D-6E8A-4147-A177-3AD203B41FA5}">
                      <a16:colId xmlns:a16="http://schemas.microsoft.com/office/drawing/2014/main" val="892290503"/>
                    </a:ext>
                  </a:extLst>
                </a:gridCol>
              </a:tblGrid>
              <a:tr h="1561758">
                <a:tc>
                  <a:txBody>
                    <a:bodyPr/>
                    <a:lstStyle/>
                    <a:p>
                      <a:pPr marL="0" marR="0" algn="ctr">
                        <a:lnSpc>
                          <a:spcPct val="115000"/>
                        </a:lnSpc>
                        <a:spcBef>
                          <a:spcPts val="0"/>
                        </a:spcBef>
                        <a:spcAft>
                          <a:spcPts val="0"/>
                        </a:spcAft>
                      </a:pP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Marta A. Mercado-Sierra, Ph.D.</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Assistant Professor</a:t>
                      </a: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Department of Social Work</a:t>
                      </a: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College of Education and Human Services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Josh Thompson, Ph.D.</a:t>
                      </a: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Associate Professor</a:t>
                      </a: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Department  of Curriculum and Instruction</a:t>
                      </a:r>
                    </a:p>
                    <a:p>
                      <a:pPr marL="0" marR="0" algn="ctr">
                        <a:lnSpc>
                          <a:spcPct val="115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College of Education and Human Services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465405"/>
                  </a:ext>
                </a:extLst>
              </a:tr>
            </a:tbl>
          </a:graphicData>
        </a:graphic>
      </p:graphicFrame>
      <p:sp>
        <p:nvSpPr>
          <p:cNvPr id="8" name="TextBox 7"/>
          <p:cNvSpPr txBox="1"/>
          <p:nvPr/>
        </p:nvSpPr>
        <p:spPr>
          <a:xfrm>
            <a:off x="8894618" y="5910349"/>
            <a:ext cx="1413164" cy="504625"/>
          </a:xfrm>
          <a:prstGeom prst="rect">
            <a:avLst/>
          </a:prstGeom>
          <a:noFill/>
        </p:spPr>
        <p:txBody>
          <a:bodyPr wrap="square" rtlCol="0">
            <a:spAutoFit/>
          </a:bodyPr>
          <a:lstStyle/>
          <a:p>
            <a:pPr algn="ctr">
              <a:lnSpc>
                <a:spcPct val="115000"/>
              </a:lnSpc>
            </a:pPr>
            <a:r>
              <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music by Nina Simone</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3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51E8-B03B-4DA5-A0C3-4CDC07F7F090}"/>
              </a:ext>
            </a:extLst>
          </p:cNvPr>
          <p:cNvSpPr>
            <a:spLocks noGrp="1"/>
          </p:cNvSpPr>
          <p:nvPr>
            <p:ph type="title"/>
          </p:nvPr>
        </p:nvSpPr>
        <p:spPr>
          <a:xfrm>
            <a:off x="184729" y="122715"/>
            <a:ext cx="11656290" cy="1325563"/>
          </a:xfrm>
        </p:spPr>
        <p:txBody>
          <a:bodyPr/>
          <a:lstStyle/>
          <a:p>
            <a:r>
              <a:rPr lang="en-US" dirty="0"/>
              <a:t>How Do We Sustain Systemic Oppression? </a:t>
            </a:r>
          </a:p>
        </p:txBody>
      </p:sp>
      <p:pic>
        <p:nvPicPr>
          <p:cNvPr id="4098" name="Picture 2" descr="Lens of Systemic Oppression — National Equity Project">
            <a:extLst>
              <a:ext uri="{FF2B5EF4-FFF2-40B4-BE49-F238E27FC236}">
                <a16:creationId xmlns:a16="http://schemas.microsoft.com/office/drawing/2014/main" id="{CEE64514-4FF2-4FB9-A2A7-844DEFC9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535" y="1136073"/>
            <a:ext cx="9458633" cy="471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11410"/>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AE587-8930-4FD9-A800-E35C997A5650}"/>
              </a:ext>
            </a:extLst>
          </p:cNvPr>
          <p:cNvSpPr>
            <a:spLocks noGrp="1"/>
          </p:cNvSpPr>
          <p:nvPr>
            <p:ph type="title"/>
          </p:nvPr>
        </p:nvSpPr>
        <p:spPr>
          <a:xfrm>
            <a:off x="839788" y="704850"/>
            <a:ext cx="10515600" cy="1219200"/>
          </a:xfrm>
        </p:spPr>
        <p:txBody>
          <a:bodyPr>
            <a:normAutofit fontScale="90000"/>
          </a:bodyPr>
          <a:lstStyle/>
          <a:p>
            <a:r>
              <a:rPr lang="en-US" dirty="0"/>
              <a:t>Microaggressions </a:t>
            </a:r>
            <a:br>
              <a:rPr lang="en-US" dirty="0"/>
            </a:br>
            <a:r>
              <a:rPr lang="en-US" sz="2200" b="0" dirty="0">
                <a:solidFill>
                  <a:schemeClr val="tx1"/>
                </a:solidFill>
              </a:rPr>
              <a:t>Contemporary forms of implicit or explicit biases expressed or presented subtly and briefly communicating hostile, derogatory, or harmful smears on a daily basis to an individual or group based on their social status (Sue et al. (2010).</a:t>
            </a:r>
            <a:r>
              <a:rPr lang="en-US" dirty="0"/>
              <a:t/>
            </a:r>
            <a:br>
              <a:rPr lang="en-US" dirty="0"/>
            </a:br>
            <a:endParaRPr lang="en-US" dirty="0"/>
          </a:p>
        </p:txBody>
      </p:sp>
      <p:sp>
        <p:nvSpPr>
          <p:cNvPr id="5" name="Text Placeholder 4">
            <a:extLst>
              <a:ext uri="{FF2B5EF4-FFF2-40B4-BE49-F238E27FC236}">
                <a16:creationId xmlns:a16="http://schemas.microsoft.com/office/drawing/2014/main" id="{2FE8151C-F0F2-481E-B117-84630C9A72DB}"/>
              </a:ext>
            </a:extLst>
          </p:cNvPr>
          <p:cNvSpPr>
            <a:spLocks noGrp="1"/>
          </p:cNvSpPr>
          <p:nvPr>
            <p:ph type="body" idx="1"/>
          </p:nvPr>
        </p:nvSpPr>
        <p:spPr>
          <a:xfrm>
            <a:off x="836611" y="2025518"/>
            <a:ext cx="5157787" cy="349115"/>
          </a:xfrm>
        </p:spPr>
        <p:txBody>
          <a:bodyPr>
            <a:normAutofit/>
          </a:bodyPr>
          <a:lstStyle/>
          <a:p>
            <a:r>
              <a:rPr lang="en-US" dirty="0">
                <a:solidFill>
                  <a:schemeClr val="accent1"/>
                </a:solidFill>
              </a:rPr>
              <a:t>Micro-insults:</a:t>
            </a:r>
          </a:p>
        </p:txBody>
      </p:sp>
      <p:sp>
        <p:nvSpPr>
          <p:cNvPr id="3" name="Content Placeholder 2">
            <a:extLst>
              <a:ext uri="{FF2B5EF4-FFF2-40B4-BE49-F238E27FC236}">
                <a16:creationId xmlns:a16="http://schemas.microsoft.com/office/drawing/2014/main" id="{0D9EA894-F2D2-4ED7-BE91-73C5C4322AB4}"/>
              </a:ext>
            </a:extLst>
          </p:cNvPr>
          <p:cNvSpPr>
            <a:spLocks noGrp="1"/>
          </p:cNvSpPr>
          <p:nvPr>
            <p:ph sz="half" idx="2"/>
          </p:nvPr>
        </p:nvSpPr>
        <p:spPr>
          <a:xfrm>
            <a:off x="839789" y="2552699"/>
            <a:ext cx="5157787" cy="3111503"/>
          </a:xfrm>
        </p:spPr>
        <p:txBody>
          <a:bodyPr>
            <a:normAutofit/>
          </a:bodyPr>
          <a:lstStyle/>
          <a:p>
            <a:r>
              <a:rPr lang="en-US" dirty="0"/>
              <a:t>Why don’t you speak Spanish if you are Latinx? </a:t>
            </a:r>
          </a:p>
          <a:p>
            <a:r>
              <a:rPr lang="en-US" dirty="0"/>
              <a:t>“You have a strong accent, but your vocabulary is impressive”.</a:t>
            </a:r>
          </a:p>
          <a:p>
            <a:r>
              <a:rPr lang="en-US" i="1" dirty="0"/>
              <a:t>“That food looks/smells disgusting”.</a:t>
            </a:r>
            <a:endParaRPr lang="en-US" dirty="0"/>
          </a:p>
          <a:p>
            <a:r>
              <a:rPr lang="en-US" dirty="0"/>
              <a:t>“You are so beautiful for an African American”.</a:t>
            </a:r>
          </a:p>
          <a:p>
            <a:endParaRPr lang="en-US" dirty="0"/>
          </a:p>
          <a:p>
            <a:pPr lvl="1"/>
            <a:endParaRPr lang="en-US" dirty="0"/>
          </a:p>
        </p:txBody>
      </p:sp>
      <p:sp>
        <p:nvSpPr>
          <p:cNvPr id="6" name="Text Placeholder 5">
            <a:extLst>
              <a:ext uri="{FF2B5EF4-FFF2-40B4-BE49-F238E27FC236}">
                <a16:creationId xmlns:a16="http://schemas.microsoft.com/office/drawing/2014/main" id="{ECCA7B27-559E-4A50-8447-91F50A63012B}"/>
              </a:ext>
            </a:extLst>
          </p:cNvPr>
          <p:cNvSpPr>
            <a:spLocks noGrp="1"/>
          </p:cNvSpPr>
          <p:nvPr>
            <p:ph type="body" sz="quarter" idx="3"/>
          </p:nvPr>
        </p:nvSpPr>
        <p:spPr>
          <a:xfrm>
            <a:off x="6169023" y="2025517"/>
            <a:ext cx="5183188" cy="349115"/>
          </a:xfrm>
        </p:spPr>
        <p:txBody>
          <a:bodyPr>
            <a:normAutofit fontScale="77500" lnSpcReduction="20000"/>
          </a:bodyPr>
          <a:lstStyle/>
          <a:p>
            <a:r>
              <a:rPr lang="en-US" dirty="0">
                <a:solidFill>
                  <a:schemeClr val="accent1"/>
                </a:solidFill>
              </a:rPr>
              <a:t>Micro-invalidations (verbal or environmental/symbolic):</a:t>
            </a:r>
          </a:p>
        </p:txBody>
      </p:sp>
      <p:sp>
        <p:nvSpPr>
          <p:cNvPr id="7" name="Content Placeholder 6">
            <a:extLst>
              <a:ext uri="{FF2B5EF4-FFF2-40B4-BE49-F238E27FC236}">
                <a16:creationId xmlns:a16="http://schemas.microsoft.com/office/drawing/2014/main" id="{93DF091D-AE9A-478F-9717-FF7B786F717D}"/>
              </a:ext>
            </a:extLst>
          </p:cNvPr>
          <p:cNvSpPr>
            <a:spLocks noGrp="1"/>
          </p:cNvSpPr>
          <p:nvPr>
            <p:ph sz="quarter" idx="4"/>
          </p:nvPr>
        </p:nvSpPr>
        <p:spPr>
          <a:xfrm>
            <a:off x="6194426" y="2400299"/>
            <a:ext cx="5183188" cy="3416302"/>
          </a:xfrm>
        </p:spPr>
        <p:txBody>
          <a:bodyPr>
            <a:normAutofit fontScale="92500"/>
          </a:bodyPr>
          <a:lstStyle/>
          <a:p>
            <a:r>
              <a:rPr lang="en-US" dirty="0"/>
              <a:t>Names of building, programs, </a:t>
            </a:r>
          </a:p>
          <a:p>
            <a:r>
              <a:rPr lang="en-US" dirty="0"/>
              <a:t>Signs (Disabled bathrooms on the second floor)</a:t>
            </a:r>
          </a:p>
          <a:p>
            <a:r>
              <a:rPr lang="en-US" dirty="0"/>
              <a:t>Representation or non-representation of people in webpage, flyers, etc.</a:t>
            </a:r>
          </a:p>
          <a:p>
            <a:r>
              <a:rPr lang="en-US" dirty="0"/>
              <a:t>Exclusion of some categories of identity in forms, surveys</a:t>
            </a:r>
          </a:p>
          <a:p>
            <a:r>
              <a:rPr lang="en-US" dirty="0"/>
              <a:t>“America is a melting pot” </a:t>
            </a:r>
          </a:p>
          <a:p>
            <a:r>
              <a:rPr lang="en-US" dirty="0"/>
              <a:t>“There is only one race, the human race”</a:t>
            </a:r>
          </a:p>
          <a:p>
            <a:r>
              <a:rPr lang="en-US" dirty="0"/>
              <a:t>“I don’t see color”</a:t>
            </a:r>
          </a:p>
          <a:p>
            <a:pPr lvl="1"/>
            <a:endParaRPr lang="en-US" dirty="0"/>
          </a:p>
          <a:p>
            <a:endParaRPr lang="en-US" dirty="0"/>
          </a:p>
        </p:txBody>
      </p:sp>
    </p:spTree>
    <p:extLst>
      <p:ext uri="{BB962C8B-B14F-4D97-AF65-F5344CB8AC3E}">
        <p14:creationId xmlns:p14="http://schemas.microsoft.com/office/powerpoint/2010/main" val="1113079040"/>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9F7080-4D09-4C8E-B93C-5F6851D6D7F1}"/>
              </a:ext>
            </a:extLst>
          </p:cNvPr>
          <p:cNvSpPr>
            <a:spLocks noGrp="1"/>
          </p:cNvSpPr>
          <p:nvPr>
            <p:ph type="ctrTitle"/>
          </p:nvPr>
        </p:nvSpPr>
        <p:spPr/>
        <p:txBody>
          <a:bodyPr>
            <a:normAutofit fontScale="90000"/>
          </a:bodyPr>
          <a:lstStyle/>
          <a:p>
            <a:r>
              <a:rPr lang="en-US" b="0" dirty="0"/>
              <a:t>Share an incident of microaggression (attitudes, behaviors, practices) you have experienced. </a:t>
            </a:r>
            <a:r>
              <a:rPr lang="en-US" dirty="0"/>
              <a:t/>
            </a:r>
            <a:br>
              <a:rPr lang="en-US" dirty="0"/>
            </a:br>
            <a:endParaRPr lang="en-US" dirty="0"/>
          </a:p>
        </p:txBody>
      </p:sp>
      <p:sp>
        <p:nvSpPr>
          <p:cNvPr id="2" name="Subtitle 1">
            <a:extLst>
              <a:ext uri="{FF2B5EF4-FFF2-40B4-BE49-F238E27FC236}">
                <a16:creationId xmlns:a16="http://schemas.microsoft.com/office/drawing/2014/main" id="{BFB5FC8C-8D8C-4D92-82B4-D5F18F9FDC76}"/>
              </a:ext>
            </a:extLst>
          </p:cNvPr>
          <p:cNvSpPr>
            <a:spLocks noGrp="1"/>
          </p:cNvSpPr>
          <p:nvPr>
            <p:ph type="subTitle" idx="1"/>
          </p:nvPr>
        </p:nvSpPr>
        <p:spPr>
          <a:xfrm>
            <a:off x="1524000" y="3249615"/>
            <a:ext cx="9144000" cy="1169659"/>
          </a:xfrm>
        </p:spPr>
        <p:txBody>
          <a:bodyPr>
            <a:noAutofit/>
          </a:bodyPr>
          <a:lstStyle/>
          <a:p>
            <a:r>
              <a:rPr lang="en-US" sz="3600" dirty="0"/>
              <a:t>How have you engaged in acts of microaggressions as a peer, a student, staff, faculty, supervisor, administrator?</a:t>
            </a:r>
          </a:p>
        </p:txBody>
      </p:sp>
      <p:sp>
        <p:nvSpPr>
          <p:cNvPr id="3" name="Rectangle 2"/>
          <p:cNvSpPr/>
          <p:nvPr/>
        </p:nvSpPr>
        <p:spPr>
          <a:xfrm>
            <a:off x="8752845" y="5434742"/>
            <a:ext cx="2070665" cy="729430"/>
          </a:xfrm>
          <a:prstGeom prst="rect">
            <a:avLst/>
          </a:prstGeom>
        </p:spPr>
        <p:txBody>
          <a:bodyPr wrap="square">
            <a:spAutoFit/>
          </a:bodyPr>
          <a:lstStyle/>
          <a:p>
            <a:pPr algn="ctr">
              <a:lnSpc>
                <a:spcPct val="115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music by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Francisco </a:t>
            </a:r>
            <a:r>
              <a:rPr lang="en-US"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Treviño</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49555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A527-31BF-4641-9C8C-5CF9E25142F2}"/>
              </a:ext>
            </a:extLst>
          </p:cNvPr>
          <p:cNvSpPr>
            <a:spLocks noGrp="1"/>
          </p:cNvSpPr>
          <p:nvPr>
            <p:ph type="ctrTitle"/>
          </p:nvPr>
        </p:nvSpPr>
        <p:spPr/>
        <p:txBody>
          <a:bodyPr>
            <a:normAutofit/>
          </a:bodyPr>
          <a:lstStyle/>
          <a:p>
            <a:r>
              <a:rPr lang="en-US" sz="4800" dirty="0"/>
              <a:t>Privilege </a:t>
            </a:r>
          </a:p>
        </p:txBody>
      </p:sp>
    </p:spTree>
    <p:extLst>
      <p:ext uri="{BB962C8B-B14F-4D97-AF65-F5344CB8AC3E}">
        <p14:creationId xmlns:p14="http://schemas.microsoft.com/office/powerpoint/2010/main" val="831589836"/>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he Intertwine Charter: Going beyond anti-discrimination and towards  pro-active change to welcome others - The Commons">
            <a:extLst>
              <a:ext uri="{FF2B5EF4-FFF2-40B4-BE49-F238E27FC236}">
                <a16:creationId xmlns:a16="http://schemas.microsoft.com/office/drawing/2014/main" id="{6C4ADCF1-A640-47BF-90EC-DAB25B3C5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1744" y="0"/>
            <a:ext cx="103849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9307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8E94-559F-4330-9568-D3008A638658}"/>
              </a:ext>
            </a:extLst>
          </p:cNvPr>
          <p:cNvSpPr>
            <a:spLocks noGrp="1"/>
          </p:cNvSpPr>
          <p:nvPr>
            <p:ph type="ctrTitle"/>
          </p:nvPr>
        </p:nvSpPr>
        <p:spPr>
          <a:xfrm>
            <a:off x="1524000" y="1122363"/>
            <a:ext cx="9144000" cy="2387600"/>
          </a:xfrm>
        </p:spPr>
        <p:txBody>
          <a:bodyPr anchor="b">
            <a:normAutofit/>
          </a:bodyPr>
          <a:lstStyle/>
          <a:p>
            <a:r>
              <a:rPr lang="en-US" sz="4000" dirty="0">
                <a:solidFill>
                  <a:schemeClr val="accent4"/>
                </a:solidFill>
                <a:latin typeface="+mn-lt"/>
                <a:ea typeface="+mn-ea"/>
                <a:cs typeface="+mn-cs"/>
              </a:rPr>
              <a:t>How will you use your privilege to contribute to a </a:t>
            </a:r>
            <a:br>
              <a:rPr lang="en-US" sz="4000" dirty="0">
                <a:solidFill>
                  <a:schemeClr val="accent4"/>
                </a:solidFill>
                <a:latin typeface="+mn-lt"/>
                <a:ea typeface="+mn-ea"/>
                <a:cs typeface="+mn-cs"/>
              </a:rPr>
            </a:br>
            <a:r>
              <a:rPr lang="en-US" sz="4000" dirty="0">
                <a:solidFill>
                  <a:schemeClr val="accent4"/>
                </a:solidFill>
                <a:latin typeface="+mn-lt"/>
                <a:ea typeface="+mn-ea"/>
                <a:cs typeface="+mn-cs"/>
              </a:rPr>
              <a:t>more just campus life?</a:t>
            </a:r>
          </a:p>
        </p:txBody>
      </p:sp>
      <p:sp>
        <p:nvSpPr>
          <p:cNvPr id="3" name="Rectangle 2"/>
          <p:cNvSpPr/>
          <p:nvPr/>
        </p:nvSpPr>
        <p:spPr>
          <a:xfrm>
            <a:off x="9320014" y="4963459"/>
            <a:ext cx="2236986" cy="729430"/>
          </a:xfrm>
          <a:prstGeom prst="rect">
            <a:avLst/>
          </a:prstGeom>
        </p:spPr>
        <p:txBody>
          <a:bodyPr wrap="square">
            <a:spAutoFit/>
          </a:bodyPr>
          <a:lstStyle/>
          <a:p>
            <a:pPr algn="ctr">
              <a:lnSpc>
                <a:spcPct val="115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music Peruvian flute</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920925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0FB2-F532-403D-BC6F-E4397B642CC6}"/>
              </a:ext>
            </a:extLst>
          </p:cNvPr>
          <p:cNvSpPr>
            <a:spLocks noGrp="1"/>
          </p:cNvSpPr>
          <p:nvPr>
            <p:ph type="ctrTitle"/>
          </p:nvPr>
        </p:nvSpPr>
        <p:spPr>
          <a:xfrm>
            <a:off x="1524000" y="1417638"/>
            <a:ext cx="9144000" cy="2387600"/>
          </a:xfrm>
        </p:spPr>
        <p:txBody>
          <a:bodyPr>
            <a:normAutofit/>
          </a:bodyPr>
          <a:lstStyle/>
          <a:p>
            <a:r>
              <a:rPr lang="en-US" sz="4800" dirty="0" smtClean="0"/>
              <a:t>Social Justice in </a:t>
            </a:r>
            <a:br>
              <a:rPr lang="en-US" sz="4800" dirty="0" smtClean="0"/>
            </a:br>
            <a:r>
              <a:rPr lang="en-US" sz="4800" dirty="0" smtClean="0"/>
              <a:t>Higher Education</a:t>
            </a:r>
            <a:endParaRPr lang="en-US" sz="4800" dirty="0"/>
          </a:p>
        </p:txBody>
      </p:sp>
    </p:spTree>
    <p:extLst>
      <p:ext uri="{BB962C8B-B14F-4D97-AF65-F5344CB8AC3E}">
        <p14:creationId xmlns:p14="http://schemas.microsoft.com/office/powerpoint/2010/main" val="137662515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E5F6-BCF0-476C-816A-D2876D12DA2F}"/>
              </a:ext>
            </a:extLst>
          </p:cNvPr>
          <p:cNvSpPr>
            <a:spLocks noGrp="1"/>
          </p:cNvSpPr>
          <p:nvPr>
            <p:ph type="title"/>
          </p:nvPr>
        </p:nvSpPr>
        <p:spPr>
          <a:xfrm>
            <a:off x="838200" y="231778"/>
            <a:ext cx="10515600" cy="1054098"/>
          </a:xfrm>
        </p:spPr>
        <p:txBody>
          <a:bodyPr/>
          <a:lstStyle/>
          <a:p>
            <a:pPr algn="ctr"/>
            <a:r>
              <a:rPr lang="en-US" dirty="0"/>
              <a:t>Social Justice as a Process of the Present</a:t>
            </a:r>
          </a:p>
        </p:txBody>
      </p:sp>
      <p:graphicFrame>
        <p:nvGraphicFramePr>
          <p:cNvPr id="9" name="Diagram 8">
            <a:extLst>
              <a:ext uri="{FF2B5EF4-FFF2-40B4-BE49-F238E27FC236}">
                <a16:creationId xmlns:a16="http://schemas.microsoft.com/office/drawing/2014/main" id="{1F4A9971-E5F9-4166-B69E-065005F2A522}"/>
              </a:ext>
            </a:extLst>
          </p:cNvPr>
          <p:cNvGraphicFramePr/>
          <p:nvPr>
            <p:extLst/>
          </p:nvPr>
        </p:nvGraphicFramePr>
        <p:xfrm>
          <a:off x="1028700" y="1171575"/>
          <a:ext cx="10163175"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258201"/>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87D3-3F7F-4AD4-9A45-881D339E0CBA}"/>
              </a:ext>
            </a:extLst>
          </p:cNvPr>
          <p:cNvSpPr>
            <a:spLocks noGrp="1"/>
          </p:cNvSpPr>
          <p:nvPr>
            <p:ph type="title"/>
          </p:nvPr>
        </p:nvSpPr>
        <p:spPr/>
        <p:txBody>
          <a:bodyPr/>
          <a:lstStyle/>
          <a:p>
            <a:r>
              <a:rPr lang="en-US" b="1" dirty="0"/>
              <a:t>Social Justice in Higher Education</a:t>
            </a:r>
          </a:p>
        </p:txBody>
      </p:sp>
      <p:pic>
        <p:nvPicPr>
          <p:cNvPr id="10" name="Picture 9"/>
          <p:cNvPicPr>
            <a:picLocks noChangeAspect="1"/>
          </p:cNvPicPr>
          <p:nvPr/>
        </p:nvPicPr>
        <p:blipFill>
          <a:blip r:embed="rId2"/>
          <a:stretch>
            <a:fillRect/>
          </a:stretch>
        </p:blipFill>
        <p:spPr>
          <a:xfrm>
            <a:off x="459217" y="1539076"/>
            <a:ext cx="7035394" cy="3779848"/>
          </a:xfrm>
          <a:prstGeom prst="rect">
            <a:avLst/>
          </a:prstGeom>
        </p:spPr>
      </p:pic>
      <p:pic>
        <p:nvPicPr>
          <p:cNvPr id="14" name="Picture 13"/>
          <p:cNvPicPr>
            <a:picLocks noChangeAspect="1"/>
          </p:cNvPicPr>
          <p:nvPr/>
        </p:nvPicPr>
        <p:blipFill>
          <a:blip r:embed="rId3"/>
          <a:stretch>
            <a:fillRect/>
          </a:stretch>
        </p:blipFill>
        <p:spPr>
          <a:xfrm>
            <a:off x="6775963" y="3136366"/>
            <a:ext cx="701101" cy="585267"/>
          </a:xfrm>
          <a:prstGeom prst="rect">
            <a:avLst/>
          </a:prstGeom>
        </p:spPr>
      </p:pic>
      <p:pic>
        <p:nvPicPr>
          <p:cNvPr id="16" name="Picture 15"/>
          <p:cNvPicPr>
            <a:picLocks noChangeAspect="1"/>
          </p:cNvPicPr>
          <p:nvPr/>
        </p:nvPicPr>
        <p:blipFill>
          <a:blip r:embed="rId4"/>
          <a:stretch>
            <a:fillRect/>
          </a:stretch>
        </p:blipFill>
        <p:spPr>
          <a:xfrm>
            <a:off x="7816078" y="1819516"/>
            <a:ext cx="3584759" cy="3218967"/>
          </a:xfrm>
          <a:prstGeom prst="rect">
            <a:avLst/>
          </a:prstGeom>
        </p:spPr>
      </p:pic>
    </p:spTree>
    <p:extLst>
      <p:ext uri="{BB962C8B-B14F-4D97-AF65-F5344CB8AC3E}">
        <p14:creationId xmlns:p14="http://schemas.microsoft.com/office/powerpoint/2010/main" val="4044757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F113-6311-4436-8925-0D7CE3BE4561}"/>
              </a:ext>
            </a:extLst>
          </p:cNvPr>
          <p:cNvSpPr>
            <a:spLocks noGrp="1"/>
          </p:cNvSpPr>
          <p:nvPr>
            <p:ph type="title"/>
          </p:nvPr>
        </p:nvSpPr>
        <p:spPr>
          <a:xfrm>
            <a:off x="382588" y="277812"/>
            <a:ext cx="4960937" cy="1400176"/>
          </a:xfrm>
        </p:spPr>
        <p:txBody>
          <a:bodyPr>
            <a:normAutofit fontScale="90000"/>
          </a:bodyPr>
          <a:lstStyle/>
          <a:p>
            <a:r>
              <a:rPr lang="en-US" sz="4000" dirty="0"/>
              <a:t>Social Justice</a:t>
            </a:r>
            <a:br>
              <a:rPr lang="en-US" sz="4000" dirty="0"/>
            </a:br>
            <a:r>
              <a:rPr lang="en-US" sz="4000" b="0" dirty="0"/>
              <a:t>The Last Building Block</a:t>
            </a:r>
            <a:r>
              <a:rPr lang="en-US" dirty="0"/>
              <a:t/>
            </a:r>
            <a:br>
              <a:rPr lang="en-US" dirty="0"/>
            </a:br>
            <a:endParaRPr lang="en-US" dirty="0"/>
          </a:p>
        </p:txBody>
      </p:sp>
      <p:sp>
        <p:nvSpPr>
          <p:cNvPr id="4" name="Text Placeholder 3">
            <a:extLst>
              <a:ext uri="{FF2B5EF4-FFF2-40B4-BE49-F238E27FC236}">
                <a16:creationId xmlns:a16="http://schemas.microsoft.com/office/drawing/2014/main" id="{A0521BA2-CF3B-4595-B248-4C2087E16BE3}"/>
              </a:ext>
            </a:extLst>
          </p:cNvPr>
          <p:cNvSpPr>
            <a:spLocks noGrp="1"/>
          </p:cNvSpPr>
          <p:nvPr>
            <p:ph type="body" sz="half" idx="2"/>
          </p:nvPr>
        </p:nvSpPr>
        <p:spPr>
          <a:xfrm>
            <a:off x="611188" y="1677987"/>
            <a:ext cx="3932237" cy="3989388"/>
          </a:xfrm>
        </p:spPr>
        <p:txBody>
          <a:bodyPr>
            <a:normAutofit/>
          </a:bodyPr>
          <a:lstStyle/>
          <a:p>
            <a:r>
              <a:rPr lang="en-US" sz="2000" b="1" dirty="0"/>
              <a:t>How?</a:t>
            </a:r>
          </a:p>
          <a:p>
            <a:pPr marL="342900" indent="-342900">
              <a:buFont typeface="Arial" panose="020B0604020202020204" pitchFamily="34" charset="0"/>
              <a:buChar char="•"/>
            </a:pPr>
            <a:r>
              <a:rPr lang="en-US" sz="2000" b="1" dirty="0"/>
              <a:t>Affirmative strategies </a:t>
            </a:r>
          </a:p>
          <a:p>
            <a:pPr marL="342900" indent="-342900">
              <a:buFont typeface="Arial" panose="020B0604020202020204" pitchFamily="34" charset="0"/>
              <a:buChar char="•"/>
            </a:pPr>
            <a:r>
              <a:rPr lang="en-US" sz="2000" b="1" dirty="0"/>
              <a:t>Transformative strategies </a:t>
            </a:r>
          </a:p>
          <a:p>
            <a:pPr marL="342900" indent="-342900">
              <a:buFont typeface="Arial" panose="020B0604020202020204" pitchFamily="34" charset="0"/>
              <a:buChar char="•"/>
            </a:pPr>
            <a:endParaRPr lang="en-US" sz="2000" b="1" dirty="0"/>
          </a:p>
          <a:p>
            <a:pPr marL="685800" lvl="1" indent="-342900">
              <a:buFont typeface="Arial" panose="020B0604020202020204" pitchFamily="34" charset="0"/>
              <a:buChar char="•"/>
            </a:pPr>
            <a:r>
              <a:rPr lang="en-US" sz="2000" dirty="0"/>
              <a:t>Culturally Grounded Approach</a:t>
            </a:r>
          </a:p>
          <a:p>
            <a:pPr marL="685800" lvl="1" indent="-342900">
              <a:buFont typeface="Arial" panose="020B0604020202020204" pitchFamily="34" charset="0"/>
              <a:buChar char="•"/>
            </a:pPr>
            <a:r>
              <a:rPr lang="en-US" sz="2000" dirty="0"/>
              <a:t>Intersectionality Perspective</a:t>
            </a:r>
          </a:p>
          <a:p>
            <a:pPr marL="685800" lvl="1" indent="-342900">
              <a:buFont typeface="Arial" panose="020B0604020202020204" pitchFamily="34" charset="0"/>
              <a:buChar char="•"/>
            </a:pPr>
            <a:r>
              <a:rPr lang="en-US" sz="2000" dirty="0"/>
              <a:t>Human Rights</a:t>
            </a:r>
          </a:p>
          <a:p>
            <a:pPr marL="685800" lvl="1" indent="-342900">
              <a:buFont typeface="Arial" panose="020B0604020202020204" pitchFamily="34" charset="0"/>
              <a:buChar char="•"/>
            </a:pPr>
            <a:r>
              <a:rPr lang="en-US" sz="2000" dirty="0"/>
              <a:t>Anti-colonial</a:t>
            </a:r>
          </a:p>
          <a:p>
            <a:pPr marL="685800" lvl="1" indent="-342900">
              <a:buFont typeface="Arial" panose="020B0604020202020204" pitchFamily="34" charset="0"/>
              <a:buChar char="•"/>
            </a:pPr>
            <a:r>
              <a:rPr lang="en-US" sz="2000" dirty="0"/>
              <a:t>Anti-oppressive</a:t>
            </a:r>
          </a:p>
          <a:p>
            <a:endParaRPr lang="en-US" sz="1100" b="1" dirty="0">
              <a:solidFill>
                <a:schemeClr val="accent1"/>
              </a:solidFill>
            </a:endParaRPr>
          </a:p>
        </p:txBody>
      </p:sp>
      <p:graphicFrame>
        <p:nvGraphicFramePr>
          <p:cNvPr id="10" name="Content Placeholder 9">
            <a:extLst>
              <a:ext uri="{FF2B5EF4-FFF2-40B4-BE49-F238E27FC236}">
                <a16:creationId xmlns:a16="http://schemas.microsoft.com/office/drawing/2014/main" id="{218D3D5D-FC9A-40C5-9B5E-DB36B1391C40}"/>
              </a:ext>
            </a:extLst>
          </p:cNvPr>
          <p:cNvGraphicFramePr>
            <a:graphicFrameLocks noGrp="1"/>
          </p:cNvGraphicFramePr>
          <p:nvPr>
            <p:ph idx="1"/>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847896"/>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0FB2-F532-403D-BC6F-E4397B642CC6}"/>
              </a:ext>
            </a:extLst>
          </p:cNvPr>
          <p:cNvSpPr>
            <a:spLocks noGrp="1"/>
          </p:cNvSpPr>
          <p:nvPr>
            <p:ph type="ctrTitle"/>
          </p:nvPr>
        </p:nvSpPr>
        <p:spPr>
          <a:xfrm>
            <a:off x="1524000" y="1417638"/>
            <a:ext cx="9144000" cy="2387600"/>
          </a:xfrm>
        </p:spPr>
        <p:txBody>
          <a:bodyPr>
            <a:normAutofit/>
          </a:bodyPr>
          <a:lstStyle/>
          <a:p>
            <a:r>
              <a:rPr lang="en-US" dirty="0"/>
              <a:t>Diversity, Equity, Inclusion &amp; </a:t>
            </a:r>
            <a:r>
              <a:rPr lang="en-US" sz="4800" dirty="0"/>
              <a:t>Social Justice</a:t>
            </a:r>
          </a:p>
        </p:txBody>
      </p:sp>
    </p:spTree>
    <p:extLst>
      <p:ext uri="{BB962C8B-B14F-4D97-AF65-F5344CB8AC3E}">
        <p14:creationId xmlns:p14="http://schemas.microsoft.com/office/powerpoint/2010/main" val="3273367001"/>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C172-C0A5-42B6-A714-38C887CEF323}"/>
              </a:ext>
            </a:extLst>
          </p:cNvPr>
          <p:cNvSpPr>
            <a:spLocks noGrp="1"/>
          </p:cNvSpPr>
          <p:nvPr>
            <p:ph type="ctrTitle"/>
          </p:nvPr>
        </p:nvSpPr>
        <p:spPr>
          <a:xfrm>
            <a:off x="1524000" y="1122363"/>
            <a:ext cx="9144000" cy="4053794"/>
          </a:xfrm>
        </p:spPr>
        <p:txBody>
          <a:bodyPr anchor="b">
            <a:normAutofit/>
          </a:bodyPr>
          <a:lstStyle/>
          <a:p>
            <a:r>
              <a:rPr lang="en-US" sz="3200" b="0" dirty="0"/>
              <a:t>As a student, staff, faculty, manager, supervisor, head of department, dean, administrator, visualize what justice in practice in higher education looks like. </a:t>
            </a:r>
            <a:r>
              <a:rPr lang="en-US" sz="2500" dirty="0"/>
              <a:t/>
            </a:r>
            <a:br>
              <a:rPr lang="en-US" sz="2500" dirty="0"/>
            </a:br>
            <a:r>
              <a:rPr lang="en-US" sz="2500" dirty="0"/>
              <a:t/>
            </a:r>
            <a:br>
              <a:rPr lang="en-US" sz="2500" dirty="0"/>
            </a:br>
            <a:r>
              <a:rPr lang="en-US" sz="4000" dirty="0">
                <a:solidFill>
                  <a:schemeClr val="accent4"/>
                </a:solidFill>
                <a:latin typeface="+mn-lt"/>
                <a:ea typeface="+mn-ea"/>
                <a:cs typeface="+mn-cs"/>
              </a:rPr>
              <a:t>What does justice in higher education look like or should look like to you?</a:t>
            </a:r>
          </a:p>
        </p:txBody>
      </p:sp>
      <p:sp>
        <p:nvSpPr>
          <p:cNvPr id="3" name="Rectangle 2"/>
          <p:cNvSpPr/>
          <p:nvPr/>
        </p:nvSpPr>
        <p:spPr>
          <a:xfrm>
            <a:off x="9320014" y="5255559"/>
            <a:ext cx="2236986" cy="729430"/>
          </a:xfrm>
          <a:prstGeom prst="rect">
            <a:avLst/>
          </a:prstGeom>
        </p:spPr>
        <p:txBody>
          <a:bodyPr wrap="square">
            <a:spAutoFit/>
          </a:bodyPr>
          <a:lstStyle/>
          <a:p>
            <a:pPr algn="ctr">
              <a:lnSpc>
                <a:spcPct val="115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music Chad Lawson</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82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55EB-0B12-44C6-979C-33D13F25E429}"/>
              </a:ext>
            </a:extLst>
          </p:cNvPr>
          <p:cNvSpPr>
            <a:spLocks noGrp="1"/>
          </p:cNvSpPr>
          <p:nvPr>
            <p:ph type="title"/>
          </p:nvPr>
        </p:nvSpPr>
        <p:spPr/>
        <p:txBody>
          <a:bodyPr/>
          <a:lstStyle/>
          <a:p>
            <a:r>
              <a:rPr lang="en-US" dirty="0"/>
              <a:t>Wrap-up</a:t>
            </a:r>
          </a:p>
        </p:txBody>
      </p:sp>
      <p:graphicFrame>
        <p:nvGraphicFramePr>
          <p:cNvPr id="5" name="Content Placeholder 3">
            <a:extLst>
              <a:ext uri="{FF2B5EF4-FFF2-40B4-BE49-F238E27FC236}">
                <a16:creationId xmlns:a16="http://schemas.microsoft.com/office/drawing/2014/main" id="{55AF23D9-6E22-4EDB-8C30-76218DD0D888}"/>
              </a:ext>
            </a:extLst>
          </p:cNvPr>
          <p:cNvGraphicFramePr>
            <a:graphicFrameLocks noGrp="1"/>
          </p:cNvGraphicFramePr>
          <p:nvPr>
            <p:ph idx="1"/>
            <p:extLst>
              <p:ext uri="{D42A27DB-BD31-4B8C-83A1-F6EECF244321}">
                <p14:modId xmlns:p14="http://schemas.microsoft.com/office/powerpoint/2010/main" val="4104971014"/>
              </p:ext>
            </p:extLst>
          </p:nvPr>
        </p:nvGraphicFramePr>
        <p:xfrm>
          <a:off x="672737" y="365127"/>
          <a:ext cx="10515600" cy="521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752694"/>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F113-6311-4436-8925-0D7CE3BE4561}"/>
              </a:ext>
            </a:extLst>
          </p:cNvPr>
          <p:cNvSpPr>
            <a:spLocks noGrp="1"/>
          </p:cNvSpPr>
          <p:nvPr>
            <p:ph type="title"/>
          </p:nvPr>
        </p:nvSpPr>
        <p:spPr>
          <a:xfrm>
            <a:off x="838200" y="377827"/>
            <a:ext cx="10515600" cy="1325563"/>
          </a:xfrm>
        </p:spPr>
        <p:txBody>
          <a:bodyPr/>
          <a:lstStyle/>
          <a:p>
            <a:pPr algn="ctr"/>
            <a:r>
              <a:rPr lang="en-US" dirty="0" smtClean="0"/>
              <a:t>References</a:t>
            </a:r>
            <a:endParaRPr lang="en-US" dirty="0"/>
          </a:p>
        </p:txBody>
      </p:sp>
      <p:sp>
        <p:nvSpPr>
          <p:cNvPr id="3" name="Title 1">
            <a:extLst>
              <a:ext uri="{FF2B5EF4-FFF2-40B4-BE49-F238E27FC236}">
                <a16:creationId xmlns:a16="http://schemas.microsoft.com/office/drawing/2014/main" id="{DE2BF113-6311-4436-8925-0D7CE3BE4561}"/>
              </a:ext>
            </a:extLst>
          </p:cNvPr>
          <p:cNvSpPr txBox="1">
            <a:spLocks/>
          </p:cNvSpPr>
          <p:nvPr/>
        </p:nvSpPr>
        <p:spPr>
          <a:xfrm>
            <a:off x="838200" y="1863727"/>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a:lstStyle>
          <a:p>
            <a:r>
              <a:rPr lang="en-US" sz="2200" dirty="0" smtClean="0"/>
              <a:t>Resource page: </a:t>
            </a:r>
            <a:r>
              <a:rPr lang="en-US" sz="2200" dirty="0" smtClean="0">
                <a:hlinkClick r:id="rId2"/>
              </a:rPr>
              <a:t>http</a:t>
            </a:r>
            <a:r>
              <a:rPr lang="en-US" sz="2200" smtClean="0">
                <a:hlinkClick r:id="rId2"/>
              </a:rPr>
              <a:t>://faculty.tamuc.edu/jthompson/SocialJustice</a:t>
            </a:r>
            <a:r>
              <a:rPr lang="en-US" sz="2200" smtClean="0"/>
              <a:t> </a:t>
            </a:r>
            <a:endParaRPr lang="en-US" sz="2200" dirty="0"/>
          </a:p>
        </p:txBody>
      </p:sp>
    </p:spTree>
    <p:extLst>
      <p:ext uri="{BB962C8B-B14F-4D97-AF65-F5344CB8AC3E}">
        <p14:creationId xmlns:p14="http://schemas.microsoft.com/office/powerpoint/2010/main" val="85624686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080" y="147003"/>
            <a:ext cx="9144000" cy="1725340"/>
          </a:xfrm>
        </p:spPr>
        <p:txBody>
          <a:bodyPr>
            <a:normAutofit/>
          </a:bodyPr>
          <a:lstStyle/>
          <a:p>
            <a:r>
              <a:rPr lang="en-US" sz="3600" b="0" dirty="0" smtClean="0"/>
              <a:t>Thank you! </a:t>
            </a:r>
            <a:br>
              <a:rPr lang="en-US" sz="3600" b="0" dirty="0" smtClean="0"/>
            </a:br>
            <a:r>
              <a:rPr lang="en-US" sz="3600" b="0" dirty="0" smtClean="0"/>
              <a:t>¡Gracias!</a:t>
            </a:r>
            <a:endParaRPr lang="en-US" sz="3600" dirty="0"/>
          </a:p>
        </p:txBody>
      </p:sp>
      <p:sp>
        <p:nvSpPr>
          <p:cNvPr id="3" name="Rectangle 2">
            <a:extLst>
              <a:ext uri="{FF2B5EF4-FFF2-40B4-BE49-F238E27FC236}">
                <a16:creationId xmlns:a16="http://schemas.microsoft.com/office/drawing/2014/main" id="{085F9A33-5A50-42B3-BCC0-B7C31D73AA1E}"/>
              </a:ext>
            </a:extLst>
          </p:cNvPr>
          <p:cNvSpPr/>
          <p:nvPr/>
        </p:nvSpPr>
        <p:spPr>
          <a:xfrm>
            <a:off x="685800" y="2292706"/>
            <a:ext cx="10754034" cy="625428"/>
          </a:xfrm>
          <a:prstGeom prst="rect">
            <a:avLst/>
          </a:prstGeom>
        </p:spPr>
        <p:txBody>
          <a:bodyPr wrap="none">
            <a:spAutoFit/>
          </a:bodyPr>
          <a:lstStyle/>
          <a:p>
            <a:pPr algn="ctr">
              <a:lnSpc>
                <a:spcPct val="115000"/>
              </a:lnSpc>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Forum: Addressing Issues of Social Justice in Higher Education</a:t>
            </a: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3901CEB-4CEA-4071-ABDB-4AB0FADE0FCC}"/>
              </a:ext>
            </a:extLst>
          </p:cNvPr>
          <p:cNvGraphicFramePr>
            <a:graphicFrameLocks noGrp="1"/>
          </p:cNvGraphicFramePr>
          <p:nvPr>
            <p:extLst>
              <p:ext uri="{D42A27DB-BD31-4B8C-83A1-F6EECF244321}">
                <p14:modId xmlns:p14="http://schemas.microsoft.com/office/powerpoint/2010/main" val="1616382603"/>
              </p:ext>
            </p:extLst>
          </p:nvPr>
        </p:nvGraphicFramePr>
        <p:xfrm>
          <a:off x="685800" y="3429000"/>
          <a:ext cx="10754034" cy="1561758"/>
        </p:xfrm>
        <a:graphic>
          <a:graphicData uri="http://schemas.openxmlformats.org/drawingml/2006/table">
            <a:tbl>
              <a:tblPr firstRow="1" firstCol="1" bandRow="1"/>
              <a:tblGrid>
                <a:gridCol w="5271323">
                  <a:extLst>
                    <a:ext uri="{9D8B030D-6E8A-4147-A177-3AD203B41FA5}">
                      <a16:colId xmlns:a16="http://schemas.microsoft.com/office/drawing/2014/main" val="1552442531"/>
                    </a:ext>
                  </a:extLst>
                </a:gridCol>
                <a:gridCol w="5482711">
                  <a:extLst>
                    <a:ext uri="{9D8B030D-6E8A-4147-A177-3AD203B41FA5}">
                      <a16:colId xmlns:a16="http://schemas.microsoft.com/office/drawing/2014/main" val="892290503"/>
                    </a:ext>
                  </a:extLst>
                </a:gridCol>
              </a:tblGrid>
              <a:tr h="1561758">
                <a:tc>
                  <a:txBody>
                    <a:bodyPr/>
                    <a:lstStyle/>
                    <a:p>
                      <a:pPr marL="0" marR="0" algn="ctr">
                        <a:lnSpc>
                          <a:spcPct val="115000"/>
                        </a:lnSpc>
                        <a:spcBef>
                          <a:spcPts val="0"/>
                        </a:spcBef>
                        <a:spcAft>
                          <a:spcPts val="0"/>
                        </a:spcAft>
                      </a:pPr>
                      <a:r>
                        <a:rPr lang="es-ES"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Marta A. Mercado-Sierra, </a:t>
                      </a:r>
                      <a:r>
                        <a:rPr lang="es-ES" sz="2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Ph.D</a:t>
                      </a:r>
                      <a:r>
                        <a:rPr lang="es-ES" sz="2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15000"/>
                        </a:lnSpc>
                        <a:spcBef>
                          <a:spcPts val="0"/>
                        </a:spcBef>
                        <a:spcAft>
                          <a:spcPts val="0"/>
                        </a:spcAft>
                      </a:pPr>
                      <a:r>
                        <a:rPr lang="es-ES" sz="2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rPr>
                        <a:t>Marta.Mercado-Sierra@tamuc.edu</a:t>
                      </a:r>
                      <a:endParaRPr lang="en-US" sz="2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 Thompson, Ph.D.</a:t>
                      </a:r>
                    </a:p>
                    <a:p>
                      <a:pPr marL="0" marR="0" algn="ctr">
                        <a:lnSpc>
                          <a:spcPct val="115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http://faculty.tamuc.edu/jthompson/SocialJustice </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465405"/>
                  </a:ext>
                </a:extLst>
              </a:tr>
            </a:tbl>
          </a:graphicData>
        </a:graphic>
      </p:graphicFrame>
      <p:sp>
        <p:nvSpPr>
          <p:cNvPr id="8" name="TextBox 7"/>
          <p:cNvSpPr txBox="1"/>
          <p:nvPr/>
        </p:nvSpPr>
        <p:spPr>
          <a:xfrm>
            <a:off x="8894618" y="5910349"/>
            <a:ext cx="1413164" cy="504625"/>
          </a:xfrm>
          <a:prstGeom prst="rect">
            <a:avLst/>
          </a:prstGeom>
          <a:noFill/>
        </p:spPr>
        <p:txBody>
          <a:bodyPr wrap="square" rtlCol="0">
            <a:spAutoFit/>
          </a:bodyPr>
          <a:lstStyle/>
          <a:p>
            <a:pPr algn="ctr">
              <a:lnSpc>
                <a:spcPct val="115000"/>
              </a:lnSpc>
            </a:pPr>
            <a:r>
              <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Background music by Nina Simone</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080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37CB-F520-4E8D-B078-7469C24255C0}"/>
              </a:ext>
            </a:extLst>
          </p:cNvPr>
          <p:cNvSpPr>
            <a:spLocks noGrp="1"/>
          </p:cNvSpPr>
          <p:nvPr>
            <p:ph type="title"/>
          </p:nvPr>
        </p:nvSpPr>
        <p:spPr/>
        <p:txBody>
          <a:bodyPr/>
          <a:lstStyle/>
          <a:p>
            <a:r>
              <a:rPr lang="en-US" dirty="0"/>
              <a:t>Higher Education &amp; Social Justice</a:t>
            </a:r>
          </a:p>
        </p:txBody>
      </p:sp>
      <p:sp>
        <p:nvSpPr>
          <p:cNvPr id="6" name="Content Placeholder 5">
            <a:extLst>
              <a:ext uri="{FF2B5EF4-FFF2-40B4-BE49-F238E27FC236}">
                <a16:creationId xmlns:a16="http://schemas.microsoft.com/office/drawing/2014/main" id="{F7427BAF-E3ED-4514-9D1A-8F0308E861B0}"/>
              </a:ext>
            </a:extLst>
          </p:cNvPr>
          <p:cNvSpPr>
            <a:spLocks noGrp="1"/>
          </p:cNvSpPr>
          <p:nvPr>
            <p:ph idx="1"/>
          </p:nvPr>
        </p:nvSpPr>
        <p:spPr/>
        <p:txBody>
          <a:bodyPr/>
          <a:lstStyle/>
          <a:p>
            <a:r>
              <a:rPr lang="en-US" sz="2800" dirty="0"/>
              <a:t>Institutional purpose:</a:t>
            </a:r>
          </a:p>
          <a:p>
            <a:pPr lvl="1"/>
            <a:r>
              <a:rPr lang="en-US" sz="2400" dirty="0"/>
              <a:t>Ensure students reach their full potential</a:t>
            </a:r>
          </a:p>
          <a:p>
            <a:pPr lvl="1"/>
            <a:r>
              <a:rPr lang="en-US" sz="2400" dirty="0"/>
              <a:t>Pathway to economic opportunities and social mobility</a:t>
            </a:r>
          </a:p>
          <a:p>
            <a:pPr lvl="1"/>
            <a:r>
              <a:rPr lang="en-US" sz="2400" dirty="0"/>
              <a:t>Social Responsibility </a:t>
            </a:r>
          </a:p>
          <a:p>
            <a:pPr marL="342900" lvl="1" indent="0">
              <a:buNone/>
            </a:pPr>
            <a:endParaRPr lang="en-US" sz="2800" dirty="0"/>
          </a:p>
          <a:p>
            <a:r>
              <a:rPr lang="en-US" sz="2800" dirty="0"/>
              <a:t>Principles of Social Justice in Higher Ed. </a:t>
            </a:r>
            <a:r>
              <a:rPr lang="en-US" sz="1800" dirty="0"/>
              <a:t>(Fraser, 2005; Freire 1992, 2000)</a:t>
            </a:r>
          </a:p>
          <a:p>
            <a:pPr lvl="1"/>
            <a:r>
              <a:rPr lang="en-US" dirty="0"/>
              <a:t>Recognition</a:t>
            </a:r>
          </a:p>
          <a:p>
            <a:pPr lvl="1"/>
            <a:r>
              <a:rPr lang="en-US" dirty="0"/>
              <a:t>Distribution</a:t>
            </a:r>
          </a:p>
          <a:p>
            <a:pPr lvl="1"/>
            <a:r>
              <a:rPr lang="en-US" dirty="0"/>
              <a:t>Representation</a:t>
            </a:r>
          </a:p>
          <a:p>
            <a:pPr lvl="1"/>
            <a:r>
              <a:rPr lang="en-US" dirty="0" smtClean="0"/>
              <a:t>Freedom</a:t>
            </a:r>
            <a:endParaRPr lang="en-US" sz="2500" dirty="0"/>
          </a:p>
        </p:txBody>
      </p:sp>
    </p:spTree>
    <p:extLst>
      <p:ext uri="{BB962C8B-B14F-4D97-AF65-F5344CB8AC3E}">
        <p14:creationId xmlns:p14="http://schemas.microsoft.com/office/powerpoint/2010/main" val="350410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008DE4-AC22-441E-8F63-CAFD03981140}"/>
              </a:ext>
            </a:extLst>
          </p:cNvPr>
          <p:cNvSpPr>
            <a:spLocks noGrp="1"/>
          </p:cNvSpPr>
          <p:nvPr>
            <p:ph type="body" sz="half" idx="2"/>
          </p:nvPr>
        </p:nvSpPr>
        <p:spPr>
          <a:xfrm>
            <a:off x="839788" y="426345"/>
            <a:ext cx="3932237" cy="5201476"/>
          </a:xfrm>
        </p:spPr>
        <p:txBody>
          <a:bodyPr>
            <a:normAutofit fontScale="92500" lnSpcReduction="10000"/>
          </a:bodyPr>
          <a:lstStyle/>
          <a:p>
            <a:r>
              <a:rPr lang="en-US" sz="2400" b="1" dirty="0">
                <a:solidFill>
                  <a:srgbClr val="00386C"/>
                </a:solidFill>
              </a:rPr>
              <a:t>DIVERSITY</a:t>
            </a:r>
            <a:endParaRPr lang="en-US" sz="2400" dirty="0"/>
          </a:p>
          <a:p>
            <a:pPr marL="342900" indent="-342900">
              <a:buFont typeface="Arial" panose="020B0604020202020204" pitchFamily="34" charset="0"/>
              <a:buChar char="•"/>
            </a:pPr>
            <a:r>
              <a:rPr lang="en-US" sz="2400" b="1" dirty="0"/>
              <a:t>Cultural Dimension</a:t>
            </a:r>
          </a:p>
          <a:p>
            <a:pPr marL="685800" lvl="1" indent="-342900">
              <a:buFont typeface="Arial" panose="020B0604020202020204" pitchFamily="34" charset="0"/>
              <a:buChar char="•"/>
            </a:pPr>
            <a:r>
              <a:rPr lang="en-US" sz="2250" dirty="0"/>
              <a:t>Recognition</a:t>
            </a:r>
          </a:p>
          <a:p>
            <a:endParaRPr lang="en-US" sz="2400" b="1" dirty="0">
              <a:solidFill>
                <a:srgbClr val="00386C"/>
              </a:solidFill>
            </a:endParaRPr>
          </a:p>
          <a:p>
            <a:r>
              <a:rPr lang="en-US" sz="2400" b="1" dirty="0">
                <a:solidFill>
                  <a:srgbClr val="00386C"/>
                </a:solidFill>
              </a:rPr>
              <a:t>EQUITY</a:t>
            </a:r>
            <a:endParaRPr lang="en-US" sz="2400" dirty="0"/>
          </a:p>
          <a:p>
            <a:pPr marL="342900" indent="-342900">
              <a:buFont typeface="Arial" panose="020B0604020202020204" pitchFamily="34" charset="0"/>
              <a:buChar char="•"/>
            </a:pPr>
            <a:r>
              <a:rPr lang="en-US" sz="2400" b="1" dirty="0"/>
              <a:t>Economic Dimension</a:t>
            </a:r>
          </a:p>
          <a:p>
            <a:pPr marL="685800" lvl="1" indent="-342900">
              <a:buFont typeface="Arial" panose="020B0604020202020204" pitchFamily="34" charset="0"/>
              <a:buChar char="•"/>
            </a:pPr>
            <a:r>
              <a:rPr lang="en-US" sz="2250" dirty="0"/>
              <a:t>Distribution (resources/power)</a:t>
            </a:r>
          </a:p>
          <a:p>
            <a:pPr marL="685800" lvl="1" indent="-342900">
              <a:buFont typeface="Arial" panose="020B0604020202020204" pitchFamily="34" charset="0"/>
              <a:buChar char="•"/>
            </a:pPr>
            <a:r>
              <a:rPr lang="en-US" sz="2250" dirty="0"/>
              <a:t>Opportunities</a:t>
            </a:r>
          </a:p>
          <a:p>
            <a:endParaRPr lang="en-US" sz="2400" b="1" dirty="0">
              <a:solidFill>
                <a:srgbClr val="00386C"/>
              </a:solidFill>
            </a:endParaRPr>
          </a:p>
          <a:p>
            <a:r>
              <a:rPr lang="en-US" sz="2400" b="1" dirty="0">
                <a:solidFill>
                  <a:srgbClr val="00386C"/>
                </a:solidFill>
              </a:rPr>
              <a:t>INCLUSION</a:t>
            </a:r>
          </a:p>
          <a:p>
            <a:pPr marL="342900" indent="-342900">
              <a:buFont typeface="Arial" panose="020B0604020202020204" pitchFamily="34" charset="0"/>
              <a:buChar char="•"/>
            </a:pPr>
            <a:r>
              <a:rPr lang="en-US" sz="2400" b="1" dirty="0"/>
              <a:t>Political Dimension</a:t>
            </a:r>
          </a:p>
          <a:p>
            <a:pPr marL="685800" lvl="1" indent="-342900">
              <a:buFont typeface="Arial" panose="020B0604020202020204" pitchFamily="34" charset="0"/>
              <a:buChar char="•"/>
            </a:pPr>
            <a:r>
              <a:rPr lang="en-US" sz="2250" dirty="0"/>
              <a:t>Representation</a:t>
            </a:r>
          </a:p>
          <a:p>
            <a:pPr marL="685800" lvl="1" indent="-342900">
              <a:buFont typeface="Arial" panose="020B0604020202020204" pitchFamily="34" charset="0"/>
              <a:buChar char="•"/>
            </a:pPr>
            <a:r>
              <a:rPr lang="en-US" sz="2250" dirty="0"/>
              <a:t>Participation</a:t>
            </a:r>
            <a:endParaRPr lang="en-US" dirty="0"/>
          </a:p>
          <a:p>
            <a:r>
              <a:rPr lang="en-US" sz="2200" dirty="0">
                <a:solidFill>
                  <a:srgbClr val="00386C"/>
                </a:solidFill>
              </a:rPr>
              <a:t>                              Fraser (2005</a:t>
            </a:r>
            <a:r>
              <a:rPr lang="en-US" sz="2200" dirty="0" smtClean="0">
                <a:solidFill>
                  <a:srgbClr val="00386C"/>
                </a:solidFill>
              </a:rPr>
              <a:t>)</a:t>
            </a:r>
            <a:endParaRPr lang="en-US" sz="2200" dirty="0">
              <a:solidFill>
                <a:srgbClr val="00386C"/>
              </a:solidFill>
            </a:endParaRPr>
          </a:p>
        </p:txBody>
      </p:sp>
      <p:pic>
        <p:nvPicPr>
          <p:cNvPr id="5" name="Content Placeholder 4">
            <a:extLst>
              <a:ext uri="{FF2B5EF4-FFF2-40B4-BE49-F238E27FC236}">
                <a16:creationId xmlns:a16="http://schemas.microsoft.com/office/drawing/2014/main" id="{9FD791F1-36BE-4006-95E1-2EB53A755E6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4315" y="457200"/>
            <a:ext cx="5475546" cy="4873625"/>
          </a:xfrm>
          <a:prstGeom prst="rect">
            <a:avLst/>
          </a:prstGeom>
          <a:noFill/>
          <a:ln>
            <a:noFill/>
          </a:ln>
        </p:spPr>
      </p:pic>
    </p:spTree>
    <p:extLst>
      <p:ext uri="{BB962C8B-B14F-4D97-AF65-F5344CB8AC3E}">
        <p14:creationId xmlns:p14="http://schemas.microsoft.com/office/powerpoint/2010/main" val="2992088729"/>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3DB8501-F9F2-4ACD-B56A-9019CD5006D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37E5E31-B787-4DFC-A236-FAF746DD4E0C}"/>
              </a:ext>
            </a:extLst>
          </p:cNvPr>
          <p:cNvSpPr>
            <a:spLocks noGrp="1"/>
          </p:cNvSpPr>
          <p:nvPr>
            <p:ph type="title"/>
          </p:nvPr>
        </p:nvSpPr>
        <p:spPr>
          <a:xfrm>
            <a:off x="0" y="4551037"/>
            <a:ext cx="12191695" cy="1509931"/>
          </a:xfrm>
        </p:spPr>
        <p:txBody>
          <a:bodyPr>
            <a:normAutofit/>
          </a:bodyPr>
          <a:lstStyle/>
          <a:p>
            <a:pPr algn="ctr"/>
            <a:r>
              <a:rPr lang="en-US" sz="3600" b="1" dirty="0">
                <a:solidFill>
                  <a:schemeClr val="tx2"/>
                </a:solidFill>
              </a:rPr>
              <a:t>Relationship between Diversity, Equity, Inclusion &amp; Social Justice</a:t>
            </a:r>
          </a:p>
        </p:txBody>
      </p:sp>
      <p:pic>
        <p:nvPicPr>
          <p:cNvPr id="4" name="Content Placeholder 3">
            <a:extLst>
              <a:ext uri="{FF2B5EF4-FFF2-40B4-BE49-F238E27FC236}">
                <a16:creationId xmlns:a16="http://schemas.microsoft.com/office/drawing/2014/main" id="{FE17080B-6666-4D8F-95CE-E7A870A8A45D}"/>
              </a:ext>
            </a:extLst>
          </p:cNvPr>
          <p:cNvPicPr>
            <a:picLocks noChangeAspect="1"/>
          </p:cNvPicPr>
          <p:nvPr/>
        </p:nvPicPr>
        <p:blipFill rotWithShape="1">
          <a:blip r:embed="rId2"/>
          <a:srcRect l="2182" r="2181" b="-1"/>
          <a:stretch/>
        </p:blipFill>
        <p:spPr>
          <a:xfrm>
            <a:off x="128587" y="65172"/>
            <a:ext cx="12070010" cy="4606581"/>
          </a:xfrm>
          <a:prstGeom prst="rect">
            <a:avLst/>
          </a:prstGeom>
        </p:spPr>
      </p:pic>
    </p:spTree>
    <p:extLst>
      <p:ext uri="{BB962C8B-B14F-4D97-AF65-F5344CB8AC3E}">
        <p14:creationId xmlns:p14="http://schemas.microsoft.com/office/powerpoint/2010/main" val="2179292"/>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87FB92-61C6-4F37-8397-EE1F0FA28E99}"/>
              </a:ext>
            </a:extLst>
          </p:cNvPr>
          <p:cNvSpPr>
            <a:spLocks noGrp="1"/>
          </p:cNvSpPr>
          <p:nvPr>
            <p:ph type="title"/>
          </p:nvPr>
        </p:nvSpPr>
        <p:spPr>
          <a:xfrm>
            <a:off x="838200" y="86453"/>
            <a:ext cx="10515600" cy="1325563"/>
          </a:xfrm>
        </p:spPr>
        <p:txBody>
          <a:bodyPr/>
          <a:lstStyle/>
          <a:p>
            <a:r>
              <a:rPr lang="en-US" dirty="0"/>
              <a:t>Cultural Diversity</a:t>
            </a:r>
          </a:p>
        </p:txBody>
      </p:sp>
      <p:sp>
        <p:nvSpPr>
          <p:cNvPr id="5" name="Content Placeholder 4">
            <a:extLst>
              <a:ext uri="{FF2B5EF4-FFF2-40B4-BE49-F238E27FC236}">
                <a16:creationId xmlns:a16="http://schemas.microsoft.com/office/drawing/2014/main" id="{911F65C3-3E28-42D6-A336-E07E5EF2FEBB}"/>
              </a:ext>
            </a:extLst>
          </p:cNvPr>
          <p:cNvSpPr>
            <a:spLocks noGrp="1"/>
          </p:cNvSpPr>
          <p:nvPr>
            <p:ph sz="half" idx="1"/>
          </p:nvPr>
        </p:nvSpPr>
        <p:spPr>
          <a:xfrm>
            <a:off x="838200" y="1280160"/>
            <a:ext cx="5181600" cy="4467497"/>
          </a:xfrm>
        </p:spPr>
        <p:txBody>
          <a:bodyPr>
            <a:normAutofit lnSpcReduction="10000"/>
          </a:bodyPr>
          <a:lstStyle/>
          <a:p>
            <a:r>
              <a:rPr lang="en-US" b="1" dirty="0"/>
              <a:t>Age</a:t>
            </a:r>
          </a:p>
          <a:p>
            <a:r>
              <a:rPr lang="en-US" b="1" dirty="0"/>
              <a:t>Sex</a:t>
            </a:r>
          </a:p>
          <a:p>
            <a:r>
              <a:rPr lang="en-US" b="1" dirty="0"/>
              <a:t>Race</a:t>
            </a:r>
          </a:p>
          <a:p>
            <a:r>
              <a:rPr lang="en-US" b="1" dirty="0"/>
              <a:t>Ethnicity</a:t>
            </a:r>
          </a:p>
          <a:p>
            <a:pPr lvl="1"/>
            <a:r>
              <a:rPr lang="en-US" b="1" dirty="0"/>
              <a:t>Nationality</a:t>
            </a:r>
          </a:p>
          <a:p>
            <a:pPr lvl="1"/>
            <a:r>
              <a:rPr lang="en-US" b="1" dirty="0"/>
              <a:t>Language and Accents</a:t>
            </a:r>
          </a:p>
          <a:p>
            <a:pPr lvl="1"/>
            <a:r>
              <a:rPr lang="en-US" b="1" dirty="0"/>
              <a:t>Traditions/Customs</a:t>
            </a:r>
          </a:p>
          <a:p>
            <a:r>
              <a:rPr lang="en-US" b="1" dirty="0"/>
              <a:t>Citizenship </a:t>
            </a:r>
          </a:p>
          <a:p>
            <a:r>
              <a:rPr lang="en-US" b="1" dirty="0"/>
              <a:t>Cognitive Abilities </a:t>
            </a:r>
          </a:p>
          <a:p>
            <a:r>
              <a:rPr lang="en-US" b="1" dirty="0"/>
              <a:t>Physical Abilities </a:t>
            </a:r>
          </a:p>
          <a:p>
            <a:r>
              <a:rPr lang="en-US" b="1" dirty="0"/>
              <a:t>Socioeconomic Status </a:t>
            </a:r>
            <a:r>
              <a:rPr lang="en-US" dirty="0"/>
              <a:t>(Education, Income &amp; Occupation)</a:t>
            </a:r>
          </a:p>
          <a:p>
            <a:pPr lvl="1"/>
            <a:r>
              <a:rPr lang="en-US" dirty="0"/>
              <a:t>First-generation College Students</a:t>
            </a:r>
          </a:p>
          <a:p>
            <a:endParaRPr lang="en-US" b="1" cap="all" dirty="0"/>
          </a:p>
          <a:p>
            <a:endParaRPr lang="en-US" dirty="0"/>
          </a:p>
        </p:txBody>
      </p:sp>
      <p:sp>
        <p:nvSpPr>
          <p:cNvPr id="7" name="Content Placeholder 6">
            <a:extLst>
              <a:ext uri="{FF2B5EF4-FFF2-40B4-BE49-F238E27FC236}">
                <a16:creationId xmlns:a16="http://schemas.microsoft.com/office/drawing/2014/main" id="{BB58B460-1A0E-40B2-BE98-BB8B3D0B7318}"/>
              </a:ext>
            </a:extLst>
          </p:cNvPr>
          <p:cNvSpPr>
            <a:spLocks noGrp="1"/>
          </p:cNvSpPr>
          <p:nvPr>
            <p:ph sz="half" idx="2"/>
          </p:nvPr>
        </p:nvSpPr>
        <p:spPr>
          <a:xfrm>
            <a:off x="6172200" y="1280161"/>
            <a:ext cx="5436326" cy="4467496"/>
          </a:xfrm>
        </p:spPr>
        <p:txBody>
          <a:bodyPr>
            <a:normAutofit lnSpcReduction="10000"/>
          </a:bodyPr>
          <a:lstStyle/>
          <a:p>
            <a:r>
              <a:rPr lang="en-US" b="1" dirty="0"/>
              <a:t>Sexual Orientation </a:t>
            </a:r>
          </a:p>
          <a:p>
            <a:r>
              <a:rPr lang="en-US" b="1" dirty="0"/>
              <a:t>Gender Identity</a:t>
            </a:r>
          </a:p>
          <a:p>
            <a:r>
              <a:rPr lang="en-US" b="1" dirty="0"/>
              <a:t>Gender Expression</a:t>
            </a:r>
          </a:p>
          <a:p>
            <a:r>
              <a:rPr lang="en-US" b="1" dirty="0"/>
              <a:t>Marital Status/Parental Status</a:t>
            </a:r>
          </a:p>
          <a:p>
            <a:r>
              <a:rPr lang="en-US" b="1" dirty="0"/>
              <a:t>Military Status</a:t>
            </a:r>
          </a:p>
          <a:p>
            <a:r>
              <a:rPr lang="en-US" b="1" dirty="0"/>
              <a:t>Religious &amp; Spiritual Beliefs</a:t>
            </a:r>
          </a:p>
          <a:p>
            <a:r>
              <a:rPr lang="en-US" b="1" dirty="0"/>
              <a:t>Political Beliefs</a:t>
            </a:r>
          </a:p>
          <a:p>
            <a:pPr lvl="1">
              <a:lnSpc>
                <a:spcPct val="100000"/>
              </a:lnSpc>
            </a:pPr>
            <a:r>
              <a:rPr lang="en-US" dirty="0"/>
              <a:t>Ideologies, Worldviews</a:t>
            </a:r>
          </a:p>
          <a:p>
            <a:r>
              <a:rPr lang="en-US" b="1" dirty="0"/>
              <a:t>Criminal Background</a:t>
            </a:r>
          </a:p>
          <a:p>
            <a:r>
              <a:rPr lang="en-US" b="1" dirty="0"/>
              <a:t>Mental Health</a:t>
            </a:r>
          </a:p>
          <a:p>
            <a:r>
              <a:rPr lang="en-US" b="1" cap="all" dirty="0"/>
              <a:t>…</a:t>
            </a:r>
          </a:p>
          <a:p>
            <a:endParaRPr lang="en-US" b="1" cap="all" dirty="0"/>
          </a:p>
          <a:p>
            <a:endParaRPr lang="en-US" dirty="0"/>
          </a:p>
        </p:txBody>
      </p:sp>
    </p:spTree>
    <p:extLst>
      <p:ext uri="{BB962C8B-B14F-4D97-AF65-F5344CB8AC3E}">
        <p14:creationId xmlns:p14="http://schemas.microsoft.com/office/powerpoint/2010/main" val="609875541"/>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6A91-21D7-4CF6-B85F-58129AFA5E96}"/>
              </a:ext>
            </a:extLst>
          </p:cNvPr>
          <p:cNvSpPr>
            <a:spLocks noGrp="1"/>
          </p:cNvSpPr>
          <p:nvPr>
            <p:ph type="title"/>
          </p:nvPr>
        </p:nvSpPr>
        <p:spPr/>
        <p:txBody>
          <a:bodyPr>
            <a:normAutofit/>
          </a:bodyPr>
          <a:lstStyle/>
          <a:p>
            <a:r>
              <a:rPr lang="en-US" dirty="0"/>
              <a:t>Do We Tolerate or Embrace </a:t>
            </a:r>
            <a:r>
              <a:rPr lang="en-US" dirty="0" smtClean="0"/>
              <a:t>Diversity?</a:t>
            </a:r>
            <a:endParaRPr lang="en-US" dirty="0"/>
          </a:p>
        </p:txBody>
      </p:sp>
      <p:sp>
        <p:nvSpPr>
          <p:cNvPr id="3" name="Text Placeholder 2">
            <a:extLst>
              <a:ext uri="{FF2B5EF4-FFF2-40B4-BE49-F238E27FC236}">
                <a16:creationId xmlns:a16="http://schemas.microsoft.com/office/drawing/2014/main" id="{C60F98A7-A191-439C-A029-614CFCEE0383}"/>
              </a:ext>
            </a:extLst>
          </p:cNvPr>
          <p:cNvSpPr>
            <a:spLocks noGrp="1"/>
          </p:cNvSpPr>
          <p:nvPr>
            <p:ph type="body" idx="1"/>
          </p:nvPr>
        </p:nvSpPr>
        <p:spPr/>
        <p:txBody>
          <a:bodyPr>
            <a:normAutofit/>
          </a:bodyPr>
          <a:lstStyle/>
          <a:p>
            <a:r>
              <a:rPr lang="en-US" sz="3200" dirty="0"/>
              <a:t>Tolerance</a:t>
            </a:r>
          </a:p>
        </p:txBody>
      </p:sp>
      <p:sp>
        <p:nvSpPr>
          <p:cNvPr id="4" name="Content Placeholder 3">
            <a:extLst>
              <a:ext uri="{FF2B5EF4-FFF2-40B4-BE49-F238E27FC236}">
                <a16:creationId xmlns:a16="http://schemas.microsoft.com/office/drawing/2014/main" id="{A8EB9D02-450D-4418-919D-3AA50473D1D5}"/>
              </a:ext>
            </a:extLst>
          </p:cNvPr>
          <p:cNvSpPr>
            <a:spLocks noGrp="1"/>
          </p:cNvSpPr>
          <p:nvPr>
            <p:ph sz="half" idx="2"/>
          </p:nvPr>
        </p:nvSpPr>
        <p:spPr/>
        <p:txBody>
          <a:bodyPr/>
          <a:lstStyle/>
          <a:p>
            <a:r>
              <a:rPr lang="en-US" dirty="0"/>
              <a:t>Grudging resignation</a:t>
            </a:r>
          </a:p>
          <a:p>
            <a:r>
              <a:rPr lang="en-US" dirty="0"/>
              <a:t>Tension</a:t>
            </a:r>
          </a:p>
          <a:p>
            <a:r>
              <a:rPr lang="en-US" dirty="0"/>
              <a:t>Detract from</a:t>
            </a:r>
          </a:p>
          <a:p>
            <a:r>
              <a:rPr lang="en-US" dirty="0"/>
              <a:t>Entrapment</a:t>
            </a:r>
          </a:p>
          <a:p>
            <a:r>
              <a:rPr lang="en-US" dirty="0"/>
              <a:t>Fate cannot be </a:t>
            </a:r>
            <a:r>
              <a:rPr lang="en-US" dirty="0" smtClean="0"/>
              <a:t>changed</a:t>
            </a:r>
          </a:p>
          <a:p>
            <a:pPr marL="0" indent="0">
              <a:buNone/>
            </a:pPr>
            <a:endParaRPr lang="en-US" dirty="0"/>
          </a:p>
          <a:p>
            <a:pPr marL="0" indent="0">
              <a:buNone/>
            </a:pPr>
            <a:r>
              <a:rPr lang="en-US" dirty="0" smtClean="0"/>
              <a:t>Learning for Justice </a:t>
            </a:r>
          </a:p>
          <a:p>
            <a:pPr marL="0" indent="0">
              <a:buNone/>
            </a:pPr>
            <a:r>
              <a:rPr lang="en-US" dirty="0"/>
              <a:t>www.learningforjustice.org</a:t>
            </a:r>
          </a:p>
        </p:txBody>
      </p:sp>
      <p:sp>
        <p:nvSpPr>
          <p:cNvPr id="6" name="Text Placeholder 5">
            <a:extLst>
              <a:ext uri="{FF2B5EF4-FFF2-40B4-BE49-F238E27FC236}">
                <a16:creationId xmlns:a16="http://schemas.microsoft.com/office/drawing/2014/main" id="{ACA093F3-2838-42E6-A72A-A56C1D37A225}"/>
              </a:ext>
            </a:extLst>
          </p:cNvPr>
          <p:cNvSpPr>
            <a:spLocks noGrp="1"/>
          </p:cNvSpPr>
          <p:nvPr>
            <p:ph type="body" sz="quarter" idx="3"/>
          </p:nvPr>
        </p:nvSpPr>
        <p:spPr/>
        <p:txBody>
          <a:bodyPr>
            <a:normAutofit/>
          </a:bodyPr>
          <a:lstStyle/>
          <a:p>
            <a:r>
              <a:rPr lang="en-US" sz="3200" dirty="0"/>
              <a:t>Acceptance</a:t>
            </a:r>
          </a:p>
        </p:txBody>
      </p:sp>
      <p:sp>
        <p:nvSpPr>
          <p:cNvPr id="5" name="Content Placeholder 4">
            <a:extLst>
              <a:ext uri="{FF2B5EF4-FFF2-40B4-BE49-F238E27FC236}">
                <a16:creationId xmlns:a16="http://schemas.microsoft.com/office/drawing/2014/main" id="{9BD67F6F-27DF-4BC7-82C7-055D209293C3}"/>
              </a:ext>
            </a:extLst>
          </p:cNvPr>
          <p:cNvSpPr>
            <a:spLocks noGrp="1"/>
          </p:cNvSpPr>
          <p:nvPr>
            <p:ph sz="quarter" idx="4"/>
          </p:nvPr>
        </p:nvSpPr>
        <p:spPr/>
        <p:txBody>
          <a:bodyPr/>
          <a:lstStyle/>
          <a:p>
            <a:r>
              <a:rPr lang="en-US" dirty="0"/>
              <a:t>Open willingness</a:t>
            </a:r>
          </a:p>
          <a:p>
            <a:r>
              <a:rPr lang="en-US" dirty="0"/>
              <a:t>Softening</a:t>
            </a:r>
          </a:p>
          <a:p>
            <a:r>
              <a:rPr lang="en-US" dirty="0"/>
              <a:t>Lean into</a:t>
            </a:r>
          </a:p>
          <a:p>
            <a:r>
              <a:rPr lang="en-US" dirty="0"/>
              <a:t>Freedom</a:t>
            </a:r>
          </a:p>
          <a:p>
            <a:r>
              <a:rPr lang="en-US" dirty="0"/>
              <a:t>Fate is created</a:t>
            </a:r>
          </a:p>
          <a:p>
            <a:pPr marL="0" indent="0">
              <a:buNone/>
            </a:pPr>
            <a:endParaRPr lang="en-US" dirty="0"/>
          </a:p>
        </p:txBody>
      </p:sp>
    </p:spTree>
    <p:extLst>
      <p:ext uri="{BB962C8B-B14F-4D97-AF65-F5344CB8AC3E}">
        <p14:creationId xmlns:p14="http://schemas.microsoft.com/office/powerpoint/2010/main" val="428688225"/>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CFA3-F871-4686-B92B-F71EAD962BEF}"/>
              </a:ext>
            </a:extLst>
          </p:cNvPr>
          <p:cNvSpPr>
            <a:spLocks noGrp="1"/>
          </p:cNvSpPr>
          <p:nvPr>
            <p:ph type="ctrTitle"/>
          </p:nvPr>
        </p:nvSpPr>
        <p:spPr>
          <a:xfrm>
            <a:off x="1590675" y="1722438"/>
            <a:ext cx="9144000" cy="2387600"/>
          </a:xfrm>
        </p:spPr>
        <p:txBody>
          <a:bodyPr>
            <a:normAutofit/>
          </a:bodyPr>
          <a:lstStyle/>
          <a:p>
            <a:r>
              <a:rPr lang="en-US" sz="4800" dirty="0"/>
              <a:t>Oppression </a:t>
            </a:r>
            <a:br>
              <a:rPr lang="en-US" sz="4800" dirty="0"/>
            </a:br>
            <a:r>
              <a:rPr lang="en-US" sz="4800" dirty="0"/>
              <a:t>&amp;</a:t>
            </a:r>
            <a:br>
              <a:rPr lang="en-US" sz="4800" dirty="0"/>
            </a:br>
            <a:r>
              <a:rPr lang="en-US" sz="4800" dirty="0"/>
              <a:t> Microaggressions</a:t>
            </a:r>
          </a:p>
        </p:txBody>
      </p:sp>
    </p:spTree>
    <p:extLst>
      <p:ext uri="{BB962C8B-B14F-4D97-AF65-F5344CB8AC3E}">
        <p14:creationId xmlns:p14="http://schemas.microsoft.com/office/powerpoint/2010/main" val="130088803"/>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339" y="21590"/>
            <a:ext cx="5968538" cy="5968538"/>
          </a:xfrm>
        </p:spPr>
      </p:pic>
    </p:spTree>
    <p:extLst>
      <p:ext uri="{BB962C8B-B14F-4D97-AF65-F5344CB8AC3E}">
        <p14:creationId xmlns:p14="http://schemas.microsoft.com/office/powerpoint/2010/main" val="4121763710"/>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Dark and Professional">
      <a:dk1>
        <a:srgbClr val="000000"/>
      </a:dk1>
      <a:lt1>
        <a:srgbClr val="FFFFFF"/>
      </a:lt1>
      <a:dk2>
        <a:srgbClr val="004A7F"/>
      </a:dk2>
      <a:lt2>
        <a:srgbClr val="F3F0EF"/>
      </a:lt2>
      <a:accent1>
        <a:srgbClr val="00386C"/>
      </a:accent1>
      <a:accent2>
        <a:srgbClr val="20679D"/>
      </a:accent2>
      <a:accent3>
        <a:srgbClr val="8E654C"/>
      </a:accent3>
      <a:accent4>
        <a:srgbClr val="FFC000"/>
      </a:accent4>
      <a:accent5>
        <a:srgbClr val="4F5352"/>
      </a:accent5>
      <a:accent6>
        <a:srgbClr val="D34727"/>
      </a:accent6>
      <a:hlink>
        <a:srgbClr val="61A2D8"/>
      </a:hlink>
      <a:folHlink>
        <a:srgbClr val="A19C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EEC46E0-F76D-4351-AC8C-D686B649239F}" vid="{4A1FE18C-4CF3-43FF-8214-993785FEAA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760</Words>
  <Application>Microsoft Office PowerPoint</Application>
  <PresentationFormat>Widescreen</PresentationFormat>
  <Paragraphs>156</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Times New Roman</vt:lpstr>
      <vt:lpstr>Tunga</vt:lpstr>
      <vt:lpstr>Office Theme</vt:lpstr>
      <vt:lpstr>Theme1</vt:lpstr>
      <vt:lpstr>THE TEXAS A&amp;M UNIVERSITY SYSTEM 2021 Chancellor's Summit on Diversity, Equity, and Inclusion</vt:lpstr>
      <vt:lpstr>Diversity, Equity, Inclusion &amp; Social Justice</vt:lpstr>
      <vt:lpstr>Higher Education &amp; Social Justice</vt:lpstr>
      <vt:lpstr>PowerPoint Presentation</vt:lpstr>
      <vt:lpstr>Relationship between Diversity, Equity, Inclusion &amp; Social Justice</vt:lpstr>
      <vt:lpstr>Cultural Diversity</vt:lpstr>
      <vt:lpstr>Do We Tolerate or Embrace Diversity?</vt:lpstr>
      <vt:lpstr>Oppression  &amp;  Microaggressions</vt:lpstr>
      <vt:lpstr>PowerPoint Presentation</vt:lpstr>
      <vt:lpstr>How Do We Sustain Systemic Oppression? </vt:lpstr>
      <vt:lpstr>Microaggressions  Contemporary forms of implicit or explicit biases expressed or presented subtly and briefly communicating hostile, derogatory, or harmful smears on a daily basis to an individual or group based on their social status (Sue et al. (2010). </vt:lpstr>
      <vt:lpstr>Share an incident of microaggression (attitudes, behaviors, practices) you have experienced.  </vt:lpstr>
      <vt:lpstr>Privilege </vt:lpstr>
      <vt:lpstr>PowerPoint Presentation</vt:lpstr>
      <vt:lpstr>How will you use your privilege to contribute to a  more just campus life?</vt:lpstr>
      <vt:lpstr>Social Justice in  Higher Education</vt:lpstr>
      <vt:lpstr>Social Justice as a Process of the Present</vt:lpstr>
      <vt:lpstr>Social Justice in Higher Education</vt:lpstr>
      <vt:lpstr>Social Justice The Last Building Block </vt:lpstr>
      <vt:lpstr>As a student, staff, faculty, manager, supervisor, head of department, dean, administrator, visualize what justice in practice in higher education looks like.   What does justice in higher education look like or should look like to you?</vt:lpstr>
      <vt:lpstr>Wrap-up</vt:lpstr>
      <vt:lpstr>References</vt:lpstr>
      <vt:lpstr>Thank you!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TEXAS A&amp;M UNIVERSITY SYSTEM 2021 Chancellor's Summit on Diversity, Equity, and Inclusion</dc:title>
  <dc:creator>Marta Mercado-Sierra</dc:creator>
  <cp:lastModifiedBy>Josh Thompson</cp:lastModifiedBy>
  <cp:revision>58</cp:revision>
  <dcterms:created xsi:type="dcterms:W3CDTF">2021-02-23T16:35:55Z</dcterms:created>
  <dcterms:modified xsi:type="dcterms:W3CDTF">2021-03-03T01:25:17Z</dcterms:modified>
</cp:coreProperties>
</file>