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92" r:id="rId2"/>
    <p:sldId id="256" r:id="rId3"/>
    <p:sldId id="257" r:id="rId4"/>
    <p:sldId id="258" r:id="rId5"/>
    <p:sldId id="262" r:id="rId6"/>
    <p:sldId id="265" r:id="rId7"/>
    <p:sldId id="263" r:id="rId8"/>
    <p:sldId id="300" r:id="rId9"/>
    <p:sldId id="301" r:id="rId10"/>
    <p:sldId id="312" r:id="rId11"/>
    <p:sldId id="313" r:id="rId12"/>
    <p:sldId id="314" r:id="rId13"/>
    <p:sldId id="315" r:id="rId14"/>
    <p:sldId id="316" r:id="rId15"/>
    <p:sldId id="268" r:id="rId16"/>
    <p:sldId id="269" r:id="rId17"/>
    <p:sldId id="266" r:id="rId18"/>
    <p:sldId id="294" r:id="rId19"/>
    <p:sldId id="311" r:id="rId20"/>
    <p:sldId id="295" r:id="rId21"/>
    <p:sldId id="302" r:id="rId22"/>
    <p:sldId id="303" r:id="rId23"/>
    <p:sldId id="304" r:id="rId24"/>
    <p:sldId id="307" r:id="rId25"/>
    <p:sldId id="297" r:id="rId26"/>
    <p:sldId id="271" r:id="rId27"/>
    <p:sldId id="296" r:id="rId28"/>
    <p:sldId id="272" r:id="rId29"/>
    <p:sldId id="310" r:id="rId30"/>
    <p:sldId id="274" r:id="rId31"/>
    <p:sldId id="275" r:id="rId32"/>
    <p:sldId id="27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400" autoAdjust="0"/>
  </p:normalViewPr>
  <p:slideViewPr>
    <p:cSldViewPr>
      <p:cViewPr>
        <p:scale>
          <a:sx n="81" d="100"/>
          <a:sy n="81" d="100"/>
        </p:scale>
        <p:origin x="-564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26" Type="http://schemas.openxmlformats.org/officeDocument/2006/relationships/image" Target="../media/image26.wmf"/><Relationship Id="rId39" Type="http://schemas.openxmlformats.org/officeDocument/2006/relationships/image" Target="../media/image39.wmf"/><Relationship Id="rId21" Type="http://schemas.openxmlformats.org/officeDocument/2006/relationships/image" Target="../media/image21.wmf"/><Relationship Id="rId34" Type="http://schemas.openxmlformats.org/officeDocument/2006/relationships/image" Target="../media/image34.wmf"/><Relationship Id="rId42" Type="http://schemas.openxmlformats.org/officeDocument/2006/relationships/image" Target="../media/image42.wmf"/><Relationship Id="rId47" Type="http://schemas.openxmlformats.org/officeDocument/2006/relationships/image" Target="../media/image47.wmf"/><Relationship Id="rId50" Type="http://schemas.openxmlformats.org/officeDocument/2006/relationships/image" Target="../media/image50.wmf"/><Relationship Id="rId55" Type="http://schemas.openxmlformats.org/officeDocument/2006/relationships/image" Target="../media/image55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5" Type="http://schemas.openxmlformats.org/officeDocument/2006/relationships/image" Target="../media/image25.wmf"/><Relationship Id="rId33" Type="http://schemas.openxmlformats.org/officeDocument/2006/relationships/image" Target="../media/image33.wmf"/><Relationship Id="rId38" Type="http://schemas.openxmlformats.org/officeDocument/2006/relationships/image" Target="../media/image38.wmf"/><Relationship Id="rId46" Type="http://schemas.openxmlformats.org/officeDocument/2006/relationships/image" Target="../media/image46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29" Type="http://schemas.openxmlformats.org/officeDocument/2006/relationships/image" Target="../media/image29.wmf"/><Relationship Id="rId41" Type="http://schemas.openxmlformats.org/officeDocument/2006/relationships/image" Target="../media/image41.wmf"/><Relationship Id="rId54" Type="http://schemas.openxmlformats.org/officeDocument/2006/relationships/image" Target="../media/image54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24" Type="http://schemas.openxmlformats.org/officeDocument/2006/relationships/image" Target="../media/image24.wmf"/><Relationship Id="rId32" Type="http://schemas.openxmlformats.org/officeDocument/2006/relationships/image" Target="../media/image32.wmf"/><Relationship Id="rId37" Type="http://schemas.openxmlformats.org/officeDocument/2006/relationships/image" Target="../media/image37.wmf"/><Relationship Id="rId40" Type="http://schemas.openxmlformats.org/officeDocument/2006/relationships/image" Target="../media/image40.wmf"/><Relationship Id="rId45" Type="http://schemas.openxmlformats.org/officeDocument/2006/relationships/image" Target="../media/image45.wmf"/><Relationship Id="rId53" Type="http://schemas.openxmlformats.org/officeDocument/2006/relationships/image" Target="../media/image53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23" Type="http://schemas.openxmlformats.org/officeDocument/2006/relationships/image" Target="../media/image23.wmf"/><Relationship Id="rId28" Type="http://schemas.openxmlformats.org/officeDocument/2006/relationships/image" Target="../media/image28.wmf"/><Relationship Id="rId36" Type="http://schemas.openxmlformats.org/officeDocument/2006/relationships/image" Target="../media/image36.wmf"/><Relationship Id="rId49" Type="http://schemas.openxmlformats.org/officeDocument/2006/relationships/image" Target="../media/image49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31" Type="http://schemas.openxmlformats.org/officeDocument/2006/relationships/image" Target="../media/image31.wmf"/><Relationship Id="rId44" Type="http://schemas.openxmlformats.org/officeDocument/2006/relationships/image" Target="../media/image44.wmf"/><Relationship Id="rId52" Type="http://schemas.openxmlformats.org/officeDocument/2006/relationships/image" Target="../media/image52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Relationship Id="rId22" Type="http://schemas.openxmlformats.org/officeDocument/2006/relationships/image" Target="../media/image22.wmf"/><Relationship Id="rId27" Type="http://schemas.openxmlformats.org/officeDocument/2006/relationships/image" Target="../media/image27.wmf"/><Relationship Id="rId30" Type="http://schemas.openxmlformats.org/officeDocument/2006/relationships/image" Target="../media/image30.wmf"/><Relationship Id="rId35" Type="http://schemas.openxmlformats.org/officeDocument/2006/relationships/image" Target="../media/image35.wmf"/><Relationship Id="rId43" Type="http://schemas.openxmlformats.org/officeDocument/2006/relationships/image" Target="../media/image43.wmf"/><Relationship Id="rId48" Type="http://schemas.openxmlformats.org/officeDocument/2006/relationships/image" Target="../media/image48.wmf"/><Relationship Id="rId56" Type="http://schemas.openxmlformats.org/officeDocument/2006/relationships/image" Target="../media/image56.wmf"/><Relationship Id="rId8" Type="http://schemas.openxmlformats.org/officeDocument/2006/relationships/image" Target="../media/image8.wmf"/><Relationship Id="rId51" Type="http://schemas.openxmlformats.org/officeDocument/2006/relationships/image" Target="../media/image51.wmf"/><Relationship Id="rId3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Relationship Id="rId9" Type="http://schemas.openxmlformats.org/officeDocument/2006/relationships/image" Target="../media/image8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Relationship Id="rId9" Type="http://schemas.openxmlformats.org/officeDocument/2006/relationships/image" Target="../media/image9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6.wmf"/><Relationship Id="rId1" Type="http://schemas.openxmlformats.org/officeDocument/2006/relationships/image" Target="../media/image9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7.wmf"/><Relationship Id="rId1" Type="http://schemas.openxmlformats.org/officeDocument/2006/relationships/image" Target="../media/image10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5" Type="http://schemas.openxmlformats.org/officeDocument/2006/relationships/image" Target="../media/image118.wmf"/><Relationship Id="rId4" Type="http://schemas.openxmlformats.org/officeDocument/2006/relationships/image" Target="../media/image117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3" Type="http://schemas.openxmlformats.org/officeDocument/2006/relationships/image" Target="../media/image121.wmf"/><Relationship Id="rId7" Type="http://schemas.openxmlformats.org/officeDocument/2006/relationships/image" Target="../media/image125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6" Type="http://schemas.openxmlformats.org/officeDocument/2006/relationships/image" Target="../media/image124.wmf"/><Relationship Id="rId5" Type="http://schemas.openxmlformats.org/officeDocument/2006/relationships/image" Target="../media/image123.wmf"/><Relationship Id="rId4" Type="http://schemas.openxmlformats.org/officeDocument/2006/relationships/image" Target="../media/image122.wmf"/><Relationship Id="rId9" Type="http://schemas.openxmlformats.org/officeDocument/2006/relationships/image" Target="../media/image127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7.wmf"/><Relationship Id="rId1" Type="http://schemas.openxmlformats.org/officeDocument/2006/relationships/image" Target="../media/image12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129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0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131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2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3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4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emf"/><Relationship Id="rId1" Type="http://schemas.openxmlformats.org/officeDocument/2006/relationships/image" Target="../media/image69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fld id="{11C3D5B6-9742-480D-B99D-EF143A5080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BDDC793-E466-4EEB-A1B9-0F6877D9701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BDDC793-E466-4EEB-A1B9-0F6877D9701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BDDC793-E466-4EEB-A1B9-0F6877D9701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BDDC793-E466-4EEB-A1B9-0F6877D9701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BDDC793-E466-4EEB-A1B9-0F6877D9701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0CF72-D3B9-48AC-A981-096D4B35E1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D3998-4226-4BA6-A9FA-853AFD3686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A41B6-56BD-4A8A-9486-B02CA26EA6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EC80842-94A1-4662-ABEE-78CF32668B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DA90B0E-4E13-4BC2-A578-1B2CF9D8A1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8635584-B26B-44D8-B366-8A79803EFC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12C1B-2574-4016-B419-15EFD54F93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8C695-3F98-4720-9EDB-DF79AEB418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1B3DF-D2D2-4381-97B3-18011BB4A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D0C8B-A88E-4405-9236-6E78114D8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5A64B-974A-400E-8F35-1FCC7EB102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957A5-91B1-4B18-8551-D41E123696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AA5C8-FA3A-48D3-AC15-A71933E9FF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1E921-A39E-44E8-A8D2-5BDA04952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latin typeface="+mn-lt"/>
              </a:defRPr>
            </a:lvl1pPr>
          </a:lstStyle>
          <a:p>
            <a:fld id="{FE6A6C04-DA07-42A7-AF61-D449EF0FFF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btpdc.tamu-commerce.edu/gbus302/gbus302/302_501prob/chapter10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image" Target="../media/image76.wmf"/><Relationship Id="rId9" Type="http://schemas.openxmlformats.org/officeDocument/2006/relationships/oleObject" Target="../embeddings/oleObject7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80.bin"/><Relationship Id="rId12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9.bin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78.bin"/><Relationship Id="rId10" Type="http://schemas.openxmlformats.org/officeDocument/2006/relationships/oleObject" Target="../embeddings/oleObject83.bin"/><Relationship Id="rId4" Type="http://schemas.openxmlformats.org/officeDocument/2006/relationships/oleObject" Target="../embeddings/oleObject77.bin"/><Relationship Id="rId9" Type="http://schemas.openxmlformats.org/officeDocument/2006/relationships/oleObject" Target="../embeddings/oleObject8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oleObject" Target="../embeddings/oleObject95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89.bin"/><Relationship Id="rId12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8.bin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87.bin"/><Relationship Id="rId10" Type="http://schemas.openxmlformats.org/officeDocument/2006/relationships/oleObject" Target="../embeddings/oleObject92.bin"/><Relationship Id="rId4" Type="http://schemas.openxmlformats.org/officeDocument/2006/relationships/oleObject" Target="../embeddings/oleObject86.bin"/><Relationship Id="rId9" Type="http://schemas.openxmlformats.org/officeDocument/2006/relationships/oleObject" Target="../embeddings/oleObject9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6.bin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9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9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02.bin"/><Relationship Id="rId5" Type="http://schemas.openxmlformats.org/officeDocument/2006/relationships/oleObject" Target="../embeddings/oleObject101.bin"/><Relationship Id="rId4" Type="http://schemas.openxmlformats.org/officeDocument/2006/relationships/oleObject" Target="../embeddings/oleObject10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106.bin"/><Relationship Id="rId4" Type="http://schemas.openxmlformats.org/officeDocument/2006/relationships/oleObject" Target="../embeddings/oleObject10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9.bin"/><Relationship Id="rId11" Type="http://schemas.openxmlformats.org/officeDocument/2006/relationships/hyperlink" Target="../Problems/prb_ch13/13-2%20solution.docx" TargetMode="External"/><Relationship Id="rId5" Type="http://schemas.openxmlformats.org/officeDocument/2006/relationships/oleObject" Target="../embeddings/oleObject108.bin"/><Relationship Id="rId10" Type="http://schemas.openxmlformats.org/officeDocument/2006/relationships/hyperlink" Target="http://cbtpdc.tamu-commerce.edu/gbus302/gbus302/Problems/prb_ch13/prb_ch13_files/pb-13-2,13-12,13-20,13-25.htm" TargetMode="External"/><Relationship Id="rId4" Type="http://schemas.openxmlformats.org/officeDocument/2006/relationships/oleObject" Target="../embeddings/oleObject107.bin"/><Relationship Id="rId9" Type="http://schemas.openxmlformats.org/officeDocument/2006/relationships/oleObject" Target="../embeddings/oleObject112.bin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4.bin"/><Relationship Id="rId26" Type="http://schemas.openxmlformats.org/officeDocument/2006/relationships/oleObject" Target="../embeddings/oleObject22.bin"/><Relationship Id="rId39" Type="http://schemas.openxmlformats.org/officeDocument/2006/relationships/oleObject" Target="../embeddings/oleObject35.bin"/><Relationship Id="rId21" Type="http://schemas.openxmlformats.org/officeDocument/2006/relationships/oleObject" Target="../embeddings/oleObject17.bin"/><Relationship Id="rId34" Type="http://schemas.openxmlformats.org/officeDocument/2006/relationships/oleObject" Target="../embeddings/oleObject30.bin"/><Relationship Id="rId42" Type="http://schemas.openxmlformats.org/officeDocument/2006/relationships/oleObject" Target="../embeddings/oleObject38.bin"/><Relationship Id="rId47" Type="http://schemas.openxmlformats.org/officeDocument/2006/relationships/oleObject" Target="../embeddings/oleObject43.bin"/><Relationship Id="rId50" Type="http://schemas.openxmlformats.org/officeDocument/2006/relationships/oleObject" Target="../embeddings/oleObject46.bin"/><Relationship Id="rId55" Type="http://schemas.openxmlformats.org/officeDocument/2006/relationships/oleObject" Target="../embeddings/oleObject51.bin"/><Relationship Id="rId63" Type="http://schemas.openxmlformats.org/officeDocument/2006/relationships/oleObject" Target="../embeddings/oleObject59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6.bin"/><Relationship Id="rId29" Type="http://schemas.openxmlformats.org/officeDocument/2006/relationships/oleObject" Target="../embeddings/oleObject25.bin"/><Relationship Id="rId41" Type="http://schemas.openxmlformats.org/officeDocument/2006/relationships/oleObject" Target="../embeddings/oleObject37.bin"/><Relationship Id="rId54" Type="http://schemas.openxmlformats.org/officeDocument/2006/relationships/oleObject" Target="../embeddings/oleObject50.bin"/><Relationship Id="rId62" Type="http://schemas.openxmlformats.org/officeDocument/2006/relationships/oleObject" Target="../embeddings/oleObject58.bin"/><Relationship Id="rId1" Type="http://schemas.openxmlformats.org/officeDocument/2006/relationships/vmlDrawing" Target="../drawings/vmlDrawing1.vml"/><Relationship Id="rId6" Type="http://schemas.openxmlformats.org/officeDocument/2006/relationships/hyperlink" Target="../Problems/prb_ch13/Doc1.htm.doc" TargetMode="External"/><Relationship Id="rId11" Type="http://schemas.openxmlformats.org/officeDocument/2006/relationships/oleObject" Target="../embeddings/oleObject7.bin"/><Relationship Id="rId24" Type="http://schemas.openxmlformats.org/officeDocument/2006/relationships/oleObject" Target="../embeddings/oleObject20.bin"/><Relationship Id="rId32" Type="http://schemas.openxmlformats.org/officeDocument/2006/relationships/oleObject" Target="../embeddings/oleObject28.bin"/><Relationship Id="rId37" Type="http://schemas.openxmlformats.org/officeDocument/2006/relationships/oleObject" Target="../embeddings/oleObject33.bin"/><Relationship Id="rId40" Type="http://schemas.openxmlformats.org/officeDocument/2006/relationships/oleObject" Target="../embeddings/oleObject36.bin"/><Relationship Id="rId45" Type="http://schemas.openxmlformats.org/officeDocument/2006/relationships/oleObject" Target="../embeddings/oleObject41.bin"/><Relationship Id="rId53" Type="http://schemas.openxmlformats.org/officeDocument/2006/relationships/oleObject" Target="../embeddings/oleObject49.bin"/><Relationship Id="rId58" Type="http://schemas.openxmlformats.org/officeDocument/2006/relationships/oleObject" Target="../embeddings/oleObject54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9.bin"/><Relationship Id="rId28" Type="http://schemas.openxmlformats.org/officeDocument/2006/relationships/oleObject" Target="../embeddings/oleObject24.bin"/><Relationship Id="rId36" Type="http://schemas.openxmlformats.org/officeDocument/2006/relationships/oleObject" Target="../embeddings/oleObject32.bin"/><Relationship Id="rId49" Type="http://schemas.openxmlformats.org/officeDocument/2006/relationships/oleObject" Target="../embeddings/oleObject45.bin"/><Relationship Id="rId57" Type="http://schemas.openxmlformats.org/officeDocument/2006/relationships/oleObject" Target="../embeddings/oleObject53.bin"/><Relationship Id="rId61" Type="http://schemas.openxmlformats.org/officeDocument/2006/relationships/oleObject" Target="../embeddings/oleObject57.bin"/><Relationship Id="rId10" Type="http://schemas.openxmlformats.org/officeDocument/2006/relationships/oleObject" Target="../embeddings/oleObject6.bin"/><Relationship Id="rId19" Type="http://schemas.openxmlformats.org/officeDocument/2006/relationships/oleObject" Target="../embeddings/oleObject15.bin"/><Relationship Id="rId31" Type="http://schemas.openxmlformats.org/officeDocument/2006/relationships/oleObject" Target="../embeddings/oleObject27.bin"/><Relationship Id="rId44" Type="http://schemas.openxmlformats.org/officeDocument/2006/relationships/oleObject" Target="../embeddings/oleObject40.bin"/><Relationship Id="rId52" Type="http://schemas.openxmlformats.org/officeDocument/2006/relationships/oleObject" Target="../embeddings/oleObject48.bin"/><Relationship Id="rId60" Type="http://schemas.openxmlformats.org/officeDocument/2006/relationships/oleObject" Target="../embeddings/oleObject5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8.bin"/><Relationship Id="rId27" Type="http://schemas.openxmlformats.org/officeDocument/2006/relationships/oleObject" Target="../embeddings/oleObject23.bin"/><Relationship Id="rId30" Type="http://schemas.openxmlformats.org/officeDocument/2006/relationships/oleObject" Target="../embeddings/oleObject26.bin"/><Relationship Id="rId35" Type="http://schemas.openxmlformats.org/officeDocument/2006/relationships/oleObject" Target="../embeddings/oleObject31.bin"/><Relationship Id="rId43" Type="http://schemas.openxmlformats.org/officeDocument/2006/relationships/oleObject" Target="../embeddings/oleObject39.bin"/><Relationship Id="rId48" Type="http://schemas.openxmlformats.org/officeDocument/2006/relationships/oleObject" Target="../embeddings/oleObject44.bin"/><Relationship Id="rId56" Type="http://schemas.openxmlformats.org/officeDocument/2006/relationships/oleObject" Target="../embeddings/oleObject52.bin"/><Relationship Id="rId64" Type="http://schemas.openxmlformats.org/officeDocument/2006/relationships/hyperlink" Target="http://cbtpdc.tamu-commerce.edu/gbus302/gbus302/Problems/prb_ch13/prb_ch13_files/pb13-1.htm" TargetMode="External"/><Relationship Id="rId8" Type="http://schemas.openxmlformats.org/officeDocument/2006/relationships/oleObject" Target="../embeddings/oleObject4.bin"/><Relationship Id="rId51" Type="http://schemas.openxmlformats.org/officeDocument/2006/relationships/oleObject" Target="../embeddings/oleObject47.bin"/><Relationship Id="rId3" Type="http://schemas.openxmlformats.org/officeDocument/2006/relationships/notesSlide" Target="../notesSlides/notesSlide2.xml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21.bin"/><Relationship Id="rId33" Type="http://schemas.openxmlformats.org/officeDocument/2006/relationships/oleObject" Target="../embeddings/oleObject29.bin"/><Relationship Id="rId38" Type="http://schemas.openxmlformats.org/officeDocument/2006/relationships/oleObject" Target="../embeddings/oleObject34.bin"/><Relationship Id="rId46" Type="http://schemas.openxmlformats.org/officeDocument/2006/relationships/oleObject" Target="../embeddings/oleObject42.bin"/><Relationship Id="rId59" Type="http://schemas.openxmlformats.org/officeDocument/2006/relationships/oleObject" Target="../embeddings/oleObject55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113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8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1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16.bin"/><Relationship Id="rId5" Type="http://schemas.openxmlformats.org/officeDocument/2006/relationships/oleObject" Target="../embeddings/oleObject115.bin"/><Relationship Id="rId4" Type="http://schemas.openxmlformats.org/officeDocument/2006/relationships/oleObject" Target="../embeddings/oleObject11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21.bin"/><Relationship Id="rId5" Type="http://schemas.openxmlformats.org/officeDocument/2006/relationships/oleObject" Target="../embeddings/oleObject120.bin"/><Relationship Id="rId4" Type="http://schemas.openxmlformats.org/officeDocument/2006/relationships/oleObject" Target="../embeddings/oleObject11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127.bin"/><Relationship Id="rId12" Type="http://schemas.openxmlformats.org/officeDocument/2006/relationships/oleObject" Target="../embeddings/oleObject1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26.bin"/><Relationship Id="rId11" Type="http://schemas.openxmlformats.org/officeDocument/2006/relationships/oleObject" Target="../embeddings/oleObject131.bin"/><Relationship Id="rId5" Type="http://schemas.openxmlformats.org/officeDocument/2006/relationships/oleObject" Target="../embeddings/oleObject125.bin"/><Relationship Id="rId10" Type="http://schemas.openxmlformats.org/officeDocument/2006/relationships/oleObject" Target="../embeddings/oleObject130.bin"/><Relationship Id="rId4" Type="http://schemas.openxmlformats.org/officeDocument/2006/relationships/oleObject" Target="../embeddings/oleObject124.bin"/><Relationship Id="rId9" Type="http://schemas.openxmlformats.org/officeDocument/2006/relationships/oleObject" Target="../embeddings/oleObject12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134.bin"/><Relationship Id="rId4" Type="http://schemas.openxmlformats.org/officeDocument/2006/relationships/oleObject" Target="../embeddings/oleObject13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9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13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37.bin"/><Relationship Id="rId5" Type="http://schemas.openxmlformats.org/officeDocument/2006/relationships/oleObject" Target="../embeddings/oleObject136.bin"/><Relationship Id="rId4" Type="http://schemas.openxmlformats.org/officeDocument/2006/relationships/oleObject" Target="../embeddings/oleObject135.bin"/><Relationship Id="rId9" Type="http://schemas.openxmlformats.org/officeDocument/2006/relationships/oleObject" Target="../embeddings/oleObject14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141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6.bin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14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44.bin"/><Relationship Id="rId5" Type="http://schemas.openxmlformats.org/officeDocument/2006/relationships/oleObject" Target="../embeddings/oleObject143.bin"/><Relationship Id="rId4" Type="http://schemas.openxmlformats.org/officeDocument/2006/relationships/oleObject" Target="../embeddings/oleObject142.bin"/><Relationship Id="rId9" Type="http://schemas.openxmlformats.org/officeDocument/2006/relationships/oleObject" Target="../embeddings/oleObject14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14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14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0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150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15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15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5.bin"/><Relationship Id="rId11" Type="http://schemas.openxmlformats.org/officeDocument/2006/relationships/hyperlink" Target="../Problems/prb_ch13/13-2%20solution.docx" TargetMode="External"/><Relationship Id="rId5" Type="http://schemas.openxmlformats.org/officeDocument/2006/relationships/oleObject" Target="../embeddings/oleObject64.bin"/><Relationship Id="rId10" Type="http://schemas.openxmlformats.org/officeDocument/2006/relationships/hyperlink" Target="http://cbtpdc.tamu-commerce.edu/gbus302/gbus302/Problems/prb_ch13/prb_ch13_files/pb-13-2,13-12,13-20,13-25.htm" TargetMode="External"/><Relationship Id="rId4" Type="http://schemas.openxmlformats.org/officeDocument/2006/relationships/oleObject" Target="../embeddings/oleObject63.bin"/><Relationship Id="rId9" Type="http://schemas.openxmlformats.org/officeDocument/2006/relationships/oleObject" Target="../embeddings/oleObject6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Microsoft_Office_Excel_97-2003_Worksheet2.xls"/><Relationship Id="rId4" Type="http://schemas.openxmlformats.org/officeDocument/2006/relationships/oleObject" Target="../embeddings/Microsoft_Office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28600" y="152400"/>
            <a:ext cx="8610600" cy="6477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r>
              <a:rPr lang="en-US" b="1" dirty="0"/>
              <a:t>Linear Regression Problems</a:t>
            </a:r>
          </a:p>
        </p:txBody>
      </p:sp>
      <p:sp>
        <p:nvSpPr>
          <p:cNvPr id="38918" name="Rectangle 6">
            <a:hlinkClick r:id="rId3"/>
          </p:cNvPr>
          <p:cNvSpPr>
            <a:spLocks noChangeArrowheads="1"/>
          </p:cNvSpPr>
          <p:nvPr/>
        </p:nvSpPr>
        <p:spPr bwMode="auto">
          <a:xfrm>
            <a:off x="1447800" y="1447800"/>
            <a:ext cx="58674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latin typeface="Times New Roman" pitchFamily="18" charset="0"/>
              </a:rPr>
              <a:t>Chapter 13</a:t>
            </a:r>
            <a:r>
              <a:rPr lang="en-US" sz="3200">
                <a:latin typeface="Times New Roman" pitchFamily="18" charset="0"/>
              </a:rPr>
              <a:t> 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38919" name="Rectangle 7">
            <a:hlinkClick r:id="rId3"/>
          </p:cNvPr>
          <p:cNvSpPr>
            <a:spLocks noChangeArrowheads="1"/>
          </p:cNvSpPr>
          <p:nvPr/>
        </p:nvSpPr>
        <p:spPr bwMode="auto">
          <a:xfrm>
            <a:off x="1295400" y="2819400"/>
            <a:ext cx="58674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latin typeface="Times New Roman" pitchFamily="18" charset="0"/>
              </a:rPr>
              <a:t>Solved </a:t>
            </a:r>
            <a:r>
              <a:rPr lang="en-US" sz="3200" b="1" smtClean="0">
                <a:latin typeface="Times New Roman" pitchFamily="18" charset="0"/>
              </a:rPr>
              <a:t>Problem</a:t>
            </a:r>
            <a:endParaRPr lang="en-US" sz="4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lvl="0"/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Problems 13-5, 19, 25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72000"/>
          </a:xfrm>
        </p:spPr>
        <p:txBody>
          <a:bodyPr/>
          <a:lstStyle/>
          <a:p>
            <a:pPr marL="514350" lvl="0" indent="-514350">
              <a:buFont typeface="+mj-lt"/>
              <a:buAutoNum type="alphaLcPeriod"/>
            </a:pPr>
            <a:r>
              <a:rPr lang="en-US" sz="1800" dirty="0"/>
              <a:t>Police is the independent variable and crime is the dependent variable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1800" dirty="0"/>
              <a:t>Scatter </a:t>
            </a:r>
            <a:r>
              <a:rPr lang="en-US" sz="1800" dirty="0" smtClean="0"/>
              <a:t>Diagram</a:t>
            </a:r>
          </a:p>
          <a:p>
            <a:pPr marL="514350" indent="-514350">
              <a:buFont typeface="+mj-lt"/>
              <a:buAutoNum type="alphaLcPeriod"/>
            </a:pPr>
            <a:endParaRPr lang="en-US" sz="1800" dirty="0"/>
          </a:p>
          <a:p>
            <a:pPr marL="514350" indent="-514350">
              <a:buFont typeface="+mj-lt"/>
              <a:buAutoNum type="alphaLcPeriod"/>
            </a:pPr>
            <a:endParaRPr lang="en-US" sz="1800" dirty="0" smtClean="0"/>
          </a:p>
          <a:p>
            <a:pPr marL="514350" indent="-514350">
              <a:buFont typeface="+mj-lt"/>
              <a:buAutoNum type="alphaLcPeriod"/>
            </a:pPr>
            <a:endParaRPr lang="en-US" sz="1800" dirty="0"/>
          </a:p>
          <a:p>
            <a:pPr marL="514350" indent="-514350">
              <a:buFont typeface="+mj-lt"/>
              <a:buAutoNum type="alphaLcPeriod"/>
            </a:pPr>
            <a:endParaRPr lang="en-US" sz="1800" dirty="0" smtClean="0"/>
          </a:p>
          <a:p>
            <a:pPr marL="514350" indent="-514350">
              <a:buFont typeface="+mj-lt"/>
              <a:buAutoNum type="alphaLcPeriod"/>
            </a:pPr>
            <a:r>
              <a:rPr lang="en-US" sz="1800" dirty="0"/>
              <a:t>Find r, the correlation coefficient                                                  </a:t>
            </a:r>
            <a:r>
              <a:rPr lang="en-US" sz="1800" dirty="0" smtClean="0"/>
              <a:t> </a:t>
            </a:r>
            <a:r>
              <a:rPr lang="en-US" sz="1800" dirty="0"/>
              <a:t>Use for </a:t>
            </a:r>
            <a:r>
              <a:rPr lang="en-US" sz="1800" dirty="0" err="1" smtClean="0"/>
              <a:t>Syx</a:t>
            </a:r>
            <a:endParaRPr lang="en-US" sz="1800" dirty="0"/>
          </a:p>
          <a:p>
            <a:pPr marL="514350" indent="-514350">
              <a:buNone/>
            </a:pPr>
            <a:r>
              <a:rPr lang="en-US" sz="1800" dirty="0" smtClean="0"/>
              <a:t>                                                                                                                (</a:t>
            </a:r>
            <a:r>
              <a:rPr lang="en-US" sz="1800" dirty="0"/>
              <a:t>not in text) </a:t>
            </a:r>
            <a:endParaRPr lang="en-US" sz="1800" dirty="0" smtClean="0"/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447800"/>
            <a:ext cx="2295525" cy="1285875"/>
          </a:xfrm>
          <a:prstGeom prst="rect">
            <a:avLst/>
          </a:prstGeom>
          <a:noFill/>
        </p:spPr>
      </p:pic>
      <p:cxnSp>
        <p:nvCxnSpPr>
          <p:cNvPr id="7171" name="AutoShape 3"/>
          <p:cNvCxnSpPr>
            <a:cxnSpLocks noChangeShapeType="1"/>
          </p:cNvCxnSpPr>
          <p:nvPr/>
        </p:nvCxnSpPr>
        <p:spPr bwMode="auto">
          <a:xfrm>
            <a:off x="8001000" y="3276600"/>
            <a:ext cx="11112" cy="136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172" name="AutoShape 4"/>
          <p:cNvCxnSpPr>
            <a:cxnSpLocks noChangeShapeType="1"/>
          </p:cNvCxnSpPr>
          <p:nvPr/>
        </p:nvCxnSpPr>
        <p:spPr bwMode="auto">
          <a:xfrm>
            <a:off x="6781800" y="3276600"/>
            <a:ext cx="11112" cy="136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28800" y="3429000"/>
          <a:ext cx="6210299" cy="2457706"/>
        </p:xfrm>
        <a:graphic>
          <a:graphicData uri="http://schemas.openxmlformats.org/drawingml/2006/table">
            <a:tbl>
              <a:tblPr/>
              <a:tblGrid>
                <a:gridCol w="506963"/>
                <a:gridCol w="380223"/>
                <a:gridCol w="633704"/>
                <a:gridCol w="633704"/>
                <a:gridCol w="887185"/>
                <a:gridCol w="887185"/>
                <a:gridCol w="1077297"/>
                <a:gridCol w="570334"/>
                <a:gridCol w="633704"/>
              </a:tblGrid>
              <a:tr h="2753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100" baseline="300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XY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17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-3.250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5.125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10.563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26.266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-16.656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289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255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17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-1.250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1.125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1.563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1.266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-1.406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169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221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25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6.750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-6.875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45.563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47.266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-46.406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25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125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27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8.750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-4.875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76.563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23.766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-42.656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49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189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17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-1.250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-4.875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1.563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23.766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6.094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49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119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21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-6.250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9.125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39.063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83.266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-57.031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441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252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11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19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-7.250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7.125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52.563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50.766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-51.656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361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209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22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3.750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-5.875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14.063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34.516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-22.031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36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132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7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146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95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241.500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290.875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-231.750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1419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1502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743200" y="3429000"/>
          <a:ext cx="523875" cy="285750"/>
        </p:xfrm>
        <a:graphic>
          <a:graphicData uri="http://schemas.openxmlformats.org/presentationml/2006/ole">
            <p:oleObj spid="_x0000_s166914" r:id="rId5" imgW="520474" imgH="279279" progId="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3429000" y="3429000"/>
          <a:ext cx="457200" cy="285750"/>
        </p:xfrm>
        <a:graphic>
          <a:graphicData uri="http://schemas.openxmlformats.org/presentationml/2006/ole">
            <p:oleObj spid="_x0000_s166915" r:id="rId6" imgW="457200" imgH="279400" progId="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191000" y="3429000"/>
          <a:ext cx="571500" cy="304800"/>
        </p:xfrm>
        <a:graphic>
          <a:graphicData uri="http://schemas.openxmlformats.org/presentationml/2006/ole">
            <p:oleObj spid="_x0000_s166916" r:id="rId7" imgW="571252" imgH="304668" progId="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5105400" y="3429000"/>
          <a:ext cx="504825" cy="304800"/>
        </p:xfrm>
        <a:graphic>
          <a:graphicData uri="http://schemas.openxmlformats.org/presentationml/2006/ole">
            <p:oleObj spid="_x0000_s166917" r:id="rId8" imgW="507780" imgH="304668" progId="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5791200" y="3429000"/>
          <a:ext cx="942975" cy="285750"/>
        </p:xfrm>
        <a:graphic>
          <a:graphicData uri="http://schemas.openxmlformats.org/presentationml/2006/ole">
            <p:oleObj spid="_x0000_s166918" r:id="rId9" imgW="939800" imgH="279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lvl="0"/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Problems 13-5, 19, 25 Cont’d</a:t>
            </a:r>
            <a:endParaRPr lang="en-US" sz="2400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447800" y="1066800"/>
          <a:ext cx="1019175" cy="400050"/>
        </p:xfrm>
        <a:graphic>
          <a:graphicData uri="http://schemas.openxmlformats.org/presentationml/2006/ole">
            <p:oleObj spid="_x0000_s167938" r:id="rId4" imgW="952087" imgH="368140" progId="">
              <p:embed/>
            </p:oleObj>
          </a:graphicData>
        </a:graphic>
      </p:graphicFrame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971800" y="1066800"/>
          <a:ext cx="1038225" cy="419100"/>
        </p:xfrm>
        <a:graphic>
          <a:graphicData uri="http://schemas.openxmlformats.org/presentationml/2006/ole">
            <p:oleObj spid="_x0000_s167939" r:id="rId5" imgW="927100" imgH="368300" progId="">
              <p:embed/>
            </p:oleObj>
          </a:graphicData>
        </a:graphic>
      </p:graphicFrame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3581400" y="2438400"/>
          <a:ext cx="1257300" cy="428625"/>
        </p:xfrm>
        <a:graphic>
          <a:graphicData uri="http://schemas.openxmlformats.org/presentationml/2006/ole">
            <p:oleObj spid="_x0000_s167940" r:id="rId6" imgW="1193282" imgH="406224" progId="">
              <p:embed/>
            </p:oleObj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40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1524000" y="2895600"/>
          <a:ext cx="1438275" cy="504825"/>
        </p:xfrm>
        <a:graphic>
          <a:graphicData uri="http://schemas.openxmlformats.org/presentationml/2006/ole">
            <p:oleObj spid="_x0000_s167941" name="Equation" r:id="rId7" imgW="1435100" imgH="508000" progId="Equation.3">
              <p:embed/>
            </p:oleObj>
          </a:graphicData>
        </a:graphic>
      </p:graphicFrame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1447800" y="2362200"/>
          <a:ext cx="1485900" cy="457200"/>
        </p:xfrm>
        <a:graphic>
          <a:graphicData uri="http://schemas.openxmlformats.org/presentationml/2006/ole">
            <p:oleObj spid="_x0000_s167942" r:id="rId8" imgW="1332921" imgH="406224" progId="">
              <p:embed/>
            </p:oleObj>
          </a:graphicData>
        </a:graphic>
      </p:graphicFrame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1447800" y="3505200"/>
          <a:ext cx="2076450" cy="438150"/>
        </p:xfrm>
        <a:graphic>
          <a:graphicData uri="http://schemas.openxmlformats.org/presentationml/2006/ole">
            <p:oleObj spid="_x0000_s167943" r:id="rId9" imgW="1943100" imgH="406400" progId="">
              <p:embed/>
            </p:oleObj>
          </a:graphicData>
        </a:graphic>
      </p:graphicFrame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1066800" y="39624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 high association with an inverse relationship.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381000" y="4180344"/>
            <a:ext cx="91440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Test for statistical significance – see problems 13-7 and 13-8 for examples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0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: ρ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" pitchFamily="18" charset="0"/>
                <a:ea typeface="Times New Roman" pitchFamily="18" charset="0"/>
              </a:rPr>
              <a:t>≥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0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200" dirty="0" smtClean="0">
                <a:latin typeface="Arial" pitchFamily="34" charset="0"/>
                <a:ea typeface="Times New Roman" pitchFamily="18" charset="0"/>
              </a:rPr>
              <a:t>H</a:t>
            </a:r>
            <a:r>
              <a:rPr lang="en-US" sz="1200" baseline="-30000" dirty="0" smtClean="0">
                <a:latin typeface="Arial" pitchFamily="34" charset="0"/>
                <a:ea typeface="Times New Roman" pitchFamily="18" charset="0"/>
              </a:rPr>
              <a:t>1</a:t>
            </a:r>
            <a:r>
              <a:rPr lang="en-US" sz="1200" dirty="0" smtClean="0">
                <a:latin typeface="Arial" pitchFamily="34" charset="0"/>
                <a:ea typeface="Times New Roman" pitchFamily="18" charset="0"/>
              </a:rPr>
              <a:t> : ρ </a:t>
            </a:r>
            <a:r>
              <a:rPr lang="en-US" sz="1200" dirty="0" smtClean="0">
                <a:latin typeface="Bodoni MT" pitchFamily="18" charset="0"/>
                <a:ea typeface="Times New Roman" pitchFamily="18" charset="0"/>
              </a:rPr>
              <a:t>&lt;</a:t>
            </a:r>
            <a:r>
              <a:rPr lang="en-US" sz="1200" dirty="0" smtClean="0">
                <a:latin typeface="Arial" pitchFamily="34" charset="0"/>
                <a:ea typeface="Times New Roman" pitchFamily="18" charset="0"/>
              </a:rPr>
              <a:t> 0</a:t>
            </a:r>
            <a:endParaRPr lang="en-US" sz="1200" dirty="0"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Test Statistics – r – t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α = .05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Decision Rule: Fail to reject H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0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if  t &gt; -1.943</a:t>
            </a:r>
            <a:endParaRPr lang="en-US" sz="1200" dirty="0"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1200" dirty="0" smtClean="0">
                <a:latin typeface="Arial" pitchFamily="34" charset="0"/>
              </a:rPr>
              <a:t>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en-US" sz="1200" dirty="0" smtClean="0"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en-US" sz="1200" dirty="0">
              <a:latin typeface="Arial" pitchFamily="34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200" dirty="0"/>
              <a:t>Statistical Decisions : Reject H</a:t>
            </a:r>
            <a:r>
              <a:rPr lang="en-US" sz="1200" baseline="-25000" dirty="0"/>
              <a:t>0</a:t>
            </a:r>
            <a:endParaRPr lang="en-US" sz="1200" dirty="0"/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200" dirty="0"/>
              <a:t>Management Conclusion: There is a statistically significant relationship between number of crimes and number of police.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 smtClean="0">
                <a:latin typeface="Arial" pitchFamily="34" charset="0"/>
              </a:rPr>
              <a:t>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762000" y="5334000"/>
          <a:ext cx="2720975" cy="466725"/>
        </p:xfrm>
        <a:graphic>
          <a:graphicData uri="http://schemas.openxmlformats.org/presentationml/2006/ole">
            <p:oleObj spid="_x0000_s167944" name="Equation" r:id="rId10" imgW="2717640" imgH="469800" progId="Equation.3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765300" y="1739900"/>
          <a:ext cx="1079500" cy="495300"/>
        </p:xfrm>
        <a:graphic>
          <a:graphicData uri="http://schemas.openxmlformats.org/presentationml/2006/ole">
            <p:oleObj spid="_x0000_s167945" name="Equation" r:id="rId11" imgW="1079280" imgH="495000" progId="Equation.3">
              <p:embed/>
            </p:oleObj>
          </a:graphicData>
        </a:graphic>
      </p:graphicFrame>
      <p:graphicFrame>
        <p:nvGraphicFramePr>
          <p:cNvPr id="167946" name="Object 10"/>
          <p:cNvGraphicFramePr>
            <a:graphicFrameLocks noChangeAspect="1"/>
          </p:cNvGraphicFramePr>
          <p:nvPr/>
        </p:nvGraphicFramePr>
        <p:xfrm>
          <a:off x="3549650" y="1752600"/>
          <a:ext cx="1168400" cy="469900"/>
        </p:xfrm>
        <a:graphic>
          <a:graphicData uri="http://schemas.openxmlformats.org/presentationml/2006/ole">
            <p:oleObj spid="_x0000_s167946" name="Equation" r:id="rId12" imgW="11682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pPr lvl="0"/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Problems 13-5, 19, 25 Cont’d</a:t>
            </a:r>
            <a:endParaRPr lang="en-US" sz="2400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143000" y="1143000"/>
            <a:ext cx="701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lvl="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 startAt="4"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Find r</a:t>
            </a:r>
            <a:r>
              <a:rPr kumimoji="0" lang="en-US" sz="1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the coefficient of determination.                                                                              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= 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0.874)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0.7638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76.38% of the number of crimes is explained by the number of police.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 startAt="4"/>
              <a:tabLst/>
            </a:pPr>
            <a:endParaRPr lang="en-US" sz="1200" b="1" dirty="0">
              <a:latin typeface="Arial" pitchFamily="34" charset="0"/>
              <a:ea typeface="Times New Roman" pitchFamily="18" charset="0"/>
            </a:endParaRPr>
          </a:p>
          <a:p>
            <a:pPr marL="228600" lvl="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 startAt="4"/>
            </a:pPr>
            <a:r>
              <a:rPr lang="en-US" sz="1200" dirty="0"/>
              <a:t>Strong inverse relationship.  As the number of police increase, the crimes </a:t>
            </a:r>
            <a:r>
              <a:rPr lang="en-US" sz="1200" dirty="0" smtClean="0"/>
              <a:t>decrease.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143000" y="2514600"/>
          <a:ext cx="2219325" cy="523875"/>
        </p:xfrm>
        <a:graphic>
          <a:graphicData uri="http://schemas.openxmlformats.org/presentationml/2006/ole">
            <p:oleObj spid="_x0000_s168962" name="Equation" r:id="rId4" imgW="2222500" imgH="52070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810000" y="2590800"/>
          <a:ext cx="1924050" cy="371475"/>
        </p:xfrm>
        <a:graphic>
          <a:graphicData uri="http://schemas.openxmlformats.org/presentationml/2006/ole">
            <p:oleObj spid="_x0000_s168963" r:id="rId5" imgW="1930400" imgH="368300" progId="">
              <p:embed/>
            </p:oleObj>
          </a:graphicData>
        </a:graphic>
      </p:graphicFrame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81000" y="1886635"/>
            <a:ext cx="74676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9"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Find the regression equation.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900" dirty="0">
              <a:latin typeface="Arial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en-US" sz="900" dirty="0">
                <a:latin typeface="Arial" pitchFamily="34" charset="0"/>
              </a:rPr>
              <a:t> </a:t>
            </a:r>
            <a:endParaRPr lang="en-US" sz="900" dirty="0" smtClean="0">
              <a:latin typeface="Arial" pitchFamily="34" charset="0"/>
            </a:endParaRP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endParaRPr lang="en-US" sz="900" dirty="0" smtClean="0">
              <a:latin typeface="Arial" pitchFamily="34" charset="0"/>
            </a:endParaRP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en-US" sz="900" dirty="0" smtClean="0">
                <a:latin typeface="Arial" pitchFamily="34" charset="0"/>
              </a:rPr>
              <a:t>     </a:t>
            </a:r>
            <a:r>
              <a:rPr lang="en-US" sz="1200" dirty="0" smtClean="0">
                <a:latin typeface="+mj-lt"/>
              </a:rPr>
              <a:t>= a + </a:t>
            </a:r>
            <a:r>
              <a:rPr lang="en-US" sz="1200" dirty="0" err="1" smtClean="0">
                <a:latin typeface="+mj-lt"/>
              </a:rPr>
              <a:t>bx</a:t>
            </a:r>
            <a:r>
              <a:rPr lang="en-US" sz="1200" smtClean="0">
                <a:latin typeface="+mj-lt"/>
              </a:rPr>
              <a:t>=29.3877-.9596x</a:t>
            </a:r>
            <a:endParaRPr lang="en-US" sz="1200" dirty="0" smtClean="0">
              <a:latin typeface="+mj-lt"/>
            </a:endParaRP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endParaRPr lang="en-US" sz="900" dirty="0" smtClean="0">
              <a:latin typeface="Arial" pitchFamily="34" charset="0"/>
            </a:endParaRP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          = </a:t>
            </a:r>
            <a:r>
              <a:rPr lang="en-US" sz="1200" dirty="0"/>
              <a:t>29.3877 – 0.9596(20</a:t>
            </a:r>
            <a:r>
              <a:rPr lang="en-US" sz="1200" dirty="0" smtClean="0"/>
              <a:t>)</a:t>
            </a: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endParaRPr lang="en-US" sz="1200" dirty="0" smtClean="0"/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685800" lvl="1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en-US" sz="1200" dirty="0"/>
              <a:t>For each policeman added, crime goes down by approximately one unit.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         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1352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1143000" y="3009900"/>
          <a:ext cx="133350" cy="266700"/>
        </p:xfrm>
        <a:graphic>
          <a:graphicData uri="http://schemas.openxmlformats.org/presentationml/2006/ole">
            <p:oleObj spid="_x0000_s168964" name="Equation" r:id="rId6" imgW="139579" imgH="266469" progId="Equation.3">
              <p:embed/>
            </p:oleObj>
          </a:graphicData>
        </a:graphic>
      </p:graphicFrame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381000" y="4114800"/>
            <a:ext cx="6553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latin typeface="Arial" pitchFamily="34" charset="0"/>
                <a:ea typeface="Times New Roman" pitchFamily="18" charset="0"/>
              </a:rPr>
              <a:t>25.</a:t>
            </a:r>
            <a:r>
              <a:rPr lang="en-US" sz="1200" dirty="0" smtClean="0"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Find the standard error of estimate S</a:t>
            </a:r>
            <a:r>
              <a:rPr kumimoji="0" lang="en-US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YX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392113" y="4337050"/>
          <a:ext cx="4921250" cy="679450"/>
        </p:xfrm>
        <a:graphic>
          <a:graphicData uri="http://schemas.openxmlformats.org/presentationml/2006/ole">
            <p:oleObj spid="_x0000_s168965" name="Equation" r:id="rId7" imgW="4356000" imgH="672840" progId="Equation.3">
              <p:embed/>
            </p:oleObj>
          </a:graphicData>
        </a:graphic>
      </p:graphicFrame>
      <p:sp>
        <p:nvSpPr>
          <p:cNvPr id="20" name="Rectangle 19"/>
          <p:cNvSpPr/>
          <p:nvPr/>
        </p:nvSpPr>
        <p:spPr>
          <a:xfrm>
            <a:off x="685800" y="5029200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Computational formula (not in text) – see last two columns of original data.</a:t>
            </a:r>
            <a:endParaRPr lang="en-US" sz="1200" dirty="0"/>
          </a:p>
        </p:txBody>
      </p:sp>
      <p:graphicFrame>
        <p:nvGraphicFramePr>
          <p:cNvPr id="22548" name="Object 20"/>
          <p:cNvGraphicFramePr>
            <a:graphicFrameLocks noChangeAspect="1"/>
          </p:cNvGraphicFramePr>
          <p:nvPr/>
        </p:nvGraphicFramePr>
        <p:xfrm>
          <a:off x="914400" y="5334000"/>
          <a:ext cx="1581150" cy="457200"/>
        </p:xfrm>
        <a:graphic>
          <a:graphicData uri="http://schemas.openxmlformats.org/presentationml/2006/ole">
            <p:oleObj spid="_x0000_s168966" name="Equation" r:id="rId8" imgW="1676400" imgH="482600" progId="Equation.3">
              <p:embed/>
            </p:oleObj>
          </a:graphicData>
        </a:graphic>
      </p:graphicFrame>
      <p:graphicFrame>
        <p:nvGraphicFramePr>
          <p:cNvPr id="22547" name="Object 19"/>
          <p:cNvGraphicFramePr>
            <a:graphicFrameLocks noChangeAspect="1"/>
          </p:cNvGraphicFramePr>
          <p:nvPr/>
        </p:nvGraphicFramePr>
        <p:xfrm>
          <a:off x="2819400" y="5334000"/>
          <a:ext cx="2343150" cy="466725"/>
        </p:xfrm>
        <a:graphic>
          <a:graphicData uri="http://schemas.openxmlformats.org/presentationml/2006/ole">
            <p:oleObj spid="_x0000_s168967" name="Equation" r:id="rId9" imgW="2247900" imgH="444500" progId="Equation.3">
              <p:embed/>
            </p:oleObj>
          </a:graphicData>
        </a:graphic>
      </p:graphicFrame>
      <p:graphicFrame>
        <p:nvGraphicFramePr>
          <p:cNvPr id="22546" name="Object 18"/>
          <p:cNvGraphicFramePr>
            <a:graphicFrameLocks noChangeAspect="1"/>
          </p:cNvGraphicFramePr>
          <p:nvPr/>
        </p:nvGraphicFramePr>
        <p:xfrm>
          <a:off x="914400" y="5791200"/>
          <a:ext cx="1790700" cy="466725"/>
        </p:xfrm>
        <a:graphic>
          <a:graphicData uri="http://schemas.openxmlformats.org/presentationml/2006/ole">
            <p:oleObj spid="_x0000_s168968" name="Equation" r:id="rId10" imgW="1726451" imgH="444307" progId="Equation.3">
              <p:embed/>
            </p:oleObj>
          </a:graphicData>
        </a:graphic>
      </p:graphicFrame>
      <p:graphicFrame>
        <p:nvGraphicFramePr>
          <p:cNvPr id="22545" name="Object 17"/>
          <p:cNvGraphicFramePr>
            <a:graphicFrameLocks noChangeAspect="1"/>
          </p:cNvGraphicFramePr>
          <p:nvPr/>
        </p:nvGraphicFramePr>
        <p:xfrm>
          <a:off x="2971800" y="5791200"/>
          <a:ext cx="733425" cy="466725"/>
        </p:xfrm>
        <a:graphic>
          <a:graphicData uri="http://schemas.openxmlformats.org/presentationml/2006/ole">
            <p:oleObj spid="_x0000_s168969" name="Equation" r:id="rId11" imgW="685502" imgH="444307" progId="Equation.3">
              <p:embed/>
            </p:oleObj>
          </a:graphicData>
        </a:graphic>
      </p:graphicFrame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3962400" y="5943600"/>
          <a:ext cx="1276350" cy="247650"/>
        </p:xfrm>
        <a:graphic>
          <a:graphicData uri="http://schemas.openxmlformats.org/presentationml/2006/ole">
            <p:oleObj spid="_x0000_s168970" name="Equation" r:id="rId12" imgW="1219200" imgH="228600" progId="Equation.3">
              <p:embed/>
            </p:oleObj>
          </a:graphicData>
        </a:graphic>
      </p:graphicFrame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457200" y="5410200"/>
            <a:ext cx="6096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</a:t>
            </a:r>
            <a:r>
              <a:rPr kumimoji="0" lang="en-US" sz="1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yx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                                        = 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457200" y="5943600"/>
            <a:ext cx="43701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</a:t>
            </a:r>
            <a:r>
              <a:rPr kumimoji="0" lang="en-US" sz="1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yx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                                           =                      =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514350" y="3019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68971" name="Object 11"/>
          <p:cNvGraphicFramePr>
            <a:graphicFrameLocks noChangeAspect="1"/>
          </p:cNvGraphicFramePr>
          <p:nvPr/>
        </p:nvGraphicFramePr>
        <p:xfrm>
          <a:off x="1143000" y="3314700"/>
          <a:ext cx="133350" cy="266700"/>
        </p:xfrm>
        <a:graphic>
          <a:graphicData uri="http://schemas.openxmlformats.org/presentationml/2006/ole">
            <p:oleObj spid="_x0000_s168971" name="Equation" r:id="rId13" imgW="139579" imgH="26646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b="1" dirty="0"/>
              <a:t>Find the 95% prediction interval for Y when  X = 20 police - I requested this</a:t>
            </a:r>
            <a:endParaRPr lang="en-US" sz="1400" dirty="0"/>
          </a:p>
          <a:p>
            <a:pPr>
              <a:buNone/>
            </a:pPr>
            <a:r>
              <a:rPr lang="en-US" sz="1400" dirty="0"/>
              <a:t> </a:t>
            </a:r>
          </a:p>
          <a:p>
            <a:pPr>
              <a:buNone/>
            </a:pPr>
            <a:r>
              <a:rPr lang="en-US" sz="1400" dirty="0"/>
              <a:t> </a:t>
            </a:r>
            <a:r>
              <a:rPr lang="en-US" sz="1400" dirty="0" smtClean="0"/>
              <a:t>P.I </a:t>
            </a:r>
            <a:r>
              <a:rPr lang="en-US" sz="1400" dirty="0"/>
              <a:t>= ± t </a:t>
            </a:r>
            <a:r>
              <a:rPr lang="en-US" sz="1400" dirty="0" err="1"/>
              <a:t>S</a:t>
            </a:r>
            <a:r>
              <a:rPr lang="en-US" sz="1400" baseline="-25000" dirty="0" err="1"/>
              <a:t>yx</a:t>
            </a:r>
            <a:r>
              <a:rPr lang="en-US" sz="1400" dirty="0"/>
              <a:t> </a:t>
            </a:r>
          </a:p>
          <a:p>
            <a:pPr>
              <a:buNone/>
            </a:pPr>
            <a:r>
              <a:rPr lang="en-US" sz="1400" dirty="0" smtClean="0"/>
              <a:t>     = </a:t>
            </a:r>
            <a:r>
              <a:rPr lang="en-US" sz="1400" dirty="0"/>
              <a:t>10.1957 ± (2.447) (3.3786) </a:t>
            </a:r>
          </a:p>
          <a:p>
            <a:pPr>
              <a:buNone/>
            </a:pPr>
            <a:r>
              <a:rPr lang="en-US" sz="1400" dirty="0" smtClean="0"/>
              <a:t>     = </a:t>
            </a:r>
            <a:r>
              <a:rPr lang="en-US" sz="1400" dirty="0"/>
              <a:t>10.1957 ± 8.267 </a:t>
            </a:r>
          </a:p>
          <a:p>
            <a:pPr>
              <a:buNone/>
            </a:pPr>
            <a:r>
              <a:rPr lang="en-US" sz="1400" dirty="0" smtClean="0"/>
              <a:t>     = </a:t>
            </a:r>
            <a:r>
              <a:rPr lang="en-US" sz="1400" dirty="0"/>
              <a:t>10.1957 ± 8.267 </a:t>
            </a:r>
          </a:p>
          <a:p>
            <a:pPr>
              <a:buNone/>
            </a:pPr>
            <a:r>
              <a:rPr lang="en-US" sz="1400" dirty="0" smtClean="0"/>
              <a:t>     = </a:t>
            </a:r>
            <a:r>
              <a:rPr lang="en-US" sz="1400" dirty="0"/>
              <a:t>10.1957 ± 8.8178</a:t>
            </a:r>
          </a:p>
          <a:p>
            <a:pPr>
              <a:buNone/>
            </a:pPr>
            <a:r>
              <a:rPr lang="en-US" sz="1400" dirty="0"/>
              <a:t> </a:t>
            </a:r>
          </a:p>
          <a:p>
            <a:pPr>
              <a:buNone/>
            </a:pPr>
            <a:r>
              <a:rPr lang="en-US" sz="1400" dirty="0" smtClean="0"/>
              <a:t>     1.3779 </a:t>
            </a:r>
            <a:r>
              <a:rPr lang="en-US" sz="1400"/>
              <a:t>&lt; </a:t>
            </a:r>
            <a:r>
              <a:rPr lang="en-US" sz="1400" smtClean="0"/>
              <a:t>Y&lt; </a:t>
            </a:r>
            <a:r>
              <a:rPr lang="en-US" sz="1400" dirty="0"/>
              <a:t>19.0135 - I am 95% sure that an estimate for an individual value of Y lies between 1.38 and </a:t>
            </a:r>
            <a:r>
              <a:rPr lang="en-US" sz="1400" dirty="0" smtClean="0"/>
              <a:t>19.01 crimes</a:t>
            </a:r>
            <a:r>
              <a:rPr lang="en-US" sz="1400" dirty="0"/>
              <a:t>, but only when X = 20 policemen.</a:t>
            </a:r>
          </a:p>
          <a:p>
            <a:pPr>
              <a:buNone/>
            </a:pPr>
            <a:endParaRPr lang="en-US" sz="1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pPr lvl="0"/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Problems 13-5, 19, 25 Cont’d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533400"/>
          <a:ext cx="7848599" cy="5151123"/>
        </p:xfrm>
        <a:graphic>
          <a:graphicData uri="http://schemas.openxmlformats.org/drawingml/2006/table">
            <a:tbl>
              <a:tblPr/>
              <a:tblGrid>
                <a:gridCol w="1298241"/>
                <a:gridCol w="946439"/>
                <a:gridCol w="1070971"/>
                <a:gridCol w="672470"/>
                <a:gridCol w="747189"/>
                <a:gridCol w="884172"/>
                <a:gridCol w="1033613"/>
                <a:gridCol w="597752"/>
                <a:gridCol w="597752"/>
              </a:tblGrid>
              <a:tr h="15317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Excel solution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7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Problems 13-5, 19 and 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SUMMARY OUTPUT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83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84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Regression Statistics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- sign added because the co-efficient for b is negative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Multiple 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-0.874395627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r, the correlation coefficient-measures association between X &amp; 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 Square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0.764567713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coefficient of determination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amount of Y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by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Adjusted R Square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0.725328999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the standard error of the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estimate-measures variation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 data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 Error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3.378396228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     about the regression line.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Observations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7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ANOVA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Significance 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Regression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(SSR)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222.3936335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222.39363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19.4850347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0.004499023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Residual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 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(SSE)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68.48136646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11.413561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 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SSyy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290.875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83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Coefficients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 Error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Stat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P-value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Lower 95%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Upper 95%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Intercept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29.38819876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4.143380593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7.092807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0.00039424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19.2497117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39.52668581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Variable 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-0.959627329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0.217396234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-4.414186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0.00449902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-1.491576749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-0.427677909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7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7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tvalue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p-value-compare to alpha. If less than alpha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17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note: since b is negative R must also be negative.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Excel will not do this.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reject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 conclude that there is a statistically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17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significant relationship between X and Y.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17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Note: From the ANOVA Table</a:t>
                      </a:r>
                    </a:p>
                    <a:p>
                      <a:pPr algn="l" fontAlgn="b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74">
                <a:tc rowSpan="2"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regression equation :      = 29.38819876-.9562739X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74">
                <a:tc gridSpan="3"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7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rot="10800000">
            <a:off x="2743204" y="1828804"/>
            <a:ext cx="1066797" cy="761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>
            <a:off x="2667000" y="1600201"/>
            <a:ext cx="942975" cy="19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 flipV="1">
            <a:off x="2743200" y="2133600"/>
            <a:ext cx="609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4876800" y="4343400"/>
            <a:ext cx="190500" cy="1714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2195513" y="4433889"/>
            <a:ext cx="228600" cy="47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1647824" y="4143376"/>
            <a:ext cx="190502" cy="133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929062" y="4376738"/>
            <a:ext cx="180977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905000"/>
            <a:ext cx="304800" cy="317500"/>
          </a:xfrm>
          <a:prstGeom prst="rect">
            <a:avLst/>
          </a:prstGeom>
          <a:noFill/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1752600"/>
            <a:ext cx="228600" cy="240632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 rot="10800000" flipV="1">
            <a:off x="1905000" y="13716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752600" y="5257800"/>
          <a:ext cx="139700" cy="254000"/>
        </p:xfrm>
        <a:graphic>
          <a:graphicData uri="http://schemas.openxmlformats.org/presentationml/2006/ole">
            <p:oleObj spid="_x0000_s174081" name="Equation" r:id="rId6" imgW="139680" imgH="253800" progId="Equation.3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5334000" y="5334000"/>
          <a:ext cx="2209800" cy="838200"/>
        </p:xfrm>
        <a:graphic>
          <a:graphicData uri="http://schemas.openxmlformats.org/presentationml/2006/ole">
            <p:oleObj spid="_x0000_s174082" name="Equation" r:id="rId7" imgW="200628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Problem 13-7</a:t>
            </a:r>
          </a:p>
        </p:txBody>
      </p:sp>
      <p:graphicFrame>
        <p:nvGraphicFramePr>
          <p:cNvPr id="13315" name="Object 3"/>
          <p:cNvGraphicFramePr>
            <a:graphicFrameLocks/>
          </p:cNvGraphicFramePr>
          <p:nvPr/>
        </p:nvGraphicFramePr>
        <p:xfrm>
          <a:off x="0" y="1752600"/>
          <a:ext cx="9144000" cy="4038600"/>
        </p:xfrm>
        <a:graphic>
          <a:graphicData uri="http://schemas.openxmlformats.org/presentationml/2006/ole">
            <p:oleObj spid="_x0000_s13315" name="Equation" r:id="rId4" imgW="4445000" imgH="1892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Problem 13-8</a:t>
            </a:r>
          </a:p>
        </p:txBody>
      </p:sp>
      <p:graphicFrame>
        <p:nvGraphicFramePr>
          <p:cNvPr id="14339" name="Object 3"/>
          <p:cNvGraphicFramePr>
            <a:graphicFrameLocks/>
          </p:cNvGraphicFramePr>
          <p:nvPr/>
        </p:nvGraphicFramePr>
        <p:xfrm>
          <a:off x="228600" y="1524000"/>
          <a:ext cx="8915400" cy="3886200"/>
        </p:xfrm>
        <a:graphic>
          <a:graphicData uri="http://schemas.openxmlformats.org/presentationml/2006/ole">
            <p:oleObj spid="_x0000_s14339" name="Equation" r:id="rId4" imgW="4330700" imgH="18923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  <a:noFill/>
          <a:ln/>
        </p:spPr>
        <p:txBody>
          <a:bodyPr/>
          <a:lstStyle/>
          <a:p>
            <a:r>
              <a:rPr lang="en-US" sz="3200" dirty="0"/>
              <a:t>Problem </a:t>
            </a:r>
            <a:r>
              <a:rPr lang="en-US" sz="3200" dirty="0" smtClean="0"/>
              <a:t>13-13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(Data from #13-1)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20018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1981200" y="1981200"/>
          <a:ext cx="609600" cy="360363"/>
        </p:xfrm>
        <a:graphic>
          <a:graphicData uri="http://schemas.openxmlformats.org/presentationml/2006/ole">
            <p:oleObj spid="_x0000_s11272" r:id="rId4" imgW="520474" imgH="279279" progId="">
              <p:embed/>
            </p:oleObj>
          </a:graphicData>
        </a:graphic>
      </p:graphicFrame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0" y="20018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2819400" y="2057400"/>
          <a:ext cx="533400" cy="322263"/>
        </p:xfrm>
        <a:graphic>
          <a:graphicData uri="http://schemas.openxmlformats.org/presentationml/2006/ole">
            <p:oleObj spid="_x0000_s11271" r:id="rId5" imgW="457200" imgH="279400" progId="">
              <p:embed/>
            </p:oleObj>
          </a:graphicData>
        </a:graphic>
      </p:graphicFrame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20018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3657600" y="1981200"/>
          <a:ext cx="762000" cy="406400"/>
        </p:xfrm>
        <a:graphic>
          <a:graphicData uri="http://schemas.openxmlformats.org/presentationml/2006/ole">
            <p:oleObj spid="_x0000_s11270" r:id="rId6" imgW="571252" imgH="304668" progId="">
              <p:embed/>
            </p:oleObj>
          </a:graphicData>
        </a:graphic>
      </p:graphicFrame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0" y="20018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4724400" y="1981200"/>
          <a:ext cx="685800" cy="414338"/>
        </p:xfrm>
        <a:graphic>
          <a:graphicData uri="http://schemas.openxmlformats.org/presentationml/2006/ole">
            <p:oleObj spid="_x0000_s11269" r:id="rId7" imgW="507780" imgH="304668" progId="">
              <p:embed/>
            </p:oleObj>
          </a:graphicData>
        </a:graphic>
      </p:graphicFrame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0" y="20018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5638800" y="1981200"/>
          <a:ext cx="838200" cy="366713"/>
        </p:xfrm>
        <a:graphic>
          <a:graphicData uri="http://schemas.openxmlformats.org/presentationml/2006/ole">
            <p:oleObj spid="_x0000_s11268" r:id="rId8" imgW="939800" imgH="279400" progId="">
              <p:embed/>
            </p:oleObj>
          </a:graphicData>
        </a:graphic>
      </p:graphicFrame>
      <p:graphicFrame>
        <p:nvGraphicFramePr>
          <p:cNvPr id="11765" name="Group 501"/>
          <p:cNvGraphicFramePr>
            <a:graphicFrameLocks noGrp="1"/>
          </p:cNvGraphicFramePr>
          <p:nvPr/>
        </p:nvGraphicFramePr>
        <p:xfrm>
          <a:off x="533400" y="1676400"/>
          <a:ext cx="7924800" cy="4346576"/>
        </p:xfrm>
        <a:graphic>
          <a:graphicData uri="http://schemas.openxmlformats.org/drawingml/2006/table">
            <a:tbl>
              <a:tblPr/>
              <a:tblGrid>
                <a:gridCol w="660400"/>
                <a:gridCol w="711200"/>
                <a:gridCol w="774700"/>
                <a:gridCol w="825500"/>
                <a:gridCol w="1019175"/>
                <a:gridCol w="1038225"/>
                <a:gridCol w="990600"/>
                <a:gridCol w="885825"/>
                <a:gridCol w="1019175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2.88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6.76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19.36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5.28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 =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  =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(X-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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X)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(Y-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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Y)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(X-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X) (Y-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Y) =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²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=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YX  =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3200" dirty="0"/>
              <a:t>Problem 13-13 </a:t>
            </a:r>
            <a:r>
              <a:rPr lang="en-US" sz="3200" dirty="0" smtClean="0"/>
              <a:t>(13-1)</a:t>
            </a:r>
            <a:endParaRPr lang="en-US" sz="3200" dirty="0"/>
          </a:p>
        </p:txBody>
      </p:sp>
      <p:graphicFrame>
        <p:nvGraphicFramePr>
          <p:cNvPr id="56328" name="Object 8"/>
          <p:cNvGraphicFramePr>
            <a:graphicFrameLocks noChangeAspect="1"/>
          </p:cNvGraphicFramePr>
          <p:nvPr>
            <p:ph idx="1"/>
          </p:nvPr>
        </p:nvGraphicFramePr>
        <p:xfrm>
          <a:off x="1143000" y="725488"/>
          <a:ext cx="5943600" cy="4645025"/>
        </p:xfrm>
        <a:graphic>
          <a:graphicData uri="http://schemas.openxmlformats.org/presentationml/2006/ole">
            <p:oleObj spid="_x0000_s56328" name="Equation" r:id="rId4" imgW="3695400" imgH="3619440" progId="Equation.3">
              <p:embed/>
            </p:oleObj>
          </a:graphicData>
        </a:graphic>
      </p:graphicFrame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212725" y="5451475"/>
            <a:ext cx="412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latin typeface="Times New Roman" pitchFamily="18" charset="0"/>
              </a:rPr>
              <a:t>b.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365125" y="498475"/>
            <a:ext cx="3952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latin typeface="Times New Roman" pitchFamily="18" charset="0"/>
              </a:rPr>
              <a:t>a.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1066800" y="58674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1143000" y="5562600"/>
            <a:ext cx="4740275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y-GB" sz="2400" dirty="0" smtClean="0">
                <a:latin typeface="Times New Roman" pitchFamily="18" charset="0"/>
              </a:rPr>
              <a:t>ŷ</a:t>
            </a:r>
            <a:r>
              <a:rPr lang="en-US" sz="2400" baseline="400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= 3.7671 + .</a:t>
            </a:r>
            <a:r>
              <a:rPr lang="en-US" sz="2400" dirty="0" smtClean="0">
                <a:latin typeface="Times New Roman" pitchFamily="18" charset="0"/>
              </a:rPr>
              <a:t>3631(7)</a:t>
            </a:r>
            <a:endParaRPr lang="en-US" sz="2400" dirty="0">
              <a:latin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y-GB" sz="2400" dirty="0" smtClean="0">
                <a:latin typeface="Times New Roman" pitchFamily="18" charset="0"/>
              </a:rPr>
              <a:t>ŷ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= 6.308 when x = 7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6329" name="Equation" r:id="rId5" imgW="1141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371600"/>
          </a:xfrm>
          <a:noFill/>
          <a:ln/>
        </p:spPr>
        <p:txBody>
          <a:bodyPr/>
          <a:lstStyle/>
          <a:p>
            <a:r>
              <a:rPr lang="en-US" dirty="0" smtClean="0"/>
              <a:t>Problem 13-14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>Note: this data applies to problems 13-2, 13-14, 13-22,13-28</a:t>
            </a:r>
            <a:endParaRPr lang="en-US" sz="1800" dirty="0"/>
          </a:p>
        </p:txBody>
      </p:sp>
      <p:graphicFrame>
        <p:nvGraphicFramePr>
          <p:cNvPr id="7707" name="Object 539"/>
          <p:cNvGraphicFramePr>
            <a:graphicFrameLocks noChangeAspect="1"/>
          </p:cNvGraphicFramePr>
          <p:nvPr>
            <p:ph sz="half" idx="1"/>
          </p:nvPr>
        </p:nvGraphicFramePr>
        <p:xfrm>
          <a:off x="0" y="0"/>
          <a:ext cx="2209800" cy="1638300"/>
        </p:xfrm>
        <a:graphic>
          <a:graphicData uri="http://schemas.openxmlformats.org/presentationml/2006/ole">
            <p:oleObj spid="_x0000_s149506" name="Equation" r:id="rId4" imgW="1308100" imgH="990600" progId="Equation.3">
              <p:embed/>
            </p:oleObj>
          </a:graphicData>
        </a:graphic>
      </p:graphicFrame>
      <p:graphicFrame>
        <p:nvGraphicFramePr>
          <p:cNvPr id="8144" name="Group 976"/>
          <p:cNvGraphicFramePr>
            <a:graphicFrameLocks noGrp="1"/>
          </p:cNvGraphicFramePr>
          <p:nvPr>
            <p:ph type="tbl" idx="1"/>
          </p:nvPr>
        </p:nvGraphicFramePr>
        <p:xfrm>
          <a:off x="8077200" y="1295400"/>
          <a:ext cx="685800" cy="4724400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9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16113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057400" y="1295400"/>
          <a:ext cx="762000" cy="401638"/>
        </p:xfrm>
        <a:graphic>
          <a:graphicData uri="http://schemas.openxmlformats.org/presentationml/2006/ole">
            <p:oleObj spid="_x0000_s149507" r:id="rId5" imgW="520474" imgH="279279" progId="">
              <p:embed/>
            </p:oleObj>
          </a:graphicData>
        </a:graphic>
      </p:graphicFrame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16113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3124200" y="1295400"/>
          <a:ext cx="685800" cy="414338"/>
        </p:xfrm>
        <a:graphic>
          <a:graphicData uri="http://schemas.openxmlformats.org/presentationml/2006/ole">
            <p:oleObj spid="_x0000_s149508" r:id="rId6" imgW="457200" imgH="279400" progId="">
              <p:embed/>
            </p:oleObj>
          </a:graphicData>
        </a:graphic>
      </p:graphicFrame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16113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114800" y="1295400"/>
          <a:ext cx="838200" cy="447675"/>
        </p:xfrm>
        <a:graphic>
          <a:graphicData uri="http://schemas.openxmlformats.org/presentationml/2006/ole">
            <p:oleObj spid="_x0000_s149509" r:id="rId7" imgW="571252" imgH="304668" progId="">
              <p:embed/>
            </p:oleObj>
          </a:graphicData>
        </a:graphic>
      </p:graphicFrame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0" y="16113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5181600" y="1295400"/>
          <a:ext cx="762000" cy="460375"/>
        </p:xfrm>
        <a:graphic>
          <a:graphicData uri="http://schemas.openxmlformats.org/presentationml/2006/ole">
            <p:oleObj spid="_x0000_s149510" r:id="rId8" imgW="507780" imgH="304668" progId="">
              <p:embed/>
            </p:oleObj>
          </a:graphicData>
        </a:graphic>
      </p:graphicFrame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-1219200" y="19050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6096000" y="1371600"/>
          <a:ext cx="1066800" cy="312738"/>
        </p:xfrm>
        <a:graphic>
          <a:graphicData uri="http://schemas.openxmlformats.org/presentationml/2006/ole">
            <p:oleObj spid="_x0000_s149511" r:id="rId9" imgW="939800" imgH="279400" progId="">
              <p:embed/>
            </p:oleObj>
          </a:graphicData>
        </a:graphic>
      </p:graphicFrame>
      <p:graphicFrame>
        <p:nvGraphicFramePr>
          <p:cNvPr id="8130" name="Group 962"/>
          <p:cNvGraphicFramePr>
            <a:graphicFrameLocks noGrp="1"/>
          </p:cNvGraphicFramePr>
          <p:nvPr/>
        </p:nvGraphicFramePr>
        <p:xfrm>
          <a:off x="457200" y="1295400"/>
          <a:ext cx="6858000" cy="4724400"/>
        </p:xfrm>
        <a:graphic>
          <a:graphicData uri="http://schemas.openxmlformats.org/drawingml/2006/table">
            <a:tbl>
              <a:tblPr/>
              <a:tblGrid>
                <a:gridCol w="657225"/>
                <a:gridCol w="755650"/>
                <a:gridCol w="1009650"/>
                <a:gridCol w="1028700"/>
                <a:gridCol w="1120775"/>
                <a:gridCol w="1030288"/>
                <a:gridCol w="1255712"/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5.64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-1.88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19.14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-8.20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-3.63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13.14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-4.08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-1.88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-2.58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-0.88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5.64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-2.08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-0.88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-0.33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-1.63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-1.83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-5.63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9.77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31.64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-17.58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20.88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79.88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-36.38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0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(X-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X)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(Y-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Y)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(X-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(Y-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06" name="Text Box 538"/>
          <p:cNvSpPr txBox="1">
            <a:spLocks noChangeArrowheads="1"/>
          </p:cNvSpPr>
          <p:nvPr/>
        </p:nvSpPr>
        <p:spPr bwMode="auto">
          <a:xfrm>
            <a:off x="609600" y="6172200"/>
            <a:ext cx="557075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hlinkClick r:id="rId10"/>
              </a:rPr>
              <a:t>Right click here and “Open hyper link” for </a:t>
            </a:r>
            <a:r>
              <a:rPr lang="en-US" dirty="0">
                <a:latin typeface="Times New Roman" pitchFamily="18" charset="0"/>
                <a:hlinkClick r:id="rId10"/>
              </a:rPr>
              <a:t>the excel sol.</a:t>
            </a: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8137" name="Group 969"/>
          <p:cNvGraphicFramePr>
            <a:graphicFrameLocks noGrp="1"/>
          </p:cNvGraphicFramePr>
          <p:nvPr>
            <p:ph type="tbl" idx="1"/>
          </p:nvPr>
        </p:nvGraphicFramePr>
        <p:xfrm>
          <a:off x="7315200" y="1295400"/>
          <a:ext cx="762000" cy="4724400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9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Text Box 538"/>
          <p:cNvSpPr txBox="1">
            <a:spLocks noChangeArrowheads="1"/>
          </p:cNvSpPr>
          <p:nvPr/>
        </p:nvSpPr>
        <p:spPr bwMode="auto">
          <a:xfrm>
            <a:off x="6248400" y="6172200"/>
            <a:ext cx="285206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Times New Roman" pitchFamily="18" charset="0"/>
                <a:hlinkClick r:id="rId11"/>
              </a:rPr>
              <a:t>Click here for the excel </a:t>
            </a:r>
            <a:r>
              <a:rPr lang="en-US" dirty="0" smtClean="0">
                <a:latin typeface="Times New Roman" pitchFamily="18" charset="0"/>
                <a:hlinkClick r:id="rId11"/>
              </a:rPr>
              <a:t>sol2.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sz="quarter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Problem 13-1 (1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1600" dirty="0" smtClean="0"/>
              <a:t>Note: this data applies to problems 13-1, 13-13, 13-21,13-27</a:t>
            </a:r>
            <a:endParaRPr lang="en-US" sz="1600" dirty="0"/>
          </a:p>
        </p:txBody>
      </p:sp>
      <p:graphicFrame>
        <p:nvGraphicFramePr>
          <p:cNvPr id="43155" name="Object 1171"/>
          <p:cNvGraphicFramePr>
            <a:graphicFrameLocks noChangeAspect="1"/>
          </p:cNvGraphicFramePr>
          <p:nvPr>
            <p:ph sz="quarter" idx="1"/>
          </p:nvPr>
        </p:nvGraphicFramePr>
        <p:xfrm>
          <a:off x="457200" y="457200"/>
          <a:ext cx="1562100" cy="1143000"/>
        </p:xfrm>
        <a:graphic>
          <a:graphicData uri="http://schemas.openxmlformats.org/presentationml/2006/ole">
            <p:oleObj spid="_x0000_s43155" name="Equation" r:id="rId4" imgW="1562100" imgH="1143000" progId="Equation.3">
              <p:embed/>
            </p:oleObj>
          </a:graphicData>
        </a:graphic>
      </p:graphicFrame>
      <p:graphicFrame>
        <p:nvGraphicFramePr>
          <p:cNvPr id="107536" name="Group 2064"/>
          <p:cNvGraphicFramePr>
            <a:graphicFrameLocks noGrp="1"/>
          </p:cNvGraphicFramePr>
          <p:nvPr>
            <p:ph type="tbl" idx="1"/>
          </p:nvPr>
        </p:nvGraphicFramePr>
        <p:xfrm>
          <a:off x="381000" y="1981200"/>
          <a:ext cx="8534400" cy="43307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1295400"/>
                <a:gridCol w="1066800"/>
                <a:gridCol w="1143000"/>
                <a:gridCol w="914400"/>
                <a:gridCol w="1652588"/>
                <a:gridCol w="663575"/>
                <a:gridCol w="579437"/>
              </a:tblGrid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542" name="Object 1558"/>
          <p:cNvGraphicFramePr>
            <a:graphicFrameLocks noChangeAspect="1"/>
          </p:cNvGraphicFramePr>
          <p:nvPr>
            <p:ph sz="quarter" idx="3"/>
          </p:nvPr>
        </p:nvGraphicFramePr>
        <p:xfrm>
          <a:off x="1905000" y="1981200"/>
          <a:ext cx="838200" cy="381000"/>
        </p:xfrm>
        <a:graphic>
          <a:graphicData uri="http://schemas.openxmlformats.org/presentationml/2006/ole">
            <p:oleObj spid="_x0000_s43542" name="Equation" r:id="rId5" imgW="482391" imgH="241195" progId="Equation.3">
              <p:embed/>
            </p:oleObj>
          </a:graphicData>
        </a:graphic>
      </p:graphicFrame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20018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20018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20018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20018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20018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52" name="Rectangle 780"/>
          <p:cNvSpPr>
            <a:spLocks noChangeArrowheads="1"/>
          </p:cNvSpPr>
          <p:nvPr/>
        </p:nvSpPr>
        <p:spPr bwMode="auto">
          <a:xfrm>
            <a:off x="0" y="20018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54" name="Rectangle 782"/>
          <p:cNvSpPr>
            <a:spLocks noChangeArrowheads="1"/>
          </p:cNvSpPr>
          <p:nvPr/>
        </p:nvSpPr>
        <p:spPr bwMode="auto">
          <a:xfrm>
            <a:off x="0" y="20018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56" name="Rectangle 784"/>
          <p:cNvSpPr>
            <a:spLocks noChangeArrowheads="1"/>
          </p:cNvSpPr>
          <p:nvPr/>
        </p:nvSpPr>
        <p:spPr bwMode="auto">
          <a:xfrm>
            <a:off x="0" y="20018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60" name="Rectangle 788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154" name="Text Box 1170"/>
          <p:cNvSpPr txBox="1">
            <a:spLocks noChangeArrowheads="1"/>
          </p:cNvSpPr>
          <p:nvPr/>
        </p:nvSpPr>
        <p:spPr bwMode="auto">
          <a:xfrm>
            <a:off x="7359537" y="6457890"/>
            <a:ext cx="178446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hlinkClick r:id="rId6"/>
              </a:rPr>
              <a:t>excel solution2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43545" name="Object 1561"/>
          <p:cNvGraphicFramePr>
            <a:graphicFrameLocks noChangeAspect="1"/>
          </p:cNvGraphicFramePr>
          <p:nvPr>
            <p:ph sz="quarter" idx="4"/>
          </p:nvPr>
        </p:nvGraphicFramePr>
        <p:xfrm>
          <a:off x="3048000" y="1981200"/>
          <a:ext cx="838200" cy="381000"/>
        </p:xfrm>
        <a:graphic>
          <a:graphicData uri="http://schemas.openxmlformats.org/presentationml/2006/ole">
            <p:oleObj spid="_x0000_s43545" name="Equation" r:id="rId7" imgW="482391" imgH="241195" progId="Equation.3">
              <p:embed/>
            </p:oleObj>
          </a:graphicData>
        </a:graphic>
      </p:graphicFrame>
      <p:graphicFrame>
        <p:nvGraphicFramePr>
          <p:cNvPr id="43548" name="Object 1564"/>
          <p:cNvGraphicFramePr>
            <a:graphicFrameLocks noChangeAspect="1"/>
          </p:cNvGraphicFramePr>
          <p:nvPr/>
        </p:nvGraphicFramePr>
        <p:xfrm>
          <a:off x="5105400" y="1981200"/>
          <a:ext cx="762000" cy="398463"/>
        </p:xfrm>
        <a:graphic>
          <a:graphicData uri="http://schemas.openxmlformats.org/presentationml/2006/ole">
            <p:oleObj spid="_x0000_s43548" name="Equation" r:id="rId8" imgW="533169" imgH="241195" progId="Equation.3">
              <p:embed/>
            </p:oleObj>
          </a:graphicData>
        </a:graphic>
      </p:graphicFrame>
      <p:graphicFrame>
        <p:nvGraphicFramePr>
          <p:cNvPr id="43549" name="Object 1565"/>
          <p:cNvGraphicFramePr>
            <a:graphicFrameLocks noChangeAspect="1"/>
          </p:cNvGraphicFramePr>
          <p:nvPr/>
        </p:nvGraphicFramePr>
        <p:xfrm>
          <a:off x="4038600" y="1981200"/>
          <a:ext cx="762000" cy="381000"/>
        </p:xfrm>
        <a:graphic>
          <a:graphicData uri="http://schemas.openxmlformats.org/presentationml/2006/ole">
            <p:oleObj spid="_x0000_s43549" name="Equation" r:id="rId9" imgW="533169" imgH="241195" progId="Equation.3">
              <p:embed/>
            </p:oleObj>
          </a:graphicData>
        </a:graphic>
      </p:graphicFrame>
      <p:graphicFrame>
        <p:nvGraphicFramePr>
          <p:cNvPr id="43550" name="Object 1566"/>
          <p:cNvGraphicFramePr>
            <a:graphicFrameLocks noChangeAspect="1"/>
          </p:cNvGraphicFramePr>
          <p:nvPr/>
        </p:nvGraphicFramePr>
        <p:xfrm>
          <a:off x="6019800" y="1981200"/>
          <a:ext cx="1633538" cy="381000"/>
        </p:xfrm>
        <a:graphic>
          <a:graphicData uri="http://schemas.openxmlformats.org/presentationml/2006/ole">
            <p:oleObj spid="_x0000_s43550" name="Equation" r:id="rId10" imgW="939392" imgH="241195" progId="Equation.3">
              <p:embed/>
            </p:oleObj>
          </a:graphicData>
        </a:graphic>
      </p:graphicFrame>
      <p:graphicFrame>
        <p:nvGraphicFramePr>
          <p:cNvPr id="43566" name="Object 1582"/>
          <p:cNvGraphicFramePr>
            <a:graphicFrameLocks noChangeAspect="1"/>
          </p:cNvGraphicFramePr>
          <p:nvPr/>
        </p:nvGraphicFramePr>
        <p:xfrm>
          <a:off x="7775575" y="2020888"/>
          <a:ext cx="374650" cy="301625"/>
        </p:xfrm>
        <a:graphic>
          <a:graphicData uri="http://schemas.openxmlformats.org/presentationml/2006/ole">
            <p:oleObj spid="_x0000_s43566" name="Equation" r:id="rId11" imgW="215713" imgH="190335" progId="Equation.3">
              <p:embed/>
            </p:oleObj>
          </a:graphicData>
        </a:graphic>
      </p:graphicFrame>
      <p:graphicFrame>
        <p:nvGraphicFramePr>
          <p:cNvPr id="43569" name="Object 1585"/>
          <p:cNvGraphicFramePr>
            <a:graphicFrameLocks noChangeAspect="1"/>
          </p:cNvGraphicFramePr>
          <p:nvPr/>
        </p:nvGraphicFramePr>
        <p:xfrm>
          <a:off x="457200" y="6019800"/>
          <a:ext cx="441325" cy="261938"/>
        </p:xfrm>
        <a:graphic>
          <a:graphicData uri="http://schemas.openxmlformats.org/presentationml/2006/ole">
            <p:oleObj spid="_x0000_s43569" name="Equation" r:id="rId12" imgW="253780" imgH="164957" progId="Equation.3">
              <p:embed/>
            </p:oleObj>
          </a:graphicData>
        </a:graphic>
      </p:graphicFrame>
      <p:graphicFrame>
        <p:nvGraphicFramePr>
          <p:cNvPr id="43570" name="Object 1586"/>
          <p:cNvGraphicFramePr>
            <a:graphicFrameLocks noChangeAspect="1"/>
          </p:cNvGraphicFramePr>
          <p:nvPr/>
        </p:nvGraphicFramePr>
        <p:xfrm>
          <a:off x="1066800" y="6019800"/>
          <a:ext cx="439738" cy="261938"/>
        </p:xfrm>
        <a:graphic>
          <a:graphicData uri="http://schemas.openxmlformats.org/presentationml/2006/ole">
            <p:oleObj spid="_x0000_s43570" name="Equation" r:id="rId13" imgW="253780" imgH="164957" progId="Equation.3">
              <p:embed/>
            </p:oleObj>
          </a:graphicData>
        </a:graphic>
      </p:graphicFrame>
      <p:graphicFrame>
        <p:nvGraphicFramePr>
          <p:cNvPr id="43597" name="Object 1613"/>
          <p:cNvGraphicFramePr>
            <a:graphicFrameLocks noChangeAspect="1"/>
          </p:cNvGraphicFramePr>
          <p:nvPr/>
        </p:nvGraphicFramePr>
        <p:xfrm>
          <a:off x="1219200" y="3124200"/>
          <a:ext cx="187325" cy="304800"/>
        </p:xfrm>
        <a:graphic>
          <a:graphicData uri="http://schemas.openxmlformats.org/presentationml/2006/ole">
            <p:oleObj spid="_x0000_s43597" name="Equation" r:id="rId14" imgW="126725" imgH="177415" progId="Equation.3">
              <p:embed/>
            </p:oleObj>
          </a:graphicData>
        </a:graphic>
      </p:graphicFrame>
      <p:graphicFrame>
        <p:nvGraphicFramePr>
          <p:cNvPr id="43599" name="Object 1615"/>
          <p:cNvGraphicFramePr>
            <a:graphicFrameLocks noChangeAspect="1"/>
          </p:cNvGraphicFramePr>
          <p:nvPr/>
        </p:nvGraphicFramePr>
        <p:xfrm>
          <a:off x="541338" y="3124200"/>
          <a:ext cx="169862" cy="304800"/>
        </p:xfrm>
        <a:graphic>
          <a:graphicData uri="http://schemas.openxmlformats.org/presentationml/2006/ole">
            <p:oleObj spid="_x0000_s43599" name="Equation" r:id="rId15" imgW="114102" imgH="177492" progId="Equation.3">
              <p:embed/>
            </p:oleObj>
          </a:graphicData>
        </a:graphic>
      </p:graphicFrame>
      <p:graphicFrame>
        <p:nvGraphicFramePr>
          <p:cNvPr id="43600" name="Object 1616"/>
          <p:cNvGraphicFramePr>
            <a:graphicFrameLocks noChangeAspect="1"/>
          </p:cNvGraphicFramePr>
          <p:nvPr/>
        </p:nvGraphicFramePr>
        <p:xfrm>
          <a:off x="1219200" y="3657600"/>
          <a:ext cx="169863" cy="304800"/>
        </p:xfrm>
        <a:graphic>
          <a:graphicData uri="http://schemas.openxmlformats.org/presentationml/2006/ole">
            <p:oleObj spid="_x0000_s43600" name="Equation" r:id="rId16" imgW="114102" imgH="177492" progId="Equation.3">
              <p:embed/>
            </p:oleObj>
          </a:graphicData>
        </a:graphic>
      </p:graphicFrame>
      <p:graphicFrame>
        <p:nvGraphicFramePr>
          <p:cNvPr id="43601" name="Object 1617"/>
          <p:cNvGraphicFramePr>
            <a:graphicFrameLocks noChangeAspect="1"/>
          </p:cNvGraphicFramePr>
          <p:nvPr/>
        </p:nvGraphicFramePr>
        <p:xfrm>
          <a:off x="1209675" y="4267200"/>
          <a:ext cx="188913" cy="304800"/>
        </p:xfrm>
        <a:graphic>
          <a:graphicData uri="http://schemas.openxmlformats.org/presentationml/2006/ole">
            <p:oleObj spid="_x0000_s43601" name="Equation" r:id="rId17" imgW="126725" imgH="177415" progId="Equation.3">
              <p:embed/>
            </p:oleObj>
          </a:graphicData>
        </a:graphic>
      </p:graphicFrame>
      <p:graphicFrame>
        <p:nvGraphicFramePr>
          <p:cNvPr id="43602" name="Object 1618"/>
          <p:cNvGraphicFramePr>
            <a:graphicFrameLocks noChangeAspect="1"/>
          </p:cNvGraphicFramePr>
          <p:nvPr/>
        </p:nvGraphicFramePr>
        <p:xfrm>
          <a:off x="533400" y="4267200"/>
          <a:ext cx="187325" cy="304800"/>
        </p:xfrm>
        <a:graphic>
          <a:graphicData uri="http://schemas.openxmlformats.org/presentationml/2006/ole">
            <p:oleObj spid="_x0000_s43602" name="Equation" r:id="rId18" imgW="126725" imgH="177415" progId="Equation.3">
              <p:embed/>
            </p:oleObj>
          </a:graphicData>
        </a:graphic>
      </p:graphicFrame>
      <p:graphicFrame>
        <p:nvGraphicFramePr>
          <p:cNvPr id="43606" name="Object 1622"/>
          <p:cNvGraphicFramePr>
            <a:graphicFrameLocks noChangeAspect="1"/>
          </p:cNvGraphicFramePr>
          <p:nvPr/>
        </p:nvGraphicFramePr>
        <p:xfrm>
          <a:off x="1905000" y="3124200"/>
          <a:ext cx="468313" cy="304800"/>
        </p:xfrm>
        <a:graphic>
          <a:graphicData uri="http://schemas.openxmlformats.org/presentationml/2006/ole">
            <p:oleObj spid="_x0000_s43606" name="Equation" r:id="rId19" imgW="317087" imgH="177569" progId="Equation.3">
              <p:embed/>
            </p:oleObj>
          </a:graphicData>
        </a:graphic>
      </p:graphicFrame>
      <p:graphicFrame>
        <p:nvGraphicFramePr>
          <p:cNvPr id="43607" name="Object 1623"/>
          <p:cNvGraphicFramePr>
            <a:graphicFrameLocks noChangeAspect="1"/>
          </p:cNvGraphicFramePr>
          <p:nvPr/>
        </p:nvGraphicFramePr>
        <p:xfrm>
          <a:off x="1905000" y="2514600"/>
          <a:ext cx="609600" cy="304800"/>
        </p:xfrm>
        <a:graphic>
          <a:graphicData uri="http://schemas.openxmlformats.org/presentationml/2006/ole">
            <p:oleObj spid="_x0000_s43607" name="Equation" r:id="rId20" imgW="291847" imgH="177646" progId="Equation.3">
              <p:embed/>
            </p:oleObj>
          </a:graphicData>
        </a:graphic>
      </p:graphicFrame>
      <p:graphicFrame>
        <p:nvGraphicFramePr>
          <p:cNvPr id="43608" name="Object 1624"/>
          <p:cNvGraphicFramePr>
            <a:graphicFrameLocks noChangeAspect="1"/>
          </p:cNvGraphicFramePr>
          <p:nvPr/>
        </p:nvGraphicFramePr>
        <p:xfrm>
          <a:off x="6324600" y="5257800"/>
          <a:ext cx="914400" cy="304800"/>
        </p:xfrm>
        <a:graphic>
          <a:graphicData uri="http://schemas.openxmlformats.org/presentationml/2006/ole">
            <p:oleObj spid="_x0000_s43608" name="Equation" r:id="rId21" imgW="368140" imgH="177723" progId="Equation.3">
              <p:embed/>
            </p:oleObj>
          </a:graphicData>
        </a:graphic>
      </p:graphicFrame>
      <p:graphicFrame>
        <p:nvGraphicFramePr>
          <p:cNvPr id="43609" name="Object 1625"/>
          <p:cNvGraphicFramePr>
            <a:graphicFrameLocks noChangeAspect="1"/>
          </p:cNvGraphicFramePr>
          <p:nvPr/>
        </p:nvGraphicFramePr>
        <p:xfrm>
          <a:off x="3200400" y="3124200"/>
          <a:ext cx="355600" cy="304800"/>
        </p:xfrm>
        <a:graphic>
          <a:graphicData uri="http://schemas.openxmlformats.org/presentationml/2006/ole">
            <p:oleObj spid="_x0000_s43609" name="Equation" r:id="rId22" imgW="241091" imgH="177646" progId="Equation.3">
              <p:embed/>
            </p:oleObj>
          </a:graphicData>
        </a:graphic>
      </p:graphicFrame>
      <p:graphicFrame>
        <p:nvGraphicFramePr>
          <p:cNvPr id="43610" name="Object 1626"/>
          <p:cNvGraphicFramePr>
            <a:graphicFrameLocks noChangeAspect="1"/>
          </p:cNvGraphicFramePr>
          <p:nvPr/>
        </p:nvGraphicFramePr>
        <p:xfrm>
          <a:off x="3124200" y="3657600"/>
          <a:ext cx="449263" cy="304800"/>
        </p:xfrm>
        <a:graphic>
          <a:graphicData uri="http://schemas.openxmlformats.org/presentationml/2006/ole">
            <p:oleObj spid="_x0000_s43610" name="Equation" r:id="rId23" imgW="304404" imgH="177569" progId="Equation.3">
              <p:embed/>
            </p:oleObj>
          </a:graphicData>
        </a:graphic>
      </p:graphicFrame>
      <p:graphicFrame>
        <p:nvGraphicFramePr>
          <p:cNvPr id="43611" name="Object 1627"/>
          <p:cNvGraphicFramePr>
            <a:graphicFrameLocks noChangeAspect="1"/>
          </p:cNvGraphicFramePr>
          <p:nvPr/>
        </p:nvGraphicFramePr>
        <p:xfrm>
          <a:off x="4267200" y="3124200"/>
          <a:ext cx="609600" cy="304800"/>
        </p:xfrm>
        <a:graphic>
          <a:graphicData uri="http://schemas.openxmlformats.org/presentationml/2006/ole">
            <p:oleObj spid="_x0000_s43611" name="Equation" r:id="rId24" imgW="317087" imgH="177569" progId="Equation.3">
              <p:embed/>
            </p:oleObj>
          </a:graphicData>
        </a:graphic>
      </p:graphicFrame>
      <p:graphicFrame>
        <p:nvGraphicFramePr>
          <p:cNvPr id="43612" name="Object 1628"/>
          <p:cNvGraphicFramePr>
            <a:graphicFrameLocks noChangeAspect="1"/>
          </p:cNvGraphicFramePr>
          <p:nvPr/>
        </p:nvGraphicFramePr>
        <p:xfrm>
          <a:off x="3124200" y="2514600"/>
          <a:ext cx="430213" cy="304800"/>
        </p:xfrm>
        <a:graphic>
          <a:graphicData uri="http://schemas.openxmlformats.org/presentationml/2006/ole">
            <p:oleObj spid="_x0000_s43612" name="Equation" r:id="rId25" imgW="291847" imgH="177646" progId="Equation.3">
              <p:embed/>
            </p:oleObj>
          </a:graphicData>
        </a:graphic>
      </p:graphicFrame>
      <p:graphicFrame>
        <p:nvGraphicFramePr>
          <p:cNvPr id="43613" name="Object 1629"/>
          <p:cNvGraphicFramePr>
            <a:graphicFrameLocks noChangeAspect="1"/>
          </p:cNvGraphicFramePr>
          <p:nvPr/>
        </p:nvGraphicFramePr>
        <p:xfrm>
          <a:off x="4114800" y="4876800"/>
          <a:ext cx="762000" cy="304800"/>
        </p:xfrm>
        <a:graphic>
          <a:graphicData uri="http://schemas.openxmlformats.org/presentationml/2006/ole">
            <p:oleObj spid="_x0000_s43613" name="Equation" r:id="rId26" imgW="368140" imgH="177723" progId="Equation.3">
              <p:embed/>
            </p:oleObj>
          </a:graphicData>
        </a:graphic>
      </p:graphicFrame>
      <p:graphicFrame>
        <p:nvGraphicFramePr>
          <p:cNvPr id="43614" name="Object 1630"/>
          <p:cNvGraphicFramePr>
            <a:graphicFrameLocks noChangeAspect="1"/>
          </p:cNvGraphicFramePr>
          <p:nvPr/>
        </p:nvGraphicFramePr>
        <p:xfrm>
          <a:off x="4267200" y="2514600"/>
          <a:ext cx="609600" cy="304800"/>
        </p:xfrm>
        <a:graphic>
          <a:graphicData uri="http://schemas.openxmlformats.org/presentationml/2006/ole">
            <p:oleObj spid="_x0000_s43614" name="Equation" r:id="rId27" imgW="317087" imgH="177569" progId="Equation.3">
              <p:embed/>
            </p:oleObj>
          </a:graphicData>
        </a:graphic>
      </p:graphicFrame>
      <p:graphicFrame>
        <p:nvGraphicFramePr>
          <p:cNvPr id="43615" name="Object 1631"/>
          <p:cNvGraphicFramePr>
            <a:graphicFrameLocks noChangeAspect="1"/>
          </p:cNvGraphicFramePr>
          <p:nvPr/>
        </p:nvGraphicFramePr>
        <p:xfrm>
          <a:off x="5334000" y="4343400"/>
          <a:ext cx="533400" cy="304800"/>
        </p:xfrm>
        <a:graphic>
          <a:graphicData uri="http://schemas.openxmlformats.org/presentationml/2006/ole">
            <p:oleObj spid="_x0000_s43615" name="Equation" r:id="rId28" imgW="291847" imgH="177646" progId="Equation.3">
              <p:embed/>
            </p:oleObj>
          </a:graphicData>
        </a:graphic>
      </p:graphicFrame>
      <p:graphicFrame>
        <p:nvGraphicFramePr>
          <p:cNvPr id="43616" name="Object 1632"/>
          <p:cNvGraphicFramePr>
            <a:graphicFrameLocks noChangeAspect="1"/>
          </p:cNvGraphicFramePr>
          <p:nvPr/>
        </p:nvGraphicFramePr>
        <p:xfrm>
          <a:off x="4267200" y="4343400"/>
          <a:ext cx="533400" cy="304800"/>
        </p:xfrm>
        <a:graphic>
          <a:graphicData uri="http://schemas.openxmlformats.org/presentationml/2006/ole">
            <p:oleObj spid="_x0000_s43616" name="Equation" r:id="rId29" imgW="317087" imgH="177569" progId="Equation.3">
              <p:embed/>
            </p:oleObj>
          </a:graphicData>
        </a:graphic>
      </p:graphicFrame>
      <p:graphicFrame>
        <p:nvGraphicFramePr>
          <p:cNvPr id="43617" name="Object 1633"/>
          <p:cNvGraphicFramePr>
            <a:graphicFrameLocks noChangeAspect="1"/>
          </p:cNvGraphicFramePr>
          <p:nvPr/>
        </p:nvGraphicFramePr>
        <p:xfrm>
          <a:off x="4267200" y="3657600"/>
          <a:ext cx="609600" cy="304800"/>
        </p:xfrm>
        <a:graphic>
          <a:graphicData uri="http://schemas.openxmlformats.org/presentationml/2006/ole">
            <p:oleObj spid="_x0000_s43617" name="Equation" r:id="rId30" imgW="317087" imgH="177569" progId="Equation.3">
              <p:embed/>
            </p:oleObj>
          </a:graphicData>
        </a:graphic>
      </p:graphicFrame>
      <p:graphicFrame>
        <p:nvGraphicFramePr>
          <p:cNvPr id="43618" name="Object 1634"/>
          <p:cNvGraphicFramePr>
            <a:graphicFrameLocks noChangeAspect="1"/>
          </p:cNvGraphicFramePr>
          <p:nvPr/>
        </p:nvGraphicFramePr>
        <p:xfrm>
          <a:off x="5354638" y="2514600"/>
          <a:ext cx="588962" cy="304800"/>
        </p:xfrm>
        <a:graphic>
          <a:graphicData uri="http://schemas.openxmlformats.org/presentationml/2006/ole">
            <p:oleObj spid="_x0000_s43618" name="Equation" r:id="rId31" imgW="304404" imgH="177569" progId="Equation.3">
              <p:embed/>
            </p:oleObj>
          </a:graphicData>
        </a:graphic>
      </p:graphicFrame>
      <p:graphicFrame>
        <p:nvGraphicFramePr>
          <p:cNvPr id="43619" name="Object 1635"/>
          <p:cNvGraphicFramePr>
            <a:graphicFrameLocks noChangeAspect="1"/>
          </p:cNvGraphicFramePr>
          <p:nvPr/>
        </p:nvGraphicFramePr>
        <p:xfrm>
          <a:off x="5334000" y="3657600"/>
          <a:ext cx="468313" cy="304800"/>
        </p:xfrm>
        <a:graphic>
          <a:graphicData uri="http://schemas.openxmlformats.org/presentationml/2006/ole">
            <p:oleObj spid="_x0000_s43619" name="Equation" r:id="rId32" imgW="317087" imgH="177569" progId="Equation.3">
              <p:embed/>
            </p:oleObj>
          </a:graphicData>
        </a:graphic>
      </p:graphicFrame>
      <p:graphicFrame>
        <p:nvGraphicFramePr>
          <p:cNvPr id="43620" name="Object 1636"/>
          <p:cNvGraphicFramePr>
            <a:graphicFrameLocks noChangeAspect="1"/>
          </p:cNvGraphicFramePr>
          <p:nvPr/>
        </p:nvGraphicFramePr>
        <p:xfrm>
          <a:off x="5346700" y="3048000"/>
          <a:ext cx="468313" cy="304800"/>
        </p:xfrm>
        <a:graphic>
          <a:graphicData uri="http://schemas.openxmlformats.org/presentationml/2006/ole">
            <p:oleObj spid="_x0000_s43620" name="Equation" r:id="rId33" imgW="317087" imgH="177569" progId="Equation.3">
              <p:embed/>
            </p:oleObj>
          </a:graphicData>
        </a:graphic>
      </p:graphicFrame>
      <p:graphicFrame>
        <p:nvGraphicFramePr>
          <p:cNvPr id="43621" name="Object 1637"/>
          <p:cNvGraphicFramePr>
            <a:graphicFrameLocks noChangeAspect="1"/>
          </p:cNvGraphicFramePr>
          <p:nvPr/>
        </p:nvGraphicFramePr>
        <p:xfrm>
          <a:off x="5257800" y="5257800"/>
          <a:ext cx="609600" cy="304800"/>
        </p:xfrm>
        <a:graphic>
          <a:graphicData uri="http://schemas.openxmlformats.org/presentationml/2006/ole">
            <p:oleObj spid="_x0000_s43621" name="Equation" r:id="rId34" imgW="317087" imgH="177569" progId="Equation.3">
              <p:embed/>
            </p:oleObj>
          </a:graphicData>
        </a:graphic>
      </p:graphicFrame>
      <p:graphicFrame>
        <p:nvGraphicFramePr>
          <p:cNvPr id="43622" name="Object 1638"/>
          <p:cNvGraphicFramePr>
            <a:graphicFrameLocks noChangeAspect="1"/>
          </p:cNvGraphicFramePr>
          <p:nvPr/>
        </p:nvGraphicFramePr>
        <p:xfrm>
          <a:off x="5334000" y="4876800"/>
          <a:ext cx="503238" cy="304800"/>
        </p:xfrm>
        <a:graphic>
          <a:graphicData uri="http://schemas.openxmlformats.org/presentationml/2006/ole">
            <p:oleObj spid="_x0000_s43622" name="Equation" r:id="rId35" imgW="291847" imgH="177646" progId="Equation.3">
              <p:embed/>
            </p:oleObj>
          </a:graphicData>
        </a:graphic>
      </p:graphicFrame>
      <p:graphicFrame>
        <p:nvGraphicFramePr>
          <p:cNvPr id="43623" name="Object 1639"/>
          <p:cNvGraphicFramePr>
            <a:graphicFrameLocks noChangeAspect="1"/>
          </p:cNvGraphicFramePr>
          <p:nvPr/>
        </p:nvGraphicFramePr>
        <p:xfrm>
          <a:off x="3276600" y="4343400"/>
          <a:ext cx="319088" cy="304800"/>
        </p:xfrm>
        <a:graphic>
          <a:graphicData uri="http://schemas.openxmlformats.org/presentationml/2006/ole">
            <p:oleObj spid="_x0000_s43623" name="Equation" r:id="rId36" imgW="215619" imgH="177569" progId="Equation.3">
              <p:embed/>
            </p:oleObj>
          </a:graphicData>
        </a:graphic>
      </p:graphicFrame>
      <p:graphicFrame>
        <p:nvGraphicFramePr>
          <p:cNvPr id="43624" name="Object 1640"/>
          <p:cNvGraphicFramePr>
            <a:graphicFrameLocks noChangeAspect="1"/>
          </p:cNvGraphicFramePr>
          <p:nvPr/>
        </p:nvGraphicFramePr>
        <p:xfrm>
          <a:off x="6324600" y="3048000"/>
          <a:ext cx="579438" cy="304800"/>
        </p:xfrm>
        <a:graphic>
          <a:graphicData uri="http://schemas.openxmlformats.org/presentationml/2006/ole">
            <p:oleObj spid="_x0000_s43624" name="Equation" r:id="rId37" imgW="393359" imgH="177646" progId="Equation.3">
              <p:embed/>
            </p:oleObj>
          </a:graphicData>
        </a:graphic>
      </p:graphicFrame>
      <p:graphicFrame>
        <p:nvGraphicFramePr>
          <p:cNvPr id="43625" name="Object 1641"/>
          <p:cNvGraphicFramePr>
            <a:graphicFrameLocks noChangeAspect="1"/>
          </p:cNvGraphicFramePr>
          <p:nvPr/>
        </p:nvGraphicFramePr>
        <p:xfrm>
          <a:off x="6477000" y="2514600"/>
          <a:ext cx="468313" cy="304800"/>
        </p:xfrm>
        <a:graphic>
          <a:graphicData uri="http://schemas.openxmlformats.org/presentationml/2006/ole">
            <p:oleObj spid="_x0000_s43625" name="Equation" r:id="rId38" imgW="317087" imgH="177569" progId="Equation.3">
              <p:embed/>
            </p:oleObj>
          </a:graphicData>
        </a:graphic>
      </p:graphicFrame>
      <p:graphicFrame>
        <p:nvGraphicFramePr>
          <p:cNvPr id="43626" name="Object 1642"/>
          <p:cNvGraphicFramePr>
            <a:graphicFrameLocks noChangeAspect="1"/>
          </p:cNvGraphicFramePr>
          <p:nvPr/>
        </p:nvGraphicFramePr>
        <p:xfrm>
          <a:off x="6400800" y="4876800"/>
          <a:ext cx="609600" cy="304800"/>
        </p:xfrm>
        <a:graphic>
          <a:graphicData uri="http://schemas.openxmlformats.org/presentationml/2006/ole">
            <p:oleObj spid="_x0000_s43626" name="Equation" r:id="rId39" imgW="304404" imgH="177569" progId="Equation.3">
              <p:embed/>
            </p:oleObj>
          </a:graphicData>
        </a:graphic>
      </p:graphicFrame>
      <p:graphicFrame>
        <p:nvGraphicFramePr>
          <p:cNvPr id="43627" name="Object 1643"/>
          <p:cNvGraphicFramePr>
            <a:graphicFrameLocks noChangeAspect="1"/>
          </p:cNvGraphicFramePr>
          <p:nvPr/>
        </p:nvGraphicFramePr>
        <p:xfrm>
          <a:off x="6400800" y="4267200"/>
          <a:ext cx="587375" cy="304800"/>
        </p:xfrm>
        <a:graphic>
          <a:graphicData uri="http://schemas.openxmlformats.org/presentationml/2006/ole">
            <p:oleObj spid="_x0000_s43627" name="Equation" r:id="rId40" imgW="304404" imgH="177569" progId="Equation.3">
              <p:embed/>
            </p:oleObj>
          </a:graphicData>
        </a:graphic>
      </p:graphicFrame>
      <p:graphicFrame>
        <p:nvGraphicFramePr>
          <p:cNvPr id="43628" name="Object 1644"/>
          <p:cNvGraphicFramePr>
            <a:graphicFrameLocks noChangeAspect="1"/>
          </p:cNvGraphicFramePr>
          <p:nvPr/>
        </p:nvGraphicFramePr>
        <p:xfrm>
          <a:off x="6400800" y="3657600"/>
          <a:ext cx="609600" cy="304800"/>
        </p:xfrm>
        <a:graphic>
          <a:graphicData uri="http://schemas.openxmlformats.org/presentationml/2006/ole">
            <p:oleObj spid="_x0000_s43628" name="Equation" r:id="rId41" imgW="317087" imgH="177569" progId="Equation.3">
              <p:embed/>
            </p:oleObj>
          </a:graphicData>
        </a:graphic>
      </p:graphicFrame>
      <p:graphicFrame>
        <p:nvGraphicFramePr>
          <p:cNvPr id="43629" name="Object 1645"/>
          <p:cNvGraphicFramePr>
            <a:graphicFrameLocks noChangeAspect="1"/>
          </p:cNvGraphicFramePr>
          <p:nvPr/>
        </p:nvGraphicFramePr>
        <p:xfrm>
          <a:off x="2057400" y="4267200"/>
          <a:ext cx="355600" cy="304800"/>
        </p:xfrm>
        <a:graphic>
          <a:graphicData uri="http://schemas.openxmlformats.org/presentationml/2006/ole">
            <p:oleObj spid="_x0000_s43629" name="Equation" r:id="rId42" imgW="241091" imgH="177646" progId="Equation.3">
              <p:embed/>
            </p:oleObj>
          </a:graphicData>
        </a:graphic>
      </p:graphicFrame>
      <p:graphicFrame>
        <p:nvGraphicFramePr>
          <p:cNvPr id="43630" name="Object 1646"/>
          <p:cNvGraphicFramePr>
            <a:graphicFrameLocks noChangeAspect="1"/>
          </p:cNvGraphicFramePr>
          <p:nvPr/>
        </p:nvGraphicFramePr>
        <p:xfrm>
          <a:off x="8458200" y="2514600"/>
          <a:ext cx="263525" cy="304800"/>
        </p:xfrm>
        <a:graphic>
          <a:graphicData uri="http://schemas.openxmlformats.org/presentationml/2006/ole">
            <p:oleObj spid="_x0000_s43630" name="Equation" r:id="rId43" imgW="177492" imgH="177492" progId="Equation.3">
              <p:embed/>
            </p:oleObj>
          </a:graphicData>
        </a:graphic>
      </p:graphicFrame>
      <p:graphicFrame>
        <p:nvGraphicFramePr>
          <p:cNvPr id="43631" name="Object 1647"/>
          <p:cNvGraphicFramePr>
            <a:graphicFrameLocks noChangeAspect="1"/>
          </p:cNvGraphicFramePr>
          <p:nvPr/>
        </p:nvGraphicFramePr>
        <p:xfrm>
          <a:off x="7848600" y="2514600"/>
          <a:ext cx="261938" cy="304800"/>
        </p:xfrm>
        <a:graphic>
          <a:graphicData uri="http://schemas.openxmlformats.org/presentationml/2006/ole">
            <p:oleObj spid="_x0000_s43631" name="Equation" r:id="rId44" imgW="177492" imgH="177492" progId="Equation.3">
              <p:embed/>
            </p:oleObj>
          </a:graphicData>
        </a:graphic>
      </p:graphicFrame>
      <p:graphicFrame>
        <p:nvGraphicFramePr>
          <p:cNvPr id="43632" name="Object 1648"/>
          <p:cNvGraphicFramePr>
            <a:graphicFrameLocks noChangeAspect="1"/>
          </p:cNvGraphicFramePr>
          <p:nvPr/>
        </p:nvGraphicFramePr>
        <p:xfrm>
          <a:off x="3276600" y="4876800"/>
          <a:ext cx="317500" cy="304800"/>
        </p:xfrm>
        <a:graphic>
          <a:graphicData uri="http://schemas.openxmlformats.org/presentationml/2006/ole">
            <p:oleObj spid="_x0000_s43632" name="Equation" r:id="rId45" imgW="215619" imgH="177569" progId="Equation.3">
              <p:embed/>
            </p:oleObj>
          </a:graphicData>
        </a:graphic>
      </p:graphicFrame>
      <p:graphicFrame>
        <p:nvGraphicFramePr>
          <p:cNvPr id="43633" name="Object 1649"/>
          <p:cNvGraphicFramePr>
            <a:graphicFrameLocks noChangeAspect="1"/>
          </p:cNvGraphicFramePr>
          <p:nvPr/>
        </p:nvGraphicFramePr>
        <p:xfrm>
          <a:off x="8496300" y="3657600"/>
          <a:ext cx="263525" cy="304800"/>
        </p:xfrm>
        <a:graphic>
          <a:graphicData uri="http://schemas.openxmlformats.org/presentationml/2006/ole">
            <p:oleObj spid="_x0000_s43633" name="Equation" r:id="rId46" imgW="177492" imgH="177492" progId="Equation.3">
              <p:embed/>
            </p:oleObj>
          </a:graphicData>
        </a:graphic>
      </p:graphicFrame>
      <p:graphicFrame>
        <p:nvGraphicFramePr>
          <p:cNvPr id="43634" name="Object 1650"/>
          <p:cNvGraphicFramePr>
            <a:graphicFrameLocks noChangeAspect="1"/>
          </p:cNvGraphicFramePr>
          <p:nvPr/>
        </p:nvGraphicFramePr>
        <p:xfrm>
          <a:off x="8458200" y="3048000"/>
          <a:ext cx="280988" cy="304800"/>
        </p:xfrm>
        <a:graphic>
          <a:graphicData uri="http://schemas.openxmlformats.org/presentationml/2006/ole">
            <p:oleObj spid="_x0000_s43634" name="Equation" r:id="rId47" imgW="190335" imgH="177646" progId="Equation.3">
              <p:embed/>
            </p:oleObj>
          </a:graphicData>
        </a:graphic>
      </p:graphicFrame>
      <p:graphicFrame>
        <p:nvGraphicFramePr>
          <p:cNvPr id="43635" name="Object 1651"/>
          <p:cNvGraphicFramePr>
            <a:graphicFrameLocks noChangeAspect="1"/>
          </p:cNvGraphicFramePr>
          <p:nvPr/>
        </p:nvGraphicFramePr>
        <p:xfrm>
          <a:off x="2057400" y="4800600"/>
          <a:ext cx="355600" cy="304800"/>
        </p:xfrm>
        <a:graphic>
          <a:graphicData uri="http://schemas.openxmlformats.org/presentationml/2006/ole">
            <p:oleObj spid="_x0000_s43635" name="Equation" r:id="rId48" imgW="241091" imgH="177646" progId="Equation.3">
              <p:embed/>
            </p:oleObj>
          </a:graphicData>
        </a:graphic>
      </p:graphicFrame>
      <p:graphicFrame>
        <p:nvGraphicFramePr>
          <p:cNvPr id="43636" name="Object 1652"/>
          <p:cNvGraphicFramePr>
            <a:graphicFrameLocks noChangeAspect="1"/>
          </p:cNvGraphicFramePr>
          <p:nvPr/>
        </p:nvGraphicFramePr>
        <p:xfrm>
          <a:off x="8478838" y="4278313"/>
          <a:ext cx="298450" cy="282575"/>
        </p:xfrm>
        <a:graphic>
          <a:graphicData uri="http://schemas.openxmlformats.org/presentationml/2006/ole">
            <p:oleObj spid="_x0000_s43636" name="Equation" r:id="rId49" imgW="203024" imgH="164957" progId="Equation.3">
              <p:embed/>
            </p:oleObj>
          </a:graphicData>
        </a:graphic>
      </p:graphicFrame>
      <p:graphicFrame>
        <p:nvGraphicFramePr>
          <p:cNvPr id="43637" name="Object 1653"/>
          <p:cNvGraphicFramePr>
            <a:graphicFrameLocks noChangeAspect="1"/>
          </p:cNvGraphicFramePr>
          <p:nvPr/>
        </p:nvGraphicFramePr>
        <p:xfrm>
          <a:off x="8458200" y="4876800"/>
          <a:ext cx="298450" cy="304800"/>
        </p:xfrm>
        <a:graphic>
          <a:graphicData uri="http://schemas.openxmlformats.org/presentationml/2006/ole">
            <p:oleObj spid="_x0000_s43637" name="Equation" r:id="rId50" imgW="202936" imgH="177569" progId="Equation.3">
              <p:embed/>
            </p:oleObj>
          </a:graphicData>
        </a:graphic>
      </p:graphicFrame>
      <p:graphicFrame>
        <p:nvGraphicFramePr>
          <p:cNvPr id="43638" name="Object 1654"/>
          <p:cNvGraphicFramePr>
            <a:graphicFrameLocks noChangeAspect="1"/>
          </p:cNvGraphicFramePr>
          <p:nvPr/>
        </p:nvGraphicFramePr>
        <p:xfrm>
          <a:off x="1905000" y="3657600"/>
          <a:ext cx="533400" cy="303213"/>
        </p:xfrm>
        <a:graphic>
          <a:graphicData uri="http://schemas.openxmlformats.org/presentationml/2006/ole">
            <p:oleObj spid="_x0000_s43638" name="Equation" r:id="rId51" imgW="317087" imgH="177569" progId="Equation.3">
              <p:embed/>
            </p:oleObj>
          </a:graphicData>
        </a:graphic>
      </p:graphicFrame>
      <p:graphicFrame>
        <p:nvGraphicFramePr>
          <p:cNvPr id="43639" name="Object 1655"/>
          <p:cNvGraphicFramePr>
            <a:graphicFrameLocks noChangeAspect="1"/>
          </p:cNvGraphicFramePr>
          <p:nvPr/>
        </p:nvGraphicFramePr>
        <p:xfrm>
          <a:off x="8458200" y="5257800"/>
          <a:ext cx="374650" cy="304800"/>
        </p:xfrm>
        <a:graphic>
          <a:graphicData uri="http://schemas.openxmlformats.org/presentationml/2006/ole">
            <p:oleObj spid="_x0000_s43639" name="Equation" r:id="rId52" imgW="253670" imgH="177569" progId="Equation.3">
              <p:embed/>
            </p:oleObj>
          </a:graphicData>
        </a:graphic>
      </p:graphicFrame>
      <p:graphicFrame>
        <p:nvGraphicFramePr>
          <p:cNvPr id="43640" name="Object 1656"/>
          <p:cNvGraphicFramePr>
            <a:graphicFrameLocks noChangeAspect="1"/>
          </p:cNvGraphicFramePr>
          <p:nvPr/>
        </p:nvGraphicFramePr>
        <p:xfrm>
          <a:off x="7848600" y="3048000"/>
          <a:ext cx="280988" cy="304800"/>
        </p:xfrm>
        <a:graphic>
          <a:graphicData uri="http://schemas.openxmlformats.org/presentationml/2006/ole">
            <p:oleObj spid="_x0000_s43640" name="Equation" r:id="rId53" imgW="190335" imgH="177646" progId="Equation.3">
              <p:embed/>
            </p:oleObj>
          </a:graphicData>
        </a:graphic>
      </p:graphicFrame>
      <p:graphicFrame>
        <p:nvGraphicFramePr>
          <p:cNvPr id="43641" name="Object 1657"/>
          <p:cNvGraphicFramePr>
            <a:graphicFrameLocks noChangeAspect="1"/>
          </p:cNvGraphicFramePr>
          <p:nvPr/>
        </p:nvGraphicFramePr>
        <p:xfrm>
          <a:off x="8305800" y="5867400"/>
          <a:ext cx="533400" cy="304800"/>
        </p:xfrm>
        <a:graphic>
          <a:graphicData uri="http://schemas.openxmlformats.org/presentationml/2006/ole">
            <p:oleObj spid="_x0000_s43641" name="Equation" r:id="rId54" imgW="355292" imgH="164957" progId="Equation.3">
              <p:embed/>
            </p:oleObj>
          </a:graphicData>
        </a:graphic>
      </p:graphicFrame>
      <p:graphicFrame>
        <p:nvGraphicFramePr>
          <p:cNvPr id="43642" name="Object 1658"/>
          <p:cNvGraphicFramePr>
            <a:graphicFrameLocks noChangeAspect="1"/>
          </p:cNvGraphicFramePr>
          <p:nvPr/>
        </p:nvGraphicFramePr>
        <p:xfrm>
          <a:off x="7848600" y="3657600"/>
          <a:ext cx="300038" cy="304800"/>
        </p:xfrm>
        <a:graphic>
          <a:graphicData uri="http://schemas.openxmlformats.org/presentationml/2006/ole">
            <p:oleObj spid="_x0000_s43642" name="Equation" r:id="rId55" imgW="202936" imgH="177569" progId="Equation.3">
              <p:embed/>
            </p:oleObj>
          </a:graphicData>
        </a:graphic>
      </p:graphicFrame>
      <p:graphicFrame>
        <p:nvGraphicFramePr>
          <p:cNvPr id="43643" name="Object 1659"/>
          <p:cNvGraphicFramePr>
            <a:graphicFrameLocks noChangeAspect="1"/>
          </p:cNvGraphicFramePr>
          <p:nvPr/>
        </p:nvGraphicFramePr>
        <p:xfrm>
          <a:off x="7848600" y="4876800"/>
          <a:ext cx="300038" cy="304800"/>
        </p:xfrm>
        <a:graphic>
          <a:graphicData uri="http://schemas.openxmlformats.org/presentationml/2006/ole">
            <p:oleObj spid="_x0000_s43643" name="Equation" r:id="rId56" imgW="202936" imgH="177569" progId="Equation.3">
              <p:embed/>
            </p:oleObj>
          </a:graphicData>
        </a:graphic>
      </p:graphicFrame>
      <p:graphicFrame>
        <p:nvGraphicFramePr>
          <p:cNvPr id="43644" name="Object 1660"/>
          <p:cNvGraphicFramePr>
            <a:graphicFrameLocks noChangeAspect="1"/>
          </p:cNvGraphicFramePr>
          <p:nvPr/>
        </p:nvGraphicFramePr>
        <p:xfrm>
          <a:off x="7869238" y="4267200"/>
          <a:ext cx="300037" cy="304800"/>
        </p:xfrm>
        <a:graphic>
          <a:graphicData uri="http://schemas.openxmlformats.org/presentationml/2006/ole">
            <p:oleObj spid="_x0000_s43644" name="Equation" r:id="rId57" imgW="202936" imgH="177569" progId="Equation.3">
              <p:embed/>
            </p:oleObj>
          </a:graphicData>
        </a:graphic>
      </p:graphicFrame>
      <p:graphicFrame>
        <p:nvGraphicFramePr>
          <p:cNvPr id="43645" name="Object 1661"/>
          <p:cNvGraphicFramePr>
            <a:graphicFrameLocks noChangeAspect="1"/>
          </p:cNvGraphicFramePr>
          <p:nvPr/>
        </p:nvGraphicFramePr>
        <p:xfrm>
          <a:off x="7794625" y="5856288"/>
          <a:ext cx="449263" cy="327025"/>
        </p:xfrm>
        <a:graphic>
          <a:graphicData uri="http://schemas.openxmlformats.org/presentationml/2006/ole">
            <p:oleObj spid="_x0000_s43645" name="Equation" r:id="rId58" imgW="304668" imgH="190417" progId="Equation.3">
              <p:embed/>
            </p:oleObj>
          </a:graphicData>
        </a:graphic>
      </p:graphicFrame>
      <p:graphicFrame>
        <p:nvGraphicFramePr>
          <p:cNvPr id="43646" name="Object 1662"/>
          <p:cNvGraphicFramePr>
            <a:graphicFrameLocks noChangeAspect="1"/>
          </p:cNvGraphicFramePr>
          <p:nvPr/>
        </p:nvGraphicFramePr>
        <p:xfrm>
          <a:off x="7848600" y="5257800"/>
          <a:ext cx="374650" cy="304800"/>
        </p:xfrm>
        <a:graphic>
          <a:graphicData uri="http://schemas.openxmlformats.org/presentationml/2006/ole">
            <p:oleObj spid="_x0000_s43646" name="Equation" r:id="rId59" imgW="253670" imgH="177569" progId="Equation.3">
              <p:embed/>
            </p:oleObj>
          </a:graphicData>
        </a:graphic>
      </p:graphicFrame>
      <p:graphicFrame>
        <p:nvGraphicFramePr>
          <p:cNvPr id="43648" name="Object 1664"/>
          <p:cNvGraphicFramePr>
            <a:graphicFrameLocks noChangeAspect="1"/>
          </p:cNvGraphicFramePr>
          <p:nvPr/>
        </p:nvGraphicFramePr>
        <p:xfrm>
          <a:off x="4114800" y="5257800"/>
          <a:ext cx="838200" cy="323850"/>
        </p:xfrm>
        <a:graphic>
          <a:graphicData uri="http://schemas.openxmlformats.org/presentationml/2006/ole">
            <p:oleObj spid="_x0000_s43648" name="Equation" r:id="rId60" imgW="393359" imgH="177646" progId="Equation.3">
              <p:embed/>
            </p:oleObj>
          </a:graphicData>
        </a:graphic>
      </p:graphicFrame>
      <p:graphicFrame>
        <p:nvGraphicFramePr>
          <p:cNvPr id="43649" name="Object 1665"/>
          <p:cNvGraphicFramePr>
            <a:graphicFrameLocks noChangeAspect="1"/>
          </p:cNvGraphicFramePr>
          <p:nvPr/>
        </p:nvGraphicFramePr>
        <p:xfrm>
          <a:off x="4038600" y="5943600"/>
          <a:ext cx="914400" cy="334963"/>
        </p:xfrm>
        <a:graphic>
          <a:graphicData uri="http://schemas.openxmlformats.org/presentationml/2006/ole">
            <p:oleObj spid="_x0000_s43649" name="Equation" r:id="rId61" imgW="634725" imgH="241195" progId="Equation.3">
              <p:embed/>
            </p:oleObj>
          </a:graphicData>
        </a:graphic>
      </p:graphicFrame>
      <p:graphicFrame>
        <p:nvGraphicFramePr>
          <p:cNvPr id="43650" name="Object 1666"/>
          <p:cNvGraphicFramePr>
            <a:graphicFrameLocks noChangeAspect="1"/>
          </p:cNvGraphicFramePr>
          <p:nvPr/>
        </p:nvGraphicFramePr>
        <p:xfrm>
          <a:off x="5105400" y="5943600"/>
          <a:ext cx="838200" cy="363538"/>
        </p:xfrm>
        <a:graphic>
          <a:graphicData uri="http://schemas.openxmlformats.org/presentationml/2006/ole">
            <p:oleObj spid="_x0000_s43650" name="Equation" r:id="rId62" imgW="634725" imgH="241195" progId="Equation.3">
              <p:embed/>
            </p:oleObj>
          </a:graphicData>
        </a:graphic>
      </p:graphicFrame>
      <p:graphicFrame>
        <p:nvGraphicFramePr>
          <p:cNvPr id="43652" name="Object 1668"/>
          <p:cNvGraphicFramePr>
            <a:graphicFrameLocks noChangeAspect="1"/>
          </p:cNvGraphicFramePr>
          <p:nvPr/>
        </p:nvGraphicFramePr>
        <p:xfrm>
          <a:off x="6096000" y="5867400"/>
          <a:ext cx="1371600" cy="381000"/>
        </p:xfrm>
        <a:graphic>
          <a:graphicData uri="http://schemas.openxmlformats.org/presentationml/2006/ole">
            <p:oleObj spid="_x0000_s43652" name="Equation" r:id="rId63" imgW="939392" imgH="241195" progId="Equation.3">
              <p:embed/>
            </p:oleObj>
          </a:graphicData>
        </a:graphic>
      </p:graphicFrame>
      <p:sp>
        <p:nvSpPr>
          <p:cNvPr id="74" name="Text Box 1170"/>
          <p:cNvSpPr txBox="1">
            <a:spLocks noChangeArrowheads="1"/>
          </p:cNvSpPr>
          <p:nvPr/>
        </p:nvSpPr>
        <p:spPr bwMode="auto">
          <a:xfrm>
            <a:off x="0" y="6457890"/>
            <a:ext cx="723044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hlinkClick r:id="rId64"/>
              </a:rPr>
              <a:t>Right Click here and select “open hyper link” for excel solution1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685800" y="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 anchor="ctr"/>
          <a:lstStyle/>
          <a:p>
            <a:endParaRPr lang="en-US"/>
          </a:p>
        </p:txBody>
      </p:sp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1425575" y="647700"/>
          <a:ext cx="5454650" cy="5375275"/>
        </p:xfrm>
        <a:graphic>
          <a:graphicData uri="http://schemas.openxmlformats.org/presentationml/2006/ole">
            <p:oleObj spid="_x0000_s61446" name="Equation" r:id="rId4" imgW="3098520" imgH="3276360" progId="Equation.3">
              <p:embed/>
            </p:oleObj>
          </a:graphicData>
        </a:graphic>
      </p:graphicFrame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381000" y="6096000"/>
            <a:ext cx="412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</a:rPr>
              <a:t>b.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304800" y="685800"/>
            <a:ext cx="3952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</a:rPr>
              <a:t>a.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1066800" y="58674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1143000" y="6150114"/>
            <a:ext cx="527367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y-GB" sz="2000" dirty="0" smtClean="0">
                <a:latin typeface="Times New Roman" pitchFamily="18" charset="0"/>
              </a:rPr>
              <a:t>ŷ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= 19.1197 + 1.7425(7)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y-GB" sz="2000" dirty="0" smtClean="0">
                <a:latin typeface="Times New Roman" pitchFamily="18" charset="0"/>
              </a:rPr>
              <a:t>ŷ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= 6.922 when x = 7</a:t>
            </a:r>
          </a:p>
        </p:txBody>
      </p:sp>
      <p:sp>
        <p:nvSpPr>
          <p:cNvPr id="61451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en-US" sz="3600" dirty="0"/>
              <a:t>Problem 13-14 </a:t>
            </a:r>
            <a:r>
              <a:rPr lang="en-US" sz="3600" dirty="0" smtClean="0"/>
              <a:t>(13-2</a:t>
            </a:r>
            <a:r>
              <a:rPr lang="en-US" sz="3600" dirty="0"/>
              <a:t>)</a:t>
            </a:r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2590800" y="6019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 sz="4000" dirty="0"/>
              <a:t>Problem 13-15</a:t>
            </a: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6741" name="Object 5"/>
          <p:cNvGraphicFramePr>
            <a:graphicFrameLocks noChangeAspect="1"/>
          </p:cNvGraphicFramePr>
          <p:nvPr/>
        </p:nvGraphicFramePr>
        <p:xfrm>
          <a:off x="2209800" y="914400"/>
          <a:ext cx="523875" cy="276225"/>
        </p:xfrm>
        <a:graphic>
          <a:graphicData uri="http://schemas.openxmlformats.org/presentationml/2006/ole">
            <p:oleObj spid="_x0000_s116741" r:id="rId4" imgW="520474" imgH="279279" progId="">
              <p:embed/>
            </p:oleObj>
          </a:graphicData>
        </a:graphic>
      </p:graphicFrame>
      <p:sp>
        <p:nvSpPr>
          <p:cNvPr id="1167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6743" name="Object 7"/>
          <p:cNvGraphicFramePr>
            <a:graphicFrameLocks noChangeAspect="1"/>
          </p:cNvGraphicFramePr>
          <p:nvPr/>
        </p:nvGraphicFramePr>
        <p:xfrm>
          <a:off x="3200400" y="914400"/>
          <a:ext cx="457200" cy="276225"/>
        </p:xfrm>
        <a:graphic>
          <a:graphicData uri="http://schemas.openxmlformats.org/presentationml/2006/ole">
            <p:oleObj spid="_x0000_s116743" r:id="rId5" imgW="457200" imgH="279400" progId="">
              <p:embed/>
            </p:oleObj>
          </a:graphicData>
        </a:graphic>
      </p:graphicFrame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6745" name="Object 9"/>
          <p:cNvGraphicFramePr>
            <a:graphicFrameLocks noChangeAspect="1"/>
          </p:cNvGraphicFramePr>
          <p:nvPr/>
        </p:nvGraphicFramePr>
        <p:xfrm>
          <a:off x="4114800" y="838200"/>
          <a:ext cx="571500" cy="304800"/>
        </p:xfrm>
        <a:graphic>
          <a:graphicData uri="http://schemas.openxmlformats.org/presentationml/2006/ole">
            <p:oleObj spid="_x0000_s116745" r:id="rId6" imgW="571252" imgH="304668" progId="">
              <p:embed/>
            </p:oleObj>
          </a:graphicData>
        </a:graphic>
      </p:graphicFrame>
      <p:sp>
        <p:nvSpPr>
          <p:cNvPr id="1167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6747" name="Object 11"/>
          <p:cNvGraphicFramePr>
            <a:graphicFrameLocks noChangeAspect="1"/>
          </p:cNvGraphicFramePr>
          <p:nvPr/>
        </p:nvGraphicFramePr>
        <p:xfrm>
          <a:off x="5105400" y="914400"/>
          <a:ext cx="504825" cy="304800"/>
        </p:xfrm>
        <a:graphic>
          <a:graphicData uri="http://schemas.openxmlformats.org/presentationml/2006/ole">
            <p:oleObj spid="_x0000_s116747" r:id="rId7" imgW="507780" imgH="304668" progId="">
              <p:embed/>
            </p:oleObj>
          </a:graphicData>
        </a:graphic>
      </p:graphicFrame>
      <p:sp>
        <p:nvSpPr>
          <p:cNvPr id="1167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6749" name="Object 13"/>
          <p:cNvGraphicFramePr>
            <a:graphicFrameLocks noChangeAspect="1"/>
          </p:cNvGraphicFramePr>
          <p:nvPr/>
        </p:nvGraphicFramePr>
        <p:xfrm>
          <a:off x="5867400" y="838200"/>
          <a:ext cx="942975" cy="276225"/>
        </p:xfrm>
        <a:graphic>
          <a:graphicData uri="http://schemas.openxmlformats.org/presentationml/2006/ole">
            <p:oleObj spid="_x0000_s116749" r:id="rId8" imgW="939800" imgH="279400" progId="">
              <p:embed/>
            </p:oleObj>
          </a:graphicData>
        </a:graphic>
      </p:graphicFrame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09600" y="914400"/>
            <a:ext cx="8001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	Y						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	9	2.9	1.6	8.41	2.56	4.64	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	7	-0.1	-0.4	0.01	0.16	0.04	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	10	4.9	2.6	24.01	6.76	12.74	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	5	-3.1	-2.4	9.61	5.76	7.44	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	8	0.9	0.6	0.81	0.36	0.54	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	6	-1.1	-1.4	1.21	1.96	1.54	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	8	0.9	0.6	0.81	0.36	0.54	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	10	0.9	2.6	0.81	6.76	2.34	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	4.0	-4.1	-3.4	16.81	11.56	13.94	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	7.0	-2.1	-0.4	4.41	0.16	0.84	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	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91	74			66.90	36.40	44.60	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	= 1.33333 + 0.66667(6) = 5.335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z="4000" dirty="0"/>
              <a:t>Problem 13-16</a:t>
            </a: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7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772" name="Rectangle 12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777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838197" y="1600199"/>
          <a:ext cx="7391402" cy="3962400"/>
        </p:xfrm>
        <a:graphic>
          <a:graphicData uri="http://schemas.openxmlformats.org/drawingml/2006/table">
            <a:tbl>
              <a:tblPr/>
              <a:tblGrid>
                <a:gridCol w="923706"/>
                <a:gridCol w="825271"/>
                <a:gridCol w="1015988"/>
                <a:gridCol w="928100"/>
                <a:gridCol w="1103876"/>
                <a:gridCol w="998411"/>
                <a:gridCol w="1596050"/>
              </a:tblGrid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-19.4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-37.1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376.36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1376.41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719.74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-21.4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-47.1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457.96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2218.41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1007.94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-13.4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-33.1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179.56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1095.61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443.54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-17.4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-31.1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302.76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967.21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541.14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12.6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18.9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158.76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357.21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238.14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-10.4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-31.1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108.16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967.21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323.44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14.6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28.9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213.16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835.21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421.94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16.6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23.9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275.56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571.21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396.74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120.0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21.6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58.9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466.56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3469.21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1272.24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110.0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16.6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48.9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275.56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2391.21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811.74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334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611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2814.40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14248.90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6176.60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7778" name="Object 18"/>
          <p:cNvGraphicFramePr>
            <a:graphicFrameLocks noChangeAspect="1"/>
          </p:cNvGraphicFramePr>
          <p:nvPr/>
        </p:nvGraphicFramePr>
        <p:xfrm>
          <a:off x="2819400" y="1600200"/>
          <a:ext cx="523875" cy="276225"/>
        </p:xfrm>
        <a:graphic>
          <a:graphicData uri="http://schemas.openxmlformats.org/presentationml/2006/ole">
            <p:oleObj spid="_x0000_s117778" r:id="rId4" imgW="520474" imgH="279279" progId="">
              <p:embed/>
            </p:oleObj>
          </a:graphicData>
        </a:graphic>
      </p:graphicFrame>
      <p:graphicFrame>
        <p:nvGraphicFramePr>
          <p:cNvPr id="117777" name="Object 17"/>
          <p:cNvGraphicFramePr>
            <a:graphicFrameLocks noChangeAspect="1"/>
          </p:cNvGraphicFramePr>
          <p:nvPr/>
        </p:nvGraphicFramePr>
        <p:xfrm>
          <a:off x="3810000" y="1600200"/>
          <a:ext cx="457200" cy="276225"/>
        </p:xfrm>
        <a:graphic>
          <a:graphicData uri="http://schemas.openxmlformats.org/presentationml/2006/ole">
            <p:oleObj spid="_x0000_s117777" r:id="rId5" imgW="457200" imgH="279400" progId="">
              <p:embed/>
            </p:oleObj>
          </a:graphicData>
        </a:graphic>
      </p:graphicFrame>
      <p:graphicFrame>
        <p:nvGraphicFramePr>
          <p:cNvPr id="117776" name="Object 16"/>
          <p:cNvGraphicFramePr>
            <a:graphicFrameLocks noChangeAspect="1"/>
          </p:cNvGraphicFramePr>
          <p:nvPr/>
        </p:nvGraphicFramePr>
        <p:xfrm>
          <a:off x="4800600" y="1600200"/>
          <a:ext cx="571500" cy="304800"/>
        </p:xfrm>
        <a:graphic>
          <a:graphicData uri="http://schemas.openxmlformats.org/presentationml/2006/ole">
            <p:oleObj spid="_x0000_s117776" r:id="rId6" imgW="571252" imgH="304668" progId="">
              <p:embed/>
            </p:oleObj>
          </a:graphicData>
        </a:graphic>
      </p:graphicFrame>
      <p:graphicFrame>
        <p:nvGraphicFramePr>
          <p:cNvPr id="117775" name="Object 15"/>
          <p:cNvGraphicFramePr>
            <a:graphicFrameLocks noChangeAspect="1"/>
          </p:cNvGraphicFramePr>
          <p:nvPr/>
        </p:nvGraphicFramePr>
        <p:xfrm>
          <a:off x="5867400" y="1600200"/>
          <a:ext cx="504825" cy="304800"/>
        </p:xfrm>
        <a:graphic>
          <a:graphicData uri="http://schemas.openxmlformats.org/presentationml/2006/ole">
            <p:oleObj spid="_x0000_s117775" r:id="rId7" imgW="507780" imgH="304668" progId="">
              <p:embed/>
            </p:oleObj>
          </a:graphicData>
        </a:graphic>
      </p:graphicFrame>
      <p:graphicFrame>
        <p:nvGraphicFramePr>
          <p:cNvPr id="2" name="Object 14"/>
          <p:cNvGraphicFramePr>
            <a:graphicFrameLocks noChangeAspect="1"/>
          </p:cNvGraphicFramePr>
          <p:nvPr/>
        </p:nvGraphicFramePr>
        <p:xfrm>
          <a:off x="6934200" y="1600200"/>
          <a:ext cx="990600" cy="304800"/>
        </p:xfrm>
        <a:graphic>
          <a:graphicData uri="http://schemas.openxmlformats.org/presentationml/2006/ole">
            <p:oleObj spid="_x0000_s117774" r:id="rId8" imgW="939800" imgH="279400" progId="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457200"/>
          </a:xfrm>
        </p:spPr>
        <p:txBody>
          <a:bodyPr/>
          <a:lstStyle/>
          <a:p>
            <a:r>
              <a:rPr lang="en-US" sz="4000" dirty="0"/>
              <a:t>Problem 13-16 cont’d..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8788" name="Object 4"/>
          <p:cNvGraphicFramePr>
            <a:graphicFrameLocks noChangeAspect="1"/>
          </p:cNvGraphicFramePr>
          <p:nvPr/>
        </p:nvGraphicFramePr>
        <p:xfrm>
          <a:off x="1371599" y="990600"/>
          <a:ext cx="1295401" cy="457200"/>
        </p:xfrm>
        <a:graphic>
          <a:graphicData uri="http://schemas.openxmlformats.org/presentationml/2006/ole">
            <p:oleObj spid="_x0000_s118788" r:id="rId4" imgW="914400" imgH="368300" progId="">
              <p:embed/>
            </p:oleObj>
          </a:graphicData>
        </a:graphic>
      </p:graphicFrame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8790" name="Object 6"/>
          <p:cNvGraphicFramePr>
            <a:graphicFrameLocks noChangeAspect="1"/>
          </p:cNvGraphicFramePr>
          <p:nvPr/>
        </p:nvGraphicFramePr>
        <p:xfrm>
          <a:off x="3048000" y="914400"/>
          <a:ext cx="1066800" cy="457200"/>
        </p:xfrm>
        <a:graphic>
          <a:graphicData uri="http://schemas.openxmlformats.org/presentationml/2006/ole">
            <p:oleObj spid="_x0000_s118790" r:id="rId5" imgW="863225" imgH="368140" progId="">
              <p:embed/>
            </p:oleObj>
          </a:graphicData>
        </a:graphic>
      </p:graphicFrame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8792" name="Object 8"/>
          <p:cNvGraphicFramePr>
            <a:graphicFrameLocks noChangeAspect="1"/>
          </p:cNvGraphicFramePr>
          <p:nvPr/>
        </p:nvGraphicFramePr>
        <p:xfrm>
          <a:off x="5029200" y="838200"/>
          <a:ext cx="2169042" cy="609600"/>
        </p:xfrm>
        <a:graphic>
          <a:graphicData uri="http://schemas.openxmlformats.org/presentationml/2006/ole">
            <p:oleObj spid="_x0000_s118792" r:id="rId6" imgW="1459866" imgH="406224" progId="">
              <p:embed/>
            </p:oleObj>
          </a:graphicData>
        </a:graphic>
      </p:graphicFrame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8794" name="Object 10"/>
          <p:cNvGraphicFramePr>
            <a:graphicFrameLocks noChangeAspect="1"/>
          </p:cNvGraphicFramePr>
          <p:nvPr/>
        </p:nvGraphicFramePr>
        <p:xfrm>
          <a:off x="990600" y="1752600"/>
          <a:ext cx="2133600" cy="487589"/>
        </p:xfrm>
        <a:graphic>
          <a:graphicData uri="http://schemas.openxmlformats.org/presentationml/2006/ole">
            <p:oleObj spid="_x0000_s118794" r:id="rId7" imgW="1600200" imgH="406400" progId="">
              <p:embed/>
            </p:oleObj>
          </a:graphicData>
        </a:graphic>
      </p:graphicFrame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8796" name="Object 12"/>
          <p:cNvGraphicFramePr>
            <a:graphicFrameLocks noChangeAspect="1"/>
          </p:cNvGraphicFramePr>
          <p:nvPr/>
        </p:nvGraphicFramePr>
        <p:xfrm>
          <a:off x="3505200" y="1600200"/>
          <a:ext cx="3657600" cy="533400"/>
        </p:xfrm>
        <a:graphic>
          <a:graphicData uri="http://schemas.openxmlformats.org/presentationml/2006/ole">
            <p:oleObj spid="_x0000_s118796" r:id="rId8" imgW="2679700" imgH="406400" progId="">
              <p:embed/>
            </p:oleObj>
          </a:graphicData>
        </a:graphic>
      </p:graphicFrame>
      <p:sp>
        <p:nvSpPr>
          <p:cNvPr id="1187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8798" name="Object 14"/>
          <p:cNvGraphicFramePr>
            <a:graphicFrameLocks noChangeAspect="1"/>
          </p:cNvGraphicFramePr>
          <p:nvPr/>
        </p:nvGraphicFramePr>
        <p:xfrm>
          <a:off x="1066800" y="2514600"/>
          <a:ext cx="3761678" cy="609600"/>
        </p:xfrm>
        <a:graphic>
          <a:graphicData uri="http://schemas.openxmlformats.org/presentationml/2006/ole">
            <p:oleObj spid="_x0000_s118798" r:id="rId9" imgW="2413000" imgH="393700" progId="">
              <p:embed/>
            </p:oleObj>
          </a:graphicData>
        </a:graphic>
      </p:graphicFrame>
      <p:sp>
        <p:nvSpPr>
          <p:cNvPr id="1188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8800" name="Object 16"/>
          <p:cNvGraphicFramePr>
            <a:graphicFrameLocks noChangeAspect="1"/>
          </p:cNvGraphicFramePr>
          <p:nvPr/>
        </p:nvGraphicFramePr>
        <p:xfrm>
          <a:off x="1066800" y="3505200"/>
          <a:ext cx="3505200" cy="324556"/>
        </p:xfrm>
        <a:graphic>
          <a:graphicData uri="http://schemas.openxmlformats.org/presentationml/2006/ole">
            <p:oleObj spid="_x0000_s118800" r:id="rId10" imgW="2311400" imgH="190500" progId="">
              <p:embed/>
            </p:oleObj>
          </a:graphicData>
        </a:graphic>
      </p:graphicFrame>
      <p:sp>
        <p:nvSpPr>
          <p:cNvPr id="1188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8802" name="Object 18"/>
          <p:cNvGraphicFramePr>
            <a:graphicFrameLocks noChangeAspect="1"/>
          </p:cNvGraphicFramePr>
          <p:nvPr/>
        </p:nvGraphicFramePr>
        <p:xfrm>
          <a:off x="838200" y="4419600"/>
          <a:ext cx="273050" cy="381000"/>
        </p:xfrm>
        <a:graphic>
          <a:graphicData uri="http://schemas.openxmlformats.org/presentationml/2006/ole">
            <p:oleObj spid="_x0000_s118802" r:id="rId11" imgW="139639" imgH="203112" progId="">
              <p:embed/>
            </p:oleObj>
          </a:graphicData>
        </a:graphic>
      </p:graphicFrame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685800" y="8382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													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–12.20145 + 2.19465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b.	  75.5846, found by       = -12.20145 + 2.19465(40)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Object 19"/>
          <p:cNvGraphicFramePr>
            <a:graphicFrameLocks noChangeAspect="1"/>
          </p:cNvGraphicFramePr>
          <p:nvPr/>
        </p:nvGraphicFramePr>
        <p:xfrm>
          <a:off x="3581400" y="4876800"/>
          <a:ext cx="304800" cy="304800"/>
        </p:xfrm>
        <a:graphic>
          <a:graphicData uri="http://schemas.openxmlformats.org/presentationml/2006/ole">
            <p:oleObj spid="_x0000_s118803" name="Equation" r:id="rId12" imgW="1396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z="4000" dirty="0"/>
              <a:t>Problem 13-19</a:t>
            </a:r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884" name="Object 4"/>
          <p:cNvGraphicFramePr>
            <a:graphicFrameLocks noChangeAspect="1"/>
          </p:cNvGraphicFramePr>
          <p:nvPr/>
        </p:nvGraphicFramePr>
        <p:xfrm>
          <a:off x="1828800" y="1676400"/>
          <a:ext cx="4038600" cy="790575"/>
        </p:xfrm>
        <a:graphic>
          <a:graphicData uri="http://schemas.openxmlformats.org/presentationml/2006/ole">
            <p:oleObj spid="_x0000_s122884" r:id="rId4" imgW="1943100" imgH="406400" progId="">
              <p:embed/>
            </p:oleObj>
          </a:graphicData>
        </a:graphic>
      </p:graphicFrame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886" name="Object 6"/>
          <p:cNvGraphicFramePr>
            <a:graphicFrameLocks noChangeAspect="1"/>
          </p:cNvGraphicFramePr>
          <p:nvPr/>
        </p:nvGraphicFramePr>
        <p:xfrm>
          <a:off x="6019800" y="1524000"/>
          <a:ext cx="2895600" cy="752475"/>
        </p:xfrm>
        <a:graphic>
          <a:graphicData uri="http://schemas.openxmlformats.org/presentationml/2006/ole">
            <p:oleObj spid="_x0000_s122886" r:id="rId5" imgW="1930400" imgH="368300" progId="">
              <p:embed/>
            </p:oleObj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772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19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				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19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19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	10.1957 found by 29.3877 – 0.9596(20)</a:t>
            </a:r>
          </a:p>
          <a:p>
            <a:pPr marL="609600" marR="0" lvl="0" indent="-609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c.	For each policeman added, crime goes down by one.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0" name="Rectangle 96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/>
              <a:t>Problem 13-21 (13-1 data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2000" dirty="0" smtClean="0"/>
              <a:t>Data From 13-1</a:t>
            </a:r>
            <a:endParaRPr lang="en-US" sz="2000" dirty="0"/>
          </a:p>
        </p:txBody>
      </p:sp>
      <p:graphicFrame>
        <p:nvGraphicFramePr>
          <p:cNvPr id="67685" name="Group 101"/>
          <p:cNvGraphicFramePr>
            <a:graphicFrameLocks noGrp="1"/>
          </p:cNvGraphicFramePr>
          <p:nvPr>
            <p:ph type="tbl" idx="1"/>
          </p:nvPr>
        </p:nvGraphicFramePr>
        <p:xfrm>
          <a:off x="228600" y="1981200"/>
          <a:ext cx="8382000" cy="4114803"/>
        </p:xfrm>
        <a:graphic>
          <a:graphicData uri="http://schemas.openxmlformats.org/drawingml/2006/table">
            <a:tbl>
              <a:tblPr/>
              <a:tblGrid>
                <a:gridCol w="1068388"/>
                <a:gridCol w="904875"/>
                <a:gridCol w="736600"/>
                <a:gridCol w="825500"/>
                <a:gridCol w="1066800"/>
                <a:gridCol w="1149350"/>
                <a:gridCol w="1069975"/>
                <a:gridCol w="739775"/>
                <a:gridCol w="820737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2.88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6.76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19.36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5.28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 =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Y=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(X-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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X)2 =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(Y-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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Y)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6.8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(X-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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X) (Y-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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Y) =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²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XY=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7682" name="Object 98"/>
          <p:cNvGraphicFramePr>
            <a:graphicFrameLocks noChangeAspect="1"/>
          </p:cNvGraphicFramePr>
          <p:nvPr>
            <p:ph sz="half" idx="2"/>
          </p:nvPr>
        </p:nvGraphicFramePr>
        <p:xfrm>
          <a:off x="152400" y="381000"/>
          <a:ext cx="2667000" cy="1828800"/>
        </p:xfrm>
        <a:graphic>
          <a:graphicData uri="http://schemas.openxmlformats.org/presentationml/2006/ole">
            <p:oleObj spid="_x0000_s67682" name="Equation" r:id="rId4" imgW="1308100" imgH="990600" progId="Equation.3">
              <p:embed/>
            </p:oleObj>
          </a:graphicData>
        </a:graphic>
      </p:graphicFrame>
      <p:graphicFrame>
        <p:nvGraphicFramePr>
          <p:cNvPr id="67686" name="Object 102"/>
          <p:cNvGraphicFramePr>
            <a:graphicFrameLocks noChangeAspect="1"/>
          </p:cNvGraphicFramePr>
          <p:nvPr/>
        </p:nvGraphicFramePr>
        <p:xfrm>
          <a:off x="2209800" y="2057400"/>
          <a:ext cx="762000" cy="401638"/>
        </p:xfrm>
        <a:graphic>
          <a:graphicData uri="http://schemas.openxmlformats.org/presentationml/2006/ole">
            <p:oleObj spid="_x0000_s67686" r:id="rId5" imgW="520474" imgH="279279" progId="">
              <p:embed/>
            </p:oleObj>
          </a:graphicData>
        </a:graphic>
      </p:graphicFrame>
      <p:graphicFrame>
        <p:nvGraphicFramePr>
          <p:cNvPr id="67687" name="Object 103"/>
          <p:cNvGraphicFramePr>
            <a:graphicFrameLocks noChangeAspect="1"/>
          </p:cNvGraphicFramePr>
          <p:nvPr/>
        </p:nvGraphicFramePr>
        <p:xfrm>
          <a:off x="2971800" y="2057400"/>
          <a:ext cx="685800" cy="414338"/>
        </p:xfrm>
        <a:graphic>
          <a:graphicData uri="http://schemas.openxmlformats.org/presentationml/2006/ole">
            <p:oleObj spid="_x0000_s67687" r:id="rId6" imgW="457200" imgH="279400" progId="">
              <p:embed/>
            </p:oleObj>
          </a:graphicData>
        </a:graphic>
      </p:graphicFrame>
      <p:graphicFrame>
        <p:nvGraphicFramePr>
          <p:cNvPr id="67688" name="Object 104"/>
          <p:cNvGraphicFramePr>
            <a:graphicFrameLocks noChangeAspect="1"/>
          </p:cNvGraphicFramePr>
          <p:nvPr/>
        </p:nvGraphicFramePr>
        <p:xfrm>
          <a:off x="3810000" y="1981200"/>
          <a:ext cx="838200" cy="447675"/>
        </p:xfrm>
        <a:graphic>
          <a:graphicData uri="http://schemas.openxmlformats.org/presentationml/2006/ole">
            <p:oleObj spid="_x0000_s67688" r:id="rId7" imgW="571252" imgH="304668" progId="">
              <p:embed/>
            </p:oleObj>
          </a:graphicData>
        </a:graphic>
      </p:graphicFrame>
      <p:graphicFrame>
        <p:nvGraphicFramePr>
          <p:cNvPr id="67689" name="Object 105"/>
          <p:cNvGraphicFramePr>
            <a:graphicFrameLocks noChangeAspect="1"/>
          </p:cNvGraphicFramePr>
          <p:nvPr/>
        </p:nvGraphicFramePr>
        <p:xfrm>
          <a:off x="5029200" y="1981200"/>
          <a:ext cx="762000" cy="460375"/>
        </p:xfrm>
        <a:graphic>
          <a:graphicData uri="http://schemas.openxmlformats.org/presentationml/2006/ole">
            <p:oleObj spid="_x0000_s67689" r:id="rId8" imgW="507780" imgH="304668" progId="">
              <p:embed/>
            </p:oleObj>
          </a:graphicData>
        </a:graphic>
      </p:graphicFrame>
      <p:graphicFrame>
        <p:nvGraphicFramePr>
          <p:cNvPr id="67690" name="Object 106"/>
          <p:cNvGraphicFramePr>
            <a:graphicFrameLocks noChangeAspect="1"/>
          </p:cNvGraphicFramePr>
          <p:nvPr/>
        </p:nvGraphicFramePr>
        <p:xfrm>
          <a:off x="6019800" y="1981200"/>
          <a:ext cx="990600" cy="388938"/>
        </p:xfrm>
        <a:graphic>
          <a:graphicData uri="http://schemas.openxmlformats.org/presentationml/2006/ole">
            <p:oleObj spid="_x0000_s67690" r:id="rId9" imgW="939800" imgH="279400" progId="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13-21(13-1)</a:t>
            </a:r>
            <a:endParaRPr lang="en-US" dirty="0"/>
          </a:p>
        </p:txBody>
      </p:sp>
      <p:graphicFrame>
        <p:nvGraphicFramePr>
          <p:cNvPr id="16387" name="Object 3"/>
          <p:cNvGraphicFramePr>
            <a:graphicFrameLocks/>
          </p:cNvGraphicFramePr>
          <p:nvPr/>
        </p:nvGraphicFramePr>
        <p:xfrm>
          <a:off x="449263" y="1857375"/>
          <a:ext cx="7877175" cy="4795838"/>
        </p:xfrm>
        <a:graphic>
          <a:graphicData uri="http://schemas.openxmlformats.org/presentationml/2006/ole">
            <p:oleObj spid="_x0000_s16387" name="Equation" r:id="rId4" imgW="2679480" imgH="163800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609600"/>
          </a:xfrm>
          <a:noFill/>
          <a:ln/>
        </p:spPr>
        <p:txBody>
          <a:bodyPr/>
          <a:lstStyle/>
          <a:p>
            <a:r>
              <a:rPr lang="en-US" sz="4000" dirty="0"/>
              <a:t>Problem 13-22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1800" dirty="0" smtClean="0"/>
              <a:t>(Data from 13-2)</a:t>
            </a:r>
            <a:endParaRPr lang="en-US" sz="1800" dirty="0"/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28600" y="107950"/>
          <a:ext cx="2590800" cy="1949450"/>
        </p:xfrm>
        <a:graphic>
          <a:graphicData uri="http://schemas.openxmlformats.org/presentationml/2006/ole">
            <p:oleObj spid="_x0000_s66563" name="Equation" r:id="rId4" imgW="1308100" imgH="990600" progId="Equation.3">
              <p:embed/>
            </p:oleObj>
          </a:graphicData>
        </a:graphic>
      </p:graphicFrame>
      <p:graphicFrame>
        <p:nvGraphicFramePr>
          <p:cNvPr id="66734" name="Group 174"/>
          <p:cNvGraphicFramePr>
            <a:graphicFrameLocks noGrp="1"/>
          </p:cNvGraphicFramePr>
          <p:nvPr>
            <p:ph type="tbl" idx="1"/>
          </p:nvPr>
        </p:nvGraphicFramePr>
        <p:xfrm>
          <a:off x="7924800" y="1676400"/>
          <a:ext cx="762000" cy="4880610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XY 378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590" name="Rectangle 30"/>
          <p:cNvSpPr>
            <a:spLocks noChangeArrowheads="1"/>
          </p:cNvSpPr>
          <p:nvPr/>
        </p:nvSpPr>
        <p:spPr bwMode="auto">
          <a:xfrm>
            <a:off x="0" y="16113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66591" name="Object 31"/>
          <p:cNvGraphicFramePr>
            <a:graphicFrameLocks noChangeAspect="1"/>
          </p:cNvGraphicFramePr>
          <p:nvPr/>
        </p:nvGraphicFramePr>
        <p:xfrm>
          <a:off x="1905000" y="1752600"/>
          <a:ext cx="762000" cy="401638"/>
        </p:xfrm>
        <a:graphic>
          <a:graphicData uri="http://schemas.openxmlformats.org/presentationml/2006/ole">
            <p:oleObj spid="_x0000_s66591" r:id="rId5" imgW="520474" imgH="279279" progId="">
              <p:embed/>
            </p:oleObj>
          </a:graphicData>
        </a:graphic>
      </p:graphicFrame>
      <p:sp>
        <p:nvSpPr>
          <p:cNvPr id="66592" name="Rectangle 32"/>
          <p:cNvSpPr>
            <a:spLocks noChangeArrowheads="1"/>
          </p:cNvSpPr>
          <p:nvPr/>
        </p:nvSpPr>
        <p:spPr bwMode="auto">
          <a:xfrm>
            <a:off x="0" y="16113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66593" name="Object 33"/>
          <p:cNvGraphicFramePr>
            <a:graphicFrameLocks noChangeAspect="1"/>
          </p:cNvGraphicFramePr>
          <p:nvPr/>
        </p:nvGraphicFramePr>
        <p:xfrm>
          <a:off x="2971800" y="1752600"/>
          <a:ext cx="685800" cy="414338"/>
        </p:xfrm>
        <a:graphic>
          <a:graphicData uri="http://schemas.openxmlformats.org/presentationml/2006/ole">
            <p:oleObj spid="_x0000_s66593" r:id="rId6" imgW="457200" imgH="279400" progId="">
              <p:embed/>
            </p:oleObj>
          </a:graphicData>
        </a:graphic>
      </p:graphicFrame>
      <p:sp>
        <p:nvSpPr>
          <p:cNvPr id="66594" name="Rectangle 34"/>
          <p:cNvSpPr>
            <a:spLocks noChangeArrowheads="1"/>
          </p:cNvSpPr>
          <p:nvPr/>
        </p:nvSpPr>
        <p:spPr bwMode="auto">
          <a:xfrm>
            <a:off x="0" y="16113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66595" name="Object 35"/>
          <p:cNvGraphicFramePr>
            <a:graphicFrameLocks noChangeAspect="1"/>
          </p:cNvGraphicFramePr>
          <p:nvPr/>
        </p:nvGraphicFramePr>
        <p:xfrm>
          <a:off x="3962400" y="1752600"/>
          <a:ext cx="838200" cy="447675"/>
        </p:xfrm>
        <a:graphic>
          <a:graphicData uri="http://schemas.openxmlformats.org/presentationml/2006/ole">
            <p:oleObj spid="_x0000_s66595" r:id="rId7" imgW="571252" imgH="304668" progId="">
              <p:embed/>
            </p:oleObj>
          </a:graphicData>
        </a:graphic>
      </p:graphicFrame>
      <p:sp>
        <p:nvSpPr>
          <p:cNvPr id="66596" name="Rectangle 36"/>
          <p:cNvSpPr>
            <a:spLocks noChangeArrowheads="1"/>
          </p:cNvSpPr>
          <p:nvPr/>
        </p:nvSpPr>
        <p:spPr bwMode="auto">
          <a:xfrm>
            <a:off x="0" y="16113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66597" name="Object 37"/>
          <p:cNvGraphicFramePr>
            <a:graphicFrameLocks noChangeAspect="1"/>
          </p:cNvGraphicFramePr>
          <p:nvPr/>
        </p:nvGraphicFramePr>
        <p:xfrm>
          <a:off x="5105400" y="1676400"/>
          <a:ext cx="762000" cy="460375"/>
        </p:xfrm>
        <a:graphic>
          <a:graphicData uri="http://schemas.openxmlformats.org/presentationml/2006/ole">
            <p:oleObj spid="_x0000_s66597" r:id="rId8" imgW="507780" imgH="304668" progId="">
              <p:embed/>
            </p:oleObj>
          </a:graphicData>
        </a:graphic>
      </p:graphicFrame>
      <p:sp>
        <p:nvSpPr>
          <p:cNvPr id="66598" name="Rectangle 38"/>
          <p:cNvSpPr>
            <a:spLocks noChangeArrowheads="1"/>
          </p:cNvSpPr>
          <p:nvPr/>
        </p:nvSpPr>
        <p:spPr bwMode="auto">
          <a:xfrm>
            <a:off x="-1219200" y="19050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66599" name="Object 39"/>
          <p:cNvGraphicFramePr>
            <a:graphicFrameLocks noChangeAspect="1"/>
          </p:cNvGraphicFramePr>
          <p:nvPr/>
        </p:nvGraphicFramePr>
        <p:xfrm>
          <a:off x="6019800" y="1752600"/>
          <a:ext cx="1066800" cy="312738"/>
        </p:xfrm>
        <a:graphic>
          <a:graphicData uri="http://schemas.openxmlformats.org/presentationml/2006/ole">
            <p:oleObj spid="_x0000_s66599" r:id="rId9" imgW="939800" imgH="279400" progId="">
              <p:embed/>
            </p:oleObj>
          </a:graphicData>
        </a:graphic>
      </p:graphicFrame>
      <p:graphicFrame>
        <p:nvGraphicFramePr>
          <p:cNvPr id="66736" name="Group 176"/>
          <p:cNvGraphicFramePr>
            <a:graphicFrameLocks noGrp="1"/>
          </p:cNvGraphicFramePr>
          <p:nvPr/>
        </p:nvGraphicFramePr>
        <p:xfrm>
          <a:off x="381000" y="1676400"/>
          <a:ext cx="6781800" cy="4886325"/>
        </p:xfrm>
        <a:graphic>
          <a:graphicData uri="http://schemas.openxmlformats.org/drawingml/2006/table">
            <a:tbl>
              <a:tblPr/>
              <a:tblGrid>
                <a:gridCol w="657225"/>
                <a:gridCol w="755650"/>
                <a:gridCol w="1009650"/>
                <a:gridCol w="1028700"/>
                <a:gridCol w="1077913"/>
                <a:gridCol w="1073150"/>
                <a:gridCol w="1179512"/>
              </a:tblGrid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5.64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-1.88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19.14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-8.20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-3.63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13.14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-4.08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-1.88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-2.58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-0.88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5.64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-2.08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-0.88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-0.33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-1.63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-1.83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-5.63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9.77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31.64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-17.58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3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 =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  =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(X-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X)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20.88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(Y-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Y)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79.88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(X-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X) (Y-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Y) =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-36.38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6732" name="Group 172"/>
          <p:cNvGraphicFramePr>
            <a:graphicFrameLocks noGrp="1"/>
          </p:cNvGraphicFramePr>
          <p:nvPr>
            <p:ph type="tbl" idx="1"/>
          </p:nvPr>
        </p:nvGraphicFramePr>
        <p:xfrm>
          <a:off x="7162800" y="1676400"/>
          <a:ext cx="762000" cy="4876800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3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8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8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0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9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4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²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=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</p:spPr>
        <p:txBody>
          <a:bodyPr/>
          <a:lstStyle/>
          <a:p>
            <a:r>
              <a:rPr lang="en-US" sz="4000" dirty="0"/>
              <a:t>Problem </a:t>
            </a:r>
            <a:r>
              <a:rPr lang="en-US" sz="4000" dirty="0" smtClean="0"/>
              <a:t>13-22(13-2</a:t>
            </a:r>
            <a:r>
              <a:rPr lang="en-US" sz="4000" dirty="0"/>
              <a:t>)</a:t>
            </a:r>
            <a:br>
              <a:rPr lang="en-US" sz="4000" dirty="0"/>
            </a:br>
            <a:r>
              <a:rPr lang="en-US" sz="4000" dirty="0"/>
              <a:t>(13-2 data)</a:t>
            </a:r>
          </a:p>
        </p:txBody>
      </p:sp>
      <p:graphicFrame>
        <p:nvGraphicFramePr>
          <p:cNvPr id="17411" name="Object 3"/>
          <p:cNvGraphicFramePr>
            <a:graphicFrameLocks/>
          </p:cNvGraphicFramePr>
          <p:nvPr/>
        </p:nvGraphicFramePr>
        <p:xfrm>
          <a:off x="685800" y="1524000"/>
          <a:ext cx="7696200" cy="5029200"/>
        </p:xfrm>
        <a:graphic>
          <a:graphicData uri="http://schemas.openxmlformats.org/presentationml/2006/ole">
            <p:oleObj spid="_x0000_s17411" name="Equation" r:id="rId4" imgW="2692080" imgH="187956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Problem 13-27 </a:t>
            </a:r>
            <a:r>
              <a:rPr lang="en-US" dirty="0" smtClean="0"/>
              <a:t>(13-1)</a:t>
            </a:r>
            <a:endParaRPr lang="en-US" dirty="0"/>
          </a:p>
        </p:txBody>
      </p:sp>
      <p:graphicFrame>
        <p:nvGraphicFramePr>
          <p:cNvPr id="125955" name="Object 3"/>
          <p:cNvGraphicFramePr>
            <a:graphicFrameLocks/>
          </p:cNvGraphicFramePr>
          <p:nvPr/>
        </p:nvGraphicFramePr>
        <p:xfrm>
          <a:off x="636588" y="1579563"/>
          <a:ext cx="7794625" cy="4548187"/>
        </p:xfrm>
        <a:graphic>
          <a:graphicData uri="http://schemas.openxmlformats.org/presentationml/2006/ole">
            <p:oleObj spid="_x0000_s125955" name="Equation" r:id="rId4" imgW="2705040" imgH="149832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533400"/>
          </a:xfrm>
          <a:noFill/>
          <a:ln/>
        </p:spPr>
        <p:txBody>
          <a:bodyPr/>
          <a:lstStyle/>
          <a:p>
            <a:r>
              <a:rPr lang="en-US" sz="4000"/>
              <a:t>Problem 13-1 (2)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192246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2293938"/>
            <a:ext cx="2012950" cy="260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2925763"/>
            <a:ext cx="2012950" cy="260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3595688"/>
            <a:ext cx="1098550" cy="260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4265613"/>
            <a:ext cx="2012950" cy="260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4110" name="Object 14"/>
          <p:cNvGraphicFramePr>
            <a:graphicFrameLocks noChangeAspect="1"/>
          </p:cNvGraphicFramePr>
          <p:nvPr>
            <p:ph idx="1"/>
          </p:nvPr>
        </p:nvGraphicFramePr>
        <p:xfrm>
          <a:off x="1154113" y="990600"/>
          <a:ext cx="5387975" cy="5638800"/>
        </p:xfrm>
        <a:graphic>
          <a:graphicData uri="http://schemas.openxmlformats.org/presentationml/2006/ole">
            <p:oleObj spid="_x0000_s4110" name="Equation" r:id="rId4" imgW="3009600" imgH="3149280" progId="Equation.3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Problem 13-27 </a:t>
            </a:r>
            <a:r>
              <a:rPr lang="en-US" dirty="0" smtClean="0"/>
              <a:t>(13-1</a:t>
            </a:r>
            <a:r>
              <a:rPr lang="en-US" dirty="0"/>
              <a:t>)</a:t>
            </a:r>
          </a:p>
        </p:txBody>
      </p:sp>
      <p:graphicFrame>
        <p:nvGraphicFramePr>
          <p:cNvPr id="19459" name="Object 3"/>
          <p:cNvGraphicFramePr>
            <a:graphicFrameLocks/>
          </p:cNvGraphicFramePr>
          <p:nvPr/>
        </p:nvGraphicFramePr>
        <p:xfrm>
          <a:off x="1" y="1295401"/>
          <a:ext cx="8458200" cy="4038599"/>
        </p:xfrm>
        <a:graphic>
          <a:graphicData uri="http://schemas.openxmlformats.org/presentationml/2006/ole">
            <p:oleObj spid="_x0000_s19459" name="Equation" r:id="rId4" imgW="2857320" imgH="126972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Problem 13-28 </a:t>
            </a:r>
            <a:r>
              <a:rPr lang="en-US" dirty="0" smtClean="0"/>
              <a:t>(13-2</a:t>
            </a:r>
            <a:r>
              <a:rPr lang="en-US" dirty="0"/>
              <a:t>)</a:t>
            </a:r>
          </a:p>
        </p:txBody>
      </p:sp>
      <p:graphicFrame>
        <p:nvGraphicFramePr>
          <p:cNvPr id="20483" name="Object 3"/>
          <p:cNvGraphicFramePr>
            <a:graphicFrameLocks/>
          </p:cNvGraphicFramePr>
          <p:nvPr/>
        </p:nvGraphicFramePr>
        <p:xfrm>
          <a:off x="382588" y="1662113"/>
          <a:ext cx="8380412" cy="4411662"/>
        </p:xfrm>
        <a:graphic>
          <a:graphicData uri="http://schemas.openxmlformats.org/presentationml/2006/ole">
            <p:oleObj spid="_x0000_s20483" name="Equation" r:id="rId4" imgW="3073320" imgH="1498320" progId="Equation.3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Problem 13-28 (</a:t>
            </a:r>
            <a:r>
              <a:rPr lang="en-US" dirty="0" smtClean="0"/>
              <a:t>13-2)</a:t>
            </a:r>
            <a:endParaRPr lang="en-US" dirty="0"/>
          </a:p>
        </p:txBody>
      </p:sp>
      <p:graphicFrame>
        <p:nvGraphicFramePr>
          <p:cNvPr id="21507" name="Object 3"/>
          <p:cNvGraphicFramePr>
            <a:graphicFrameLocks/>
          </p:cNvGraphicFramePr>
          <p:nvPr/>
        </p:nvGraphicFramePr>
        <p:xfrm>
          <a:off x="304800" y="1824038"/>
          <a:ext cx="8456613" cy="4249737"/>
        </p:xfrm>
        <a:graphic>
          <a:graphicData uri="http://schemas.openxmlformats.org/presentationml/2006/ole">
            <p:oleObj spid="_x0000_s21507" name="Equation" r:id="rId4" imgW="3251160" imgH="149832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13-1</a:t>
            </a:r>
            <a:endParaRPr lang="en-US" dirty="0"/>
          </a:p>
        </p:txBody>
      </p:sp>
      <p:graphicFrame>
        <p:nvGraphicFramePr>
          <p:cNvPr id="5123" name="Object 3"/>
          <p:cNvGraphicFramePr>
            <a:graphicFrameLocks/>
          </p:cNvGraphicFramePr>
          <p:nvPr/>
        </p:nvGraphicFramePr>
        <p:xfrm>
          <a:off x="4506913" y="3319463"/>
          <a:ext cx="98425" cy="187325"/>
        </p:xfrm>
        <a:graphic>
          <a:graphicData uri="http://schemas.openxmlformats.org/presentationml/2006/ole">
            <p:oleObj spid="_x0000_s5123" name="Equation" r:id="rId4" imgW="114201" imgH="203024" progId="Equation.3">
              <p:embed/>
            </p:oleObj>
          </a:graphicData>
        </a:graphic>
      </p:graphicFrame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09600" y="838200"/>
            <a:ext cx="6804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Times New Roman" pitchFamily="18" charset="0"/>
              </a:rPr>
              <a:t>r = .75 , Is  this  statistically  significant?</a:t>
            </a:r>
          </a:p>
        </p:txBody>
      </p:sp>
      <p:graphicFrame>
        <p:nvGraphicFramePr>
          <p:cNvPr id="5126" name="Object 6"/>
          <p:cNvGraphicFramePr>
            <a:graphicFrameLocks/>
          </p:cNvGraphicFramePr>
          <p:nvPr/>
        </p:nvGraphicFramePr>
        <p:xfrm>
          <a:off x="457200" y="1371600"/>
          <a:ext cx="6384925" cy="4200525"/>
        </p:xfrm>
        <a:graphic>
          <a:graphicData uri="http://schemas.openxmlformats.org/presentationml/2006/ole">
            <p:oleObj spid="_x0000_s5126" name="Equation" r:id="rId5" imgW="2666880" imgH="1726920" progId="Equation.3">
              <p:embed/>
            </p:oleObj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914400" y="5257800"/>
            <a:ext cx="6758773" cy="1508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</a:rPr>
              <a:t>no relationship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</a:rPr>
              <a:t>Note: We should not proceed further with this regression model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</a:rPr>
              <a:t>However the text does and it provides good examples of the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</a:rPr>
              <a:t>calculators used in later problems.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371600"/>
          </a:xfrm>
          <a:noFill/>
          <a:ln/>
        </p:spPr>
        <p:txBody>
          <a:bodyPr/>
          <a:lstStyle/>
          <a:p>
            <a:r>
              <a:rPr lang="en-US" dirty="0" smtClean="0"/>
              <a:t>Problem 13-2 (1)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>Note: this data applies to problems 13-2, 13-14, 13-22,13-28</a:t>
            </a:r>
            <a:endParaRPr lang="en-US" sz="1800" dirty="0"/>
          </a:p>
        </p:txBody>
      </p:sp>
      <p:graphicFrame>
        <p:nvGraphicFramePr>
          <p:cNvPr id="7707" name="Object 539"/>
          <p:cNvGraphicFramePr>
            <a:graphicFrameLocks noChangeAspect="1"/>
          </p:cNvGraphicFramePr>
          <p:nvPr>
            <p:ph sz="half" idx="1"/>
          </p:nvPr>
        </p:nvGraphicFramePr>
        <p:xfrm>
          <a:off x="0" y="0"/>
          <a:ext cx="2209800" cy="1638300"/>
        </p:xfrm>
        <a:graphic>
          <a:graphicData uri="http://schemas.openxmlformats.org/presentationml/2006/ole">
            <p:oleObj spid="_x0000_s7707" name="Equation" r:id="rId4" imgW="1308100" imgH="990600" progId="Equation.3">
              <p:embed/>
            </p:oleObj>
          </a:graphicData>
        </a:graphic>
      </p:graphicFrame>
      <p:graphicFrame>
        <p:nvGraphicFramePr>
          <p:cNvPr id="8144" name="Group 976"/>
          <p:cNvGraphicFramePr>
            <a:graphicFrameLocks noGrp="1"/>
          </p:cNvGraphicFramePr>
          <p:nvPr>
            <p:ph type="tbl" idx="1"/>
          </p:nvPr>
        </p:nvGraphicFramePr>
        <p:xfrm>
          <a:off x="8077200" y="1295400"/>
          <a:ext cx="685800" cy="4724400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9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16113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057400" y="1295400"/>
          <a:ext cx="762000" cy="401638"/>
        </p:xfrm>
        <a:graphic>
          <a:graphicData uri="http://schemas.openxmlformats.org/presentationml/2006/ole">
            <p:oleObj spid="_x0000_s7177" r:id="rId5" imgW="520474" imgH="279279" progId="">
              <p:embed/>
            </p:oleObj>
          </a:graphicData>
        </a:graphic>
      </p:graphicFrame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16113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3124200" y="1295400"/>
          <a:ext cx="685800" cy="414338"/>
        </p:xfrm>
        <a:graphic>
          <a:graphicData uri="http://schemas.openxmlformats.org/presentationml/2006/ole">
            <p:oleObj spid="_x0000_s7176" r:id="rId6" imgW="457200" imgH="279400" progId="">
              <p:embed/>
            </p:oleObj>
          </a:graphicData>
        </a:graphic>
      </p:graphicFrame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16113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114800" y="1295400"/>
          <a:ext cx="838200" cy="447675"/>
        </p:xfrm>
        <a:graphic>
          <a:graphicData uri="http://schemas.openxmlformats.org/presentationml/2006/ole">
            <p:oleObj spid="_x0000_s7175" r:id="rId7" imgW="571252" imgH="304668" progId="">
              <p:embed/>
            </p:oleObj>
          </a:graphicData>
        </a:graphic>
      </p:graphicFrame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0" y="16113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5181600" y="1295400"/>
          <a:ext cx="762000" cy="460375"/>
        </p:xfrm>
        <a:graphic>
          <a:graphicData uri="http://schemas.openxmlformats.org/presentationml/2006/ole">
            <p:oleObj spid="_x0000_s7174" r:id="rId8" imgW="507780" imgH="304668" progId="">
              <p:embed/>
            </p:oleObj>
          </a:graphicData>
        </a:graphic>
      </p:graphicFrame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-1219200" y="19050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6096000" y="1371600"/>
          <a:ext cx="1066800" cy="312738"/>
        </p:xfrm>
        <a:graphic>
          <a:graphicData uri="http://schemas.openxmlformats.org/presentationml/2006/ole">
            <p:oleObj spid="_x0000_s7173" r:id="rId9" imgW="939800" imgH="279400" progId="">
              <p:embed/>
            </p:oleObj>
          </a:graphicData>
        </a:graphic>
      </p:graphicFrame>
      <p:graphicFrame>
        <p:nvGraphicFramePr>
          <p:cNvPr id="8130" name="Group 962"/>
          <p:cNvGraphicFramePr>
            <a:graphicFrameLocks noGrp="1"/>
          </p:cNvGraphicFramePr>
          <p:nvPr/>
        </p:nvGraphicFramePr>
        <p:xfrm>
          <a:off x="457200" y="1295400"/>
          <a:ext cx="6858000" cy="4724400"/>
        </p:xfrm>
        <a:graphic>
          <a:graphicData uri="http://schemas.openxmlformats.org/drawingml/2006/table">
            <a:tbl>
              <a:tblPr/>
              <a:tblGrid>
                <a:gridCol w="657225"/>
                <a:gridCol w="755650"/>
                <a:gridCol w="1009650"/>
                <a:gridCol w="1028700"/>
                <a:gridCol w="1120775"/>
                <a:gridCol w="1030288"/>
                <a:gridCol w="1255712"/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5.64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-1.88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19.14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-8.20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-3.63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13.14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-4.08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-1.88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-2.58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-0.88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5.64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-2.08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-0.88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-0.33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-1.63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-1.83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-5.63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9.77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31.64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-17.58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20.88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79.88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-36.38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0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(X-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X)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(Y-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Y)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(X-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(Y-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06" name="Text Box 538"/>
          <p:cNvSpPr txBox="1">
            <a:spLocks noChangeArrowheads="1"/>
          </p:cNvSpPr>
          <p:nvPr/>
        </p:nvSpPr>
        <p:spPr bwMode="auto">
          <a:xfrm>
            <a:off x="609600" y="6172200"/>
            <a:ext cx="557075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hlinkClick r:id="rId10"/>
              </a:rPr>
              <a:t>Right click here and “Open hyper link” for </a:t>
            </a:r>
            <a:r>
              <a:rPr lang="en-US" dirty="0">
                <a:latin typeface="Times New Roman" pitchFamily="18" charset="0"/>
                <a:hlinkClick r:id="rId10"/>
              </a:rPr>
              <a:t>the excel sol.</a:t>
            </a: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8137" name="Group 969"/>
          <p:cNvGraphicFramePr>
            <a:graphicFrameLocks noGrp="1"/>
          </p:cNvGraphicFramePr>
          <p:nvPr>
            <p:ph type="tbl" idx="1"/>
          </p:nvPr>
        </p:nvGraphicFramePr>
        <p:xfrm>
          <a:off x="7315200" y="1295400"/>
          <a:ext cx="762000" cy="4724400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9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Text Box 538"/>
          <p:cNvSpPr txBox="1">
            <a:spLocks noChangeArrowheads="1"/>
          </p:cNvSpPr>
          <p:nvPr/>
        </p:nvSpPr>
        <p:spPr bwMode="auto">
          <a:xfrm>
            <a:off x="6248400" y="6172200"/>
            <a:ext cx="285206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Times New Roman" pitchFamily="18" charset="0"/>
                <a:hlinkClick r:id="rId11"/>
              </a:rPr>
              <a:t>Click here for the excel </a:t>
            </a:r>
            <a:r>
              <a:rPr lang="en-US" dirty="0" smtClean="0">
                <a:latin typeface="Times New Roman" pitchFamily="18" charset="0"/>
                <a:hlinkClick r:id="rId11"/>
              </a:rPr>
              <a:t>sol2.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  <a:noFill/>
          <a:ln/>
        </p:spPr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13-2</a:t>
            </a:r>
            <a:endParaRPr lang="en-US" dirty="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17160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2087563"/>
            <a:ext cx="1098550" cy="260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2719388"/>
            <a:ext cx="1098550" cy="260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3389313"/>
            <a:ext cx="1098550" cy="428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4227513"/>
            <a:ext cx="1098550" cy="260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4897438"/>
            <a:ext cx="2159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itchFamily="18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8207" name="Object 15"/>
          <p:cNvGraphicFramePr>
            <a:graphicFrameLocks noChangeAspect="1"/>
          </p:cNvGraphicFramePr>
          <p:nvPr>
            <p:ph idx="1"/>
          </p:nvPr>
        </p:nvGraphicFramePr>
        <p:xfrm>
          <a:off x="1308100" y="990600"/>
          <a:ext cx="5383213" cy="5562600"/>
        </p:xfrm>
        <a:graphic>
          <a:graphicData uri="http://schemas.openxmlformats.org/presentationml/2006/ole">
            <p:oleObj spid="_x0000_s8207" name="Equation" r:id="rId4" imgW="2667000" imgH="27559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13-2</a:t>
            </a:r>
            <a:endParaRPr lang="en-US" dirty="0"/>
          </a:p>
        </p:txBody>
      </p:sp>
      <p:graphicFrame>
        <p:nvGraphicFramePr>
          <p:cNvPr id="9219" name="Object 3"/>
          <p:cNvGraphicFramePr>
            <a:graphicFrameLocks/>
          </p:cNvGraphicFramePr>
          <p:nvPr/>
        </p:nvGraphicFramePr>
        <p:xfrm>
          <a:off x="1087438" y="1447800"/>
          <a:ext cx="7751762" cy="4800600"/>
        </p:xfrm>
        <a:graphic>
          <a:graphicData uri="http://schemas.openxmlformats.org/presentationml/2006/ole">
            <p:oleObj spid="_x0000_s9219" name="Equation" r:id="rId4" imgW="2882900" imgH="17907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z="1600" dirty="0"/>
              <a:t>Problems </a:t>
            </a:r>
            <a:r>
              <a:rPr lang="en-US" sz="1800" dirty="0"/>
              <a:t>13-2, 13-14,13-22, </a:t>
            </a:r>
            <a:r>
              <a:rPr lang="en-US" sz="1800" dirty="0" smtClean="0"/>
              <a:t>13-28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Excel Solution</a:t>
            </a:r>
          </a:p>
        </p:txBody>
      </p:sp>
      <p:graphicFrame>
        <p:nvGraphicFramePr>
          <p:cNvPr id="94212" name="Object 4"/>
          <p:cNvGraphicFramePr>
            <a:graphicFrameLocks/>
          </p:cNvGraphicFramePr>
          <p:nvPr>
            <p:ph idx="1"/>
          </p:nvPr>
        </p:nvGraphicFramePr>
        <p:xfrm>
          <a:off x="228600" y="0"/>
          <a:ext cx="9372600" cy="6858000"/>
        </p:xfrm>
        <a:graphic>
          <a:graphicData uri="http://schemas.openxmlformats.org/presentationml/2006/ole">
            <p:oleObj spid="_x0000_s94212" name="Equation" r:id="rId4" imgW="9651960" imgH="7213320" progId="Equation.3">
              <p:embed/>
            </p:oleObj>
          </a:graphicData>
        </a:graphic>
      </p:graphicFrame>
      <p:sp>
        <p:nvSpPr>
          <p:cNvPr id="94214" name="Line 6"/>
          <p:cNvSpPr>
            <a:spLocks noChangeShapeType="1"/>
          </p:cNvSpPr>
          <p:nvPr/>
        </p:nvSpPr>
        <p:spPr bwMode="auto">
          <a:xfrm>
            <a:off x="457200" y="3810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5" name="Line 7"/>
          <p:cNvSpPr>
            <a:spLocks noChangeShapeType="1"/>
          </p:cNvSpPr>
          <p:nvPr/>
        </p:nvSpPr>
        <p:spPr bwMode="auto">
          <a:xfrm>
            <a:off x="457200" y="3810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>
            <a:off x="457200" y="22860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7" name="Line 9"/>
          <p:cNvSpPr>
            <a:spLocks noChangeShapeType="1"/>
          </p:cNvSpPr>
          <p:nvPr/>
        </p:nvSpPr>
        <p:spPr bwMode="auto">
          <a:xfrm>
            <a:off x="1371600" y="3810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8" name="Line 10"/>
          <p:cNvSpPr>
            <a:spLocks noChangeShapeType="1"/>
          </p:cNvSpPr>
          <p:nvPr/>
        </p:nvSpPr>
        <p:spPr bwMode="auto">
          <a:xfrm>
            <a:off x="457200" y="6096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9" name="Line 11"/>
          <p:cNvSpPr>
            <a:spLocks noChangeShapeType="1"/>
          </p:cNvSpPr>
          <p:nvPr/>
        </p:nvSpPr>
        <p:spPr bwMode="auto">
          <a:xfrm>
            <a:off x="838200" y="6096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0" name="Line 12"/>
          <p:cNvSpPr>
            <a:spLocks noChangeShapeType="1"/>
          </p:cNvSpPr>
          <p:nvPr/>
        </p:nvSpPr>
        <p:spPr bwMode="auto">
          <a:xfrm>
            <a:off x="914400" y="3810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1" name="Line 13"/>
          <p:cNvSpPr>
            <a:spLocks noChangeShapeType="1"/>
          </p:cNvSpPr>
          <p:nvPr/>
        </p:nvSpPr>
        <p:spPr bwMode="auto">
          <a:xfrm>
            <a:off x="228600" y="27432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2" name="Line 14"/>
          <p:cNvSpPr>
            <a:spLocks noChangeShapeType="1"/>
          </p:cNvSpPr>
          <p:nvPr/>
        </p:nvSpPr>
        <p:spPr bwMode="auto">
          <a:xfrm>
            <a:off x="228600" y="29718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3" name="Line 15"/>
          <p:cNvSpPr>
            <a:spLocks noChangeShapeType="1"/>
          </p:cNvSpPr>
          <p:nvPr/>
        </p:nvSpPr>
        <p:spPr bwMode="auto">
          <a:xfrm>
            <a:off x="228600" y="41910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4" name="Line 16"/>
          <p:cNvSpPr>
            <a:spLocks noChangeShapeType="1"/>
          </p:cNvSpPr>
          <p:nvPr/>
        </p:nvSpPr>
        <p:spPr bwMode="auto">
          <a:xfrm>
            <a:off x="228600" y="4495800"/>
            <a:ext cx="487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5" name="Line 17"/>
          <p:cNvSpPr>
            <a:spLocks noChangeShapeType="1"/>
          </p:cNvSpPr>
          <p:nvPr/>
        </p:nvSpPr>
        <p:spPr bwMode="auto">
          <a:xfrm>
            <a:off x="228600" y="4724400"/>
            <a:ext cx="487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6" name="Line 18"/>
          <p:cNvSpPr>
            <a:spLocks noChangeShapeType="1"/>
          </p:cNvSpPr>
          <p:nvPr/>
        </p:nvSpPr>
        <p:spPr bwMode="auto">
          <a:xfrm>
            <a:off x="228600" y="5410200"/>
            <a:ext cx="487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7" name="Line 19"/>
          <p:cNvSpPr>
            <a:spLocks noChangeShapeType="1"/>
          </p:cNvSpPr>
          <p:nvPr/>
        </p:nvSpPr>
        <p:spPr bwMode="auto">
          <a:xfrm>
            <a:off x="228600" y="55626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9" name="Line 21"/>
          <p:cNvSpPr>
            <a:spLocks noChangeShapeType="1"/>
          </p:cNvSpPr>
          <p:nvPr/>
        </p:nvSpPr>
        <p:spPr bwMode="auto">
          <a:xfrm>
            <a:off x="228600" y="5791200"/>
            <a:ext cx="815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0" name="Line 22"/>
          <p:cNvSpPr>
            <a:spLocks noChangeShapeType="1"/>
          </p:cNvSpPr>
          <p:nvPr/>
        </p:nvSpPr>
        <p:spPr bwMode="auto">
          <a:xfrm>
            <a:off x="228600" y="6324600"/>
            <a:ext cx="815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1828800" y="2209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Note: this will be -.8908 since the sign of the correlation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coefficient, r  must agree with the slope of the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regression equation b.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2590800" y="2743200"/>
            <a:ext cx="68580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39" name="Rectangle 115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sz="2000" dirty="0"/>
              <a:t>Problems 13-2, 13-14,13-22, 13-28</a:t>
            </a:r>
            <a:br>
              <a:rPr lang="en-US" sz="2000" dirty="0"/>
            </a:br>
            <a:r>
              <a:rPr lang="en-US" sz="2000" dirty="0"/>
              <a:t>Excel Solutions </a:t>
            </a:r>
            <a:r>
              <a:rPr lang="en-US" sz="2000" dirty="0" smtClean="0"/>
              <a:t>Cont’d</a:t>
            </a:r>
            <a:endParaRPr lang="en-US" sz="2000" dirty="0"/>
          </a:p>
        </p:txBody>
      </p:sp>
      <p:graphicFrame>
        <p:nvGraphicFramePr>
          <p:cNvPr id="103427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304800" y="3886200"/>
          <a:ext cx="8001000" cy="1600200"/>
        </p:xfrm>
        <a:graphic>
          <a:graphicData uri="http://schemas.openxmlformats.org/presentationml/2006/ole">
            <p:oleObj spid="_x0000_s103427" name="Chart" r:id="rId4" imgW="4762626" imgH="1495552" progId="Excel.Sheet.8">
              <p:embed/>
            </p:oleObj>
          </a:graphicData>
        </a:graphic>
      </p:graphicFrame>
      <p:graphicFrame>
        <p:nvGraphicFramePr>
          <p:cNvPr id="103430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304800" y="5486400"/>
          <a:ext cx="8001000" cy="1371600"/>
        </p:xfrm>
        <a:graphic>
          <a:graphicData uri="http://schemas.openxmlformats.org/presentationml/2006/ole">
            <p:oleObj spid="_x0000_s103430" name="Chart" r:id="rId5" imgW="4762626" imgH="1505035" progId="Excel.Sheet.8">
              <p:embed/>
            </p:oleObj>
          </a:graphicData>
        </a:graphic>
      </p:graphicFrame>
      <p:graphicFrame>
        <p:nvGraphicFramePr>
          <p:cNvPr id="103546" name="Group 122"/>
          <p:cNvGraphicFramePr>
            <a:graphicFrameLocks noGrp="1"/>
          </p:cNvGraphicFramePr>
          <p:nvPr>
            <p:ph type="tbl" idx="1"/>
          </p:nvPr>
        </p:nvGraphicFramePr>
        <p:xfrm>
          <a:off x="762000" y="457200"/>
          <a:ext cx="6858000" cy="3352804"/>
        </p:xfrm>
        <a:graphic>
          <a:graphicData uri="http://schemas.openxmlformats.org/drawingml/2006/table">
            <a:tbl>
              <a:tblPr/>
              <a:tblGrid>
                <a:gridCol w="1431925"/>
                <a:gridCol w="1517650"/>
                <a:gridCol w="1816100"/>
                <a:gridCol w="2092325"/>
              </a:tblGrid>
              <a:tr h="53816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RESIDUAL OUTPUT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Observation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Predicted 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Residuals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 Residuals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10.40718563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2.592814371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1.689260834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13.89221557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1.107784431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0.721739617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8.664670659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-1.664670659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-1.084560073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13.89221557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-1.892215569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-1.232809292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12.1497006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0.850299401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0.553983922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12.1497006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-1.149700599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-0.749048684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8.664670659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0.335329341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0.218472533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5.179640719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-0.179640719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-0.117038857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6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CBCBCB"/>
      </a:accent1>
      <a:accent2>
        <a:srgbClr val="0066FF"/>
      </a:accent2>
      <a:accent3>
        <a:srgbClr val="FFFFFF"/>
      </a:accent3>
      <a:accent4>
        <a:srgbClr val="000000"/>
      </a:accent4>
      <a:accent5>
        <a:srgbClr val="E2E2E2"/>
      </a:accent5>
      <a:accent6>
        <a:srgbClr val="005CE7"/>
      </a:accent6>
      <a:hlink>
        <a:srgbClr val="FF0033"/>
      </a:hlink>
      <a:folHlink>
        <a:srgbClr val="00990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2191</TotalTime>
  <Words>1576</Words>
  <Application>Microsoft Office PowerPoint</Application>
  <PresentationFormat>On-screen Show (4:3)</PresentationFormat>
  <Paragraphs>839</Paragraphs>
  <Slides>32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Blank Presentation</vt:lpstr>
      <vt:lpstr>Equation</vt:lpstr>
      <vt:lpstr>Chart</vt:lpstr>
      <vt:lpstr>Linear Regression Problems</vt:lpstr>
      <vt:lpstr>Problem 13-1 (1) Note: this data applies to problems 13-1, 13-13, 13-21,13-27</vt:lpstr>
      <vt:lpstr>Problem 13-1 (2)</vt:lpstr>
      <vt:lpstr>Problem 13-1</vt:lpstr>
      <vt:lpstr>Problem 13-2 (1) Note: this data applies to problems 13-2, 13-14, 13-22,13-28</vt:lpstr>
      <vt:lpstr>Problem 13-2</vt:lpstr>
      <vt:lpstr>Problem 13-2</vt:lpstr>
      <vt:lpstr>Problems 13-2, 13-14,13-22, 13-28 Excel Solution</vt:lpstr>
      <vt:lpstr>Problems 13-2, 13-14,13-22, 13-28 Excel Solutions Cont’d</vt:lpstr>
      <vt:lpstr>Problems 13-5, 19, 25</vt:lpstr>
      <vt:lpstr>Problems 13-5, 19, 25 Cont’d</vt:lpstr>
      <vt:lpstr>Problems 13-5, 19, 25 Cont’d</vt:lpstr>
      <vt:lpstr>Problems 13-5, 19, 25 Cont’d</vt:lpstr>
      <vt:lpstr>Slide 14</vt:lpstr>
      <vt:lpstr>Problem 13-7</vt:lpstr>
      <vt:lpstr>Problem 13-8</vt:lpstr>
      <vt:lpstr>Problem 13-13  (Data from #13-1)</vt:lpstr>
      <vt:lpstr>Problem 13-13 (13-1)</vt:lpstr>
      <vt:lpstr>Problem 13-14  Note: this data applies to problems 13-2, 13-14, 13-22,13-28</vt:lpstr>
      <vt:lpstr>Problem 13-14 (13-2)</vt:lpstr>
      <vt:lpstr>Problem 13-15</vt:lpstr>
      <vt:lpstr>Problem 13-16</vt:lpstr>
      <vt:lpstr>Problem 13-16 cont’d..</vt:lpstr>
      <vt:lpstr>Problem 13-19</vt:lpstr>
      <vt:lpstr>Problem 13-21 (13-1 data) Data From 13-1</vt:lpstr>
      <vt:lpstr>Problem 13-21(13-1)</vt:lpstr>
      <vt:lpstr>Problem 13-22  (Data from 13-2)</vt:lpstr>
      <vt:lpstr>Problem 13-22(13-2) (13-2 data)</vt:lpstr>
      <vt:lpstr>Problem 13-27 (13-1)</vt:lpstr>
      <vt:lpstr>Problem 13-27 (13-1)</vt:lpstr>
      <vt:lpstr>Problem 13-28 (13-2)</vt:lpstr>
      <vt:lpstr>Problem 13-28 (13-2)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12-1 (1)</dc:title>
  <dc:creator>Dr. Manton</dc:creator>
  <cp:lastModifiedBy>50024989</cp:lastModifiedBy>
  <cp:revision>263</cp:revision>
  <cp:lastPrinted>1999-04-26T16:33:59Z</cp:lastPrinted>
  <dcterms:created xsi:type="dcterms:W3CDTF">1995-06-17T23:31:02Z</dcterms:created>
  <dcterms:modified xsi:type="dcterms:W3CDTF">2010-05-03T14:21:27Z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Tom_Brodnax@tamu-commerce.edu</vt:lpwstr>
  </property>
  <property fmtid="{D5CDD505-2E9C-101B-9397-08002B2CF9AE}" pid="8" name="HomePage">
    <vt:lpwstr>165.95.92.46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D:\InetPub\wwwroot\BOUNDS</vt:lpwstr>
  </property>
</Properties>
</file>