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1" r:id="rId2"/>
    <p:sldId id="287" r:id="rId3"/>
    <p:sldId id="282" r:id="rId4"/>
    <p:sldId id="288" r:id="rId5"/>
    <p:sldId id="256" r:id="rId6"/>
    <p:sldId id="257" r:id="rId7"/>
    <p:sldId id="289" r:id="rId8"/>
    <p:sldId id="258" r:id="rId9"/>
    <p:sldId id="259" r:id="rId10"/>
    <p:sldId id="260" r:id="rId11"/>
    <p:sldId id="261" r:id="rId12"/>
    <p:sldId id="262" r:id="rId13"/>
    <p:sldId id="263" r:id="rId14"/>
    <p:sldId id="290" r:id="rId15"/>
    <p:sldId id="291" r:id="rId16"/>
    <p:sldId id="264" r:id="rId17"/>
    <p:sldId id="284" r:id="rId18"/>
    <p:sldId id="285" r:id="rId19"/>
    <p:sldId id="267" r:id="rId20"/>
    <p:sldId id="286" r:id="rId21"/>
    <p:sldId id="283" r:id="rId22"/>
    <p:sldId id="272" r:id="rId23"/>
    <p:sldId id="270" r:id="rId24"/>
    <p:sldId id="271" r:id="rId25"/>
    <p:sldId id="274" r:id="rId26"/>
    <p:sldId id="278" r:id="rId27"/>
    <p:sldId id="273" r:id="rId28"/>
    <p:sldId id="275" r:id="rId29"/>
    <p:sldId id="276" r:id="rId30"/>
    <p:sldId id="277" r:id="rId31"/>
    <p:sldId id="279" r:id="rId32"/>
    <p:sldId id="280" r:id="rId3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0" autoAdjust="0"/>
  </p:normalViewPr>
  <p:slideViewPr>
    <p:cSldViewPr>
      <p:cViewPr varScale="1">
        <p:scale>
          <a:sx n="90" d="100"/>
          <a:sy n="90" d="100"/>
        </p:scale>
        <p:origin x="-24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2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3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4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3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5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 of Probability Concepts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SOLVED PROBLEMS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5-26</a:t>
            </a:r>
          </a:p>
        </p:txBody>
      </p:sp>
      <p:graphicFrame>
        <p:nvGraphicFramePr>
          <p:cNvPr id="1229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2286000"/>
          <a:ext cx="8458200" cy="2286000"/>
        </p:xfrm>
        <a:graphic>
          <a:graphicData uri="http://schemas.openxmlformats.org/presentationml/2006/ole">
            <p:oleObj spid="_x0000_s12293" name="Equation" r:id="rId4" imgW="7785100" imgH="19177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5-27</a:t>
            </a:r>
          </a:p>
        </p:txBody>
      </p:sp>
      <p:graphicFrame>
        <p:nvGraphicFramePr>
          <p:cNvPr id="9216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1517650"/>
          <a:ext cx="6592888" cy="4421188"/>
        </p:xfrm>
        <a:graphic>
          <a:graphicData uri="http://schemas.openxmlformats.org/presentationml/2006/ole">
            <p:oleObj spid="_x0000_s9216" name="Document" r:id="rId4" imgW="6605016" imgH="4424172" progId="Word.Document.8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Problem 5-27 Continued</a:t>
            </a:r>
          </a:p>
        </p:txBody>
      </p:sp>
      <p:graphicFrame>
        <p:nvGraphicFramePr>
          <p:cNvPr id="1638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23975" y="1400175"/>
          <a:ext cx="3922713" cy="5200650"/>
        </p:xfrm>
        <a:graphic>
          <a:graphicData uri="http://schemas.openxmlformats.org/presentationml/2006/ole">
            <p:oleObj spid="_x0000_s16389" name="Equation" r:id="rId4" imgW="1434960" imgH="226044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Problem  5-28</a:t>
            </a:r>
          </a:p>
        </p:txBody>
      </p:sp>
      <p:graphicFrame>
        <p:nvGraphicFramePr>
          <p:cNvPr id="1843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6288" y="1704975"/>
          <a:ext cx="8074025" cy="4810125"/>
        </p:xfrm>
        <a:graphic>
          <a:graphicData uri="http://schemas.openxmlformats.org/presentationml/2006/ole">
            <p:oleObj spid="_x0000_s18437" name="Equation" r:id="rId4" imgW="3314520" imgH="2057400" progId="Equation.3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 5-29(modified)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2" y="2438400"/>
          <a:ext cx="7391397" cy="1779267"/>
        </p:xfrm>
        <a:graphic>
          <a:graphicData uri="http://schemas.openxmlformats.org/drawingml/2006/table">
            <a:tbl>
              <a:tblPr/>
              <a:tblGrid>
                <a:gridCol w="2057398"/>
                <a:gridCol w="1240268"/>
                <a:gridCol w="1364577"/>
                <a:gridCol w="1364577"/>
                <a:gridCol w="1364577"/>
              </a:tblGrid>
              <a:tr h="331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Calibri"/>
                          <a:cs typeface="Times New Roman"/>
                        </a:rPr>
                        <a:t>Sales Ability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latin typeface="Times New Roman"/>
                          <a:ea typeface="Calibri"/>
                          <a:cs typeface="Times New Roman"/>
                        </a:rPr>
                        <a:t>Fair(F)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latin typeface="Times New Roman"/>
                          <a:ea typeface="Calibri"/>
                          <a:cs typeface="Times New Roman"/>
                        </a:rPr>
                        <a:t>Good(G)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latin typeface="Times New Roman"/>
                          <a:ea typeface="Calibri"/>
                          <a:cs typeface="Times New Roman"/>
                        </a:rPr>
                        <a:t>Exc(E)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latin typeface="Times New Roman"/>
                          <a:ea typeface="Calibri"/>
                          <a:cs typeface="Times New Roman"/>
                        </a:rPr>
                        <a:t>Totals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Below Average(BA)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Average(A)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Above Average(AA)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Totals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55" marR="664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381000" y="4876800"/>
            <a:ext cx="81683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Remember probability of an event is the number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ways the event can occur divided by the total possible outcomes. You can find the probabilities of an event by the counts contained in a contingency table.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1981200"/>
            <a:ext cx="2659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for Advancement</a:t>
            </a:r>
            <a:endParaRPr lang="en-US" sz="11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609600"/>
          </a:xfrm>
        </p:spPr>
        <p:txBody>
          <a:bodyPr/>
          <a:lstStyle/>
          <a:p>
            <a:r>
              <a:rPr lang="en-US" dirty="0" smtClean="0"/>
              <a:t>Problem  </a:t>
            </a:r>
            <a:r>
              <a:rPr lang="en-US" dirty="0" smtClean="0"/>
              <a:t>5-29(cont’d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609600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Find the following probabilities: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1. P(AA and E) = </a:t>
            </a:r>
            <a:r>
              <a:rPr lang="en-US" sz="1600" smtClean="0"/>
              <a:t>135/500</a:t>
            </a:r>
            <a:r>
              <a:rPr lang="en-US" sz="1600" smtClean="0"/>
              <a:t>=.27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2. P(F or A)= 154/500+150/500-45/500=259/500=.518  - events are not  mutually exclusive - general rule of addition.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3. P(F or E)=154/500+202/500=356/500=.712   - events are mutually exclusive - special rule of addition.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4. P(A and G)=60/500=.12  -  the person must have both attributes of being A and G and there are only 60 of them.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5.P(E/A)=45/150=.30  -   remember the / indicates given or on the condition that we have an average person on sales ability. So our denominator becomes 150. This is a conditional probability.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6. P(BA/G)=12/144=.08333</a:t>
            </a:r>
          </a:p>
          <a:p>
            <a:endParaRPr lang="en-US" sz="1600" dirty="0" smtClean="0"/>
          </a:p>
          <a:p>
            <a:r>
              <a:rPr lang="en-US" sz="1600" dirty="0" smtClean="0"/>
              <a:t>7. P(A and E )=45/500=.09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8. P(A or E) = 150/500 + 202/500 - 45/500=307/500=.614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9. P (BA/E)=22/202=.1089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10. P( E and BA)= 22/500=.044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 5-41</a:t>
            </a:r>
          </a:p>
        </p:txBody>
      </p:sp>
      <p:graphicFrame>
        <p:nvGraphicFramePr>
          <p:cNvPr id="2048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p:oleObj spid="_x0000_s20485" name="Equation" r:id="rId4" imgW="124120" imgH="224672" progId="Equation.3">
              <p:embed/>
            </p:oleObj>
          </a:graphicData>
        </a:graphic>
      </p:graphicFrame>
      <p:graphicFrame>
        <p:nvGraphicFramePr>
          <p:cNvPr id="2048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p:oleObj spid="_x0000_s20486" name="Equation" r:id="rId5" imgW="124120" imgH="224672" progId="Equation.3">
              <p:embed/>
            </p:oleObj>
          </a:graphicData>
        </a:graphic>
      </p:graphicFrame>
      <p:graphicFrame>
        <p:nvGraphicFramePr>
          <p:cNvPr id="2048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28800" y="1828800"/>
          <a:ext cx="5410200" cy="3290888"/>
        </p:xfrm>
        <a:graphic>
          <a:graphicData uri="http://schemas.openxmlformats.org/presentationml/2006/ole">
            <p:oleObj spid="_x0000_s20487" name="Equation" r:id="rId6" imgW="1803400" imgH="11176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 5-42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1981200"/>
          <a:ext cx="1219200" cy="685800"/>
        </p:xfrm>
        <a:graphic>
          <a:graphicData uri="http://schemas.openxmlformats.org/presentationml/2006/ole">
            <p:oleObj spid="_x0000_s57349" name="Equation" r:id="rId4" imgW="685800" imgH="38100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676400" y="2514600"/>
          <a:ext cx="2057400" cy="609600"/>
        </p:xfrm>
        <a:graphic>
          <a:graphicData uri="http://schemas.openxmlformats.org/presentationml/2006/ole">
            <p:oleObj spid="_x0000_s57351" name="Equation" r:id="rId5" imgW="952087" imgH="241195" progId="Equation.3">
              <p:embed/>
            </p:oleObj>
          </a:graphicData>
        </a:graphic>
      </p:graphicFrame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2514600" y="2971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1143000" y="3810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2743200" y="4724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971800" y="4724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200400" y="4724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429000" y="4724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1905000" y="5721350"/>
          <a:ext cx="5029200" cy="590550"/>
        </p:xfrm>
        <a:graphic>
          <a:graphicData uri="http://schemas.openxmlformats.org/presentationml/2006/ole">
            <p:oleObj spid="_x0000_s57359" name="Equation" r:id="rId6" imgW="2489200" imgH="292100" progId="Equation.3">
              <p:embed/>
            </p:oleObj>
          </a:graphicData>
        </a:graphic>
      </p:graphicFrame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5638800" y="6305550"/>
          <a:ext cx="1981200" cy="552450"/>
        </p:xfrm>
        <a:graphic>
          <a:graphicData uri="http://schemas.openxmlformats.org/presentationml/2006/ole">
            <p:oleObj spid="_x0000_s57360" name="Equation" r:id="rId7" imgW="1002865" imgH="279279" progId="Equation.3">
              <p:embed/>
            </p:oleObj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80010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Exchange No.    Each digit can range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is fixed                from 0-9.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537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0000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9999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 5-43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98800" y="2133600"/>
          <a:ext cx="3859213" cy="3733800"/>
        </p:xfrm>
        <a:graphic>
          <a:graphicData uri="http://schemas.openxmlformats.org/presentationml/2006/ole">
            <p:oleObj spid="_x0000_s61444" name="Equation" r:id="rId4" imgW="2349500" imgH="2273300" progId="Equation.3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098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5-44</a:t>
            </a:r>
          </a:p>
        </p:txBody>
      </p:sp>
      <p:graphicFrame>
        <p:nvGraphicFramePr>
          <p:cNvPr id="2662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1905000"/>
          <a:ext cx="7239000" cy="3429000"/>
        </p:xfrm>
        <a:graphic>
          <a:graphicData uri="http://schemas.openxmlformats.org/presentationml/2006/ole">
            <p:oleObj spid="_x0000_s26629" name="Equation" r:id="rId4" imgW="2476500" imgH="1079500" progId="Equation.3">
              <p:embed/>
            </p:oleObj>
          </a:graphicData>
        </a:graphic>
      </p:graphicFrame>
      <p:graphicFrame>
        <p:nvGraphicFramePr>
          <p:cNvPr id="266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14850" y="3321050"/>
          <a:ext cx="125413" cy="227013"/>
        </p:xfrm>
        <a:graphic>
          <a:graphicData uri="http://schemas.openxmlformats.org/presentationml/2006/ole">
            <p:oleObj spid="_x0000_s26630" name="Equation" r:id="rId5" imgW="124120" imgH="224672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4000" dirty="0"/>
              <a:t>Problem 5-1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 	1	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	        A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	        A	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	        F	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	        F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4000" dirty="0"/>
              <a:t>Problem 5-45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66800" y="1828800"/>
            <a:ext cx="10668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343400"/>
          <a:ext cx="6350000" cy="914400"/>
        </p:xfrm>
        <a:graphic>
          <a:graphicData uri="http://schemas.openxmlformats.org/presentationml/2006/ole">
            <p:oleObj spid="_x0000_s63494" name="Equation" r:id="rId4" imgW="311148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3733800"/>
          <a:ext cx="7086600" cy="457200"/>
        </p:xfrm>
        <a:graphic>
          <a:graphicData uri="http://schemas.openxmlformats.org/presentationml/2006/ole">
            <p:oleObj spid="_x0000_s63495" name="Equation" r:id="rId5" imgW="4025880" imgH="266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68500" y="1752600"/>
          <a:ext cx="6046788" cy="914400"/>
        </p:xfrm>
        <a:graphic>
          <a:graphicData uri="http://schemas.openxmlformats.org/presentationml/2006/ole">
            <p:oleObj spid="_x0000_s63496" name="Equation" r:id="rId6" imgW="27939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 5-45 Continued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5000" y="2057400"/>
          <a:ext cx="6096000" cy="2971800"/>
        </p:xfrm>
        <a:graphic>
          <a:graphicData uri="http://schemas.openxmlformats.org/presentationml/2006/ole">
            <p:oleObj spid="_x0000_s55300" name="Equation" r:id="rId4" imgW="1663700" imgH="876300" progId="Equation.3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Problem 5-66</a:t>
            </a:r>
            <a:br>
              <a:rPr lang="en-US" sz="4000"/>
            </a:br>
            <a:r>
              <a:rPr lang="en-US" sz="4000"/>
              <a:t>(</a:t>
            </a:r>
            <a:r>
              <a:rPr lang="en-US" sz="2400"/>
              <a:t>Previous Edition</a:t>
            </a:r>
            <a:r>
              <a:rPr lang="en-US" sz="4000"/>
              <a:t>)</a:t>
            </a:r>
          </a:p>
        </p:txBody>
      </p:sp>
      <p:graphicFrame>
        <p:nvGraphicFramePr>
          <p:cNvPr id="3686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8913" y="2176463"/>
          <a:ext cx="6272212" cy="3922712"/>
        </p:xfrm>
        <a:graphic>
          <a:graphicData uri="http://schemas.openxmlformats.org/presentationml/2006/ole">
            <p:oleObj spid="_x0000_s36869" name="Document" r:id="rId4" imgW="6274308" imgH="3924300" progId="Word.Document.8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sz="4000"/>
              <a:t>Problem 5-66</a:t>
            </a:r>
            <a:br>
              <a:rPr lang="en-US" sz="4000"/>
            </a:br>
            <a:r>
              <a:rPr lang="en-US" sz="4000"/>
              <a:t> (</a:t>
            </a:r>
            <a:r>
              <a:rPr lang="en-US" sz="2400"/>
              <a:t>Previous Edition</a:t>
            </a:r>
            <a:r>
              <a:rPr lang="en-US" sz="4000"/>
              <a:t>)</a:t>
            </a:r>
          </a:p>
        </p:txBody>
      </p:sp>
      <p:graphicFrame>
        <p:nvGraphicFramePr>
          <p:cNvPr id="3277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7400" y="1981200"/>
          <a:ext cx="4724400" cy="3276600"/>
        </p:xfrm>
        <a:graphic>
          <a:graphicData uri="http://schemas.openxmlformats.org/presentationml/2006/ole">
            <p:oleObj spid="_x0000_s32773" name="Equation" r:id="rId4" imgW="1422400" imgH="1079500" progId="Equation.3">
              <p:embed/>
            </p:oleObj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1000" y="5486400"/>
            <a:ext cx="83994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latin typeface="Times New Roman" pitchFamily="18" charset="0"/>
              </a:rPr>
              <a:t>An example of the special rule of addition of probabilities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Problem 5-66 Continued</a:t>
            </a:r>
            <a:br>
              <a:rPr lang="en-US" sz="4000"/>
            </a:br>
            <a:r>
              <a:rPr lang="en-US" sz="4000"/>
              <a:t> (</a:t>
            </a:r>
            <a:r>
              <a:rPr lang="en-US" sz="2400"/>
              <a:t>Previous Edition</a:t>
            </a:r>
            <a:r>
              <a:rPr lang="en-US" sz="4000"/>
              <a:t>)</a:t>
            </a:r>
          </a:p>
        </p:txBody>
      </p:sp>
      <p:graphicFrame>
        <p:nvGraphicFramePr>
          <p:cNvPr id="3482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43000" y="2209800"/>
          <a:ext cx="6705600" cy="3124200"/>
        </p:xfrm>
        <a:graphic>
          <a:graphicData uri="http://schemas.openxmlformats.org/presentationml/2006/ole">
            <p:oleObj spid="_x0000_s34821" name="Equation" r:id="rId4" imgW="2641600" imgH="1092200" progId="Equation.3">
              <p:embed/>
            </p:oleObj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638800"/>
            <a:ext cx="9001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>
                <a:latin typeface="Times New Roman" pitchFamily="18" charset="0"/>
              </a:rPr>
              <a:t>An example of the general rule of the addition of probabilities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  <a:noFill/>
          <a:ln/>
        </p:spPr>
        <p:txBody>
          <a:bodyPr/>
          <a:lstStyle/>
          <a:p>
            <a:r>
              <a:rPr lang="en-US" sz="3200" dirty="0"/>
              <a:t>Problem 5-66 Continued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(</a:t>
            </a:r>
            <a:r>
              <a:rPr lang="en-US" sz="2400" dirty="0"/>
              <a:t>Previous Edition</a:t>
            </a:r>
            <a:r>
              <a:rPr lang="en-US" sz="4000" dirty="0"/>
              <a:t>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5715000"/>
            <a:ext cx="7391400" cy="533400"/>
          </a:xfrm>
        </p:spPr>
        <p:txBody>
          <a:bodyPr/>
          <a:lstStyle/>
          <a:p>
            <a:r>
              <a:rPr lang="en-US" sz="2000" dirty="0" smtClean="0"/>
              <a:t>AN EXAMPLE OF THE GENERAL RULE OF MULTIPLICATION</a:t>
            </a:r>
            <a:endParaRPr lang="en-US" sz="2000" dirty="0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1447800" y="1676400"/>
          <a:ext cx="6994525" cy="1341437"/>
        </p:xfrm>
        <a:graphic>
          <a:graphicData uri="http://schemas.openxmlformats.org/presentationml/2006/ole">
            <p:oleObj spid="_x0000_s40966" name="Equation" r:id="rId4" imgW="4635360" imgH="888840" progId="Equation.3">
              <p:embed/>
            </p:oleObj>
          </a:graphicData>
        </a:graphic>
      </p:graphicFrame>
      <p:graphicFrame>
        <p:nvGraphicFramePr>
          <p:cNvPr id="4096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09800" y="3124200"/>
          <a:ext cx="3357562" cy="2414587"/>
        </p:xfrm>
        <a:graphic>
          <a:graphicData uri="http://schemas.openxmlformats.org/presentationml/2006/ole">
            <p:oleObj spid="_x0000_s40965" name="Equation" r:id="rId5" imgW="2705040" imgH="177768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581400" y="3429000"/>
          <a:ext cx="1300163" cy="485775"/>
        </p:xfrm>
        <a:graphic>
          <a:graphicData uri="http://schemas.openxmlformats.org/presentationml/2006/ole">
            <p:oleObj spid="_x0000_s48132" name="Equation" r:id="rId4" imgW="723586" imgH="253890" progId="Equation.3">
              <p:embed/>
            </p:oleObj>
          </a:graphicData>
        </a:graphic>
      </p:graphicFrame>
      <p:sp>
        <p:nvSpPr>
          <p:cNvPr id="481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Problem 5-66 Continued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Extra questions</a:t>
            </a:r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242888" y="2089150"/>
          <a:ext cx="8732837" cy="4203700"/>
        </p:xfrm>
        <a:graphic>
          <a:graphicData uri="http://schemas.openxmlformats.org/presentationml/2006/ole">
            <p:oleObj spid="_x0000_s48136" name="Equation" r:id="rId5" imgW="3835080" imgH="1701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5-66</a:t>
            </a:r>
            <a:br>
              <a:rPr lang="en-US"/>
            </a:br>
            <a:r>
              <a:rPr lang="en-US"/>
              <a:t>Joint Probability Table</a:t>
            </a:r>
          </a:p>
        </p:txBody>
      </p:sp>
      <p:graphicFrame>
        <p:nvGraphicFramePr>
          <p:cNvPr id="21504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977900" y="2181225"/>
          <a:ext cx="6940550" cy="3851275"/>
        </p:xfrm>
        <a:graphic>
          <a:graphicData uri="http://schemas.openxmlformats.org/presentationml/2006/ole">
            <p:oleObj spid="_x0000_s21504" name="Document" r:id="rId4" imgW="6725453" imgH="3919167" progId="Word.Document.8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  <a:ln/>
        </p:spPr>
        <p:txBody>
          <a:bodyPr/>
          <a:lstStyle/>
          <a:p>
            <a:r>
              <a:rPr lang="en-US" sz="3600"/>
              <a:t>Problem 5-67</a:t>
            </a:r>
            <a:br>
              <a:rPr lang="en-US" sz="3600"/>
            </a:br>
            <a:r>
              <a:rPr lang="en-US" sz="2400"/>
              <a:t>(Previous Edition)</a:t>
            </a:r>
          </a:p>
        </p:txBody>
      </p:sp>
      <p:graphicFrame>
        <p:nvGraphicFramePr>
          <p:cNvPr id="4301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09674" y="1154113"/>
          <a:ext cx="6791325" cy="9923462"/>
        </p:xfrm>
        <a:graphic>
          <a:graphicData uri="http://schemas.openxmlformats.org/presentationml/2006/ole">
            <p:oleObj spid="_x0000_s43013" name="Document" r:id="rId4" imgW="7519758" imgH="11783044" progId="Word.Document.8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Problem 5-67Continued</a:t>
            </a:r>
            <a:br>
              <a:rPr lang="en-US" sz="3200"/>
            </a:br>
            <a:r>
              <a:rPr lang="en-US" sz="3200"/>
              <a:t> </a:t>
            </a:r>
            <a:r>
              <a:rPr lang="en-US" sz="2400"/>
              <a:t>(Previous Edition)</a:t>
            </a:r>
          </a:p>
        </p:txBody>
      </p:sp>
      <p:graphicFrame>
        <p:nvGraphicFramePr>
          <p:cNvPr id="4506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2057400"/>
          <a:ext cx="7848600" cy="3886200"/>
        </p:xfrm>
        <a:graphic>
          <a:graphicData uri="http://schemas.openxmlformats.org/presentationml/2006/ole">
            <p:oleObj spid="_x0000_s45061" name="Equation" r:id="rId4" imgW="2959100" imgH="14478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943600" cy="533400"/>
          </a:xfrm>
        </p:spPr>
        <p:txBody>
          <a:bodyPr/>
          <a:lstStyle/>
          <a:p>
            <a:r>
              <a:rPr lang="en-US" sz="3200" dirty="0"/>
              <a:t>Problem 5-3, 4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371600" y="2895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2057400" y="3429000"/>
          <a:ext cx="1447800" cy="682625"/>
        </p:xfrm>
        <a:graphic>
          <a:graphicData uri="http://schemas.openxmlformats.org/presentationml/2006/ole">
            <p:oleObj spid="_x0000_s54283" name="Equation" r:id="rId4" imgW="723586" imgH="406224" progId="Equation.3">
              <p:embed/>
            </p:oleObj>
          </a:graphicData>
        </a:graphic>
      </p:graphicFrame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2667000" y="4953000"/>
          <a:ext cx="1176338" cy="857250"/>
        </p:xfrm>
        <a:graphic>
          <a:graphicData uri="http://schemas.openxmlformats.org/presentationml/2006/ole">
            <p:oleObj spid="_x0000_s54285" name="Equation" r:id="rId5" imgW="495085" imgH="393529" progId="Equation.3">
              <p:embed/>
            </p:oleObj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2400" y="914400"/>
            <a:ext cx="8686800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Accounting    10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Finance           5   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Economics      3                      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Management   6   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Marketing      10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                 34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a. P(Mgt) =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b. Empirical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a   P(minority)  =  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b.  classical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sz="3600"/>
              <a:t>Problem 5-67 Continued</a:t>
            </a:r>
            <a:br>
              <a:rPr lang="en-US" sz="3600"/>
            </a:br>
            <a:r>
              <a:rPr lang="en-US" sz="2800"/>
              <a:t>(Previous Edition)</a:t>
            </a:r>
          </a:p>
        </p:txBody>
      </p:sp>
      <p:graphicFrame>
        <p:nvGraphicFramePr>
          <p:cNvPr id="4710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05000" y="1600200"/>
          <a:ext cx="5715000" cy="4191000"/>
        </p:xfrm>
        <a:graphic>
          <a:graphicData uri="http://schemas.openxmlformats.org/presentationml/2006/ole">
            <p:oleObj spid="_x0000_s47109" name="Equation" r:id="rId4" imgW="2082800" imgH="13843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5-78</a:t>
            </a: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2362200" y="2895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2362200" y="2895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2362200" y="3657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V="1">
            <a:off x="5181600" y="2895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3733800" y="2895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2362200" y="3276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2438400" y="5029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2438400" y="5791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5105400" y="5029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 flipV="1">
            <a:off x="2438400" y="5029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V="1">
            <a:off x="3733800" y="5029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2438400" y="5410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29"/>
          <p:cNvSpPr txBox="1">
            <a:spLocks noChangeArrowheads="1"/>
          </p:cNvSpPr>
          <p:nvPr/>
        </p:nvSpPr>
        <p:spPr bwMode="auto">
          <a:xfrm>
            <a:off x="762000" y="1905000"/>
            <a:ext cx="77724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Smoke	    Do not smoke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Male           75                250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Female                                                  150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100            300                400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Completed table: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Smoke	    Do not smoke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Male           75                175          250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Female            25                125          150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100               300          400               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5-78 Contd..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438400" y="2819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438400" y="2819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438400" y="3505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V="1">
            <a:off x="5029200" y="2819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2438400" y="3124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3733800" y="2819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Joint probability Table: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Smokers	  Non-Smokers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Male         .1875           .4375        .625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Female        .0425           .3125        .375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.25                .75          1.00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P(M) = .625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P(S)  = .25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P(M and S) = .1875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P(M or S) = P(M) + P(S) – P (M and S) = .625 + .25 - .1875 =.6875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 problem : given that you selected a smoker, What is the probability that it is a male?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P(M/S) =P(M and S) / P(S) = .1875 / .25 = .75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/>
              <a:t>Problem 5-8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3733800" y="3581400"/>
          <a:ext cx="2944813" cy="1171575"/>
        </p:xfrm>
        <a:graphic>
          <a:graphicData uri="http://schemas.openxmlformats.org/presentationml/2006/ole">
            <p:oleObj spid="_x0000_s68617" name="Equation" r:id="rId4" imgW="1193800" imgH="558800" progId="Equation.3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Number of violations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b. at least one violation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c. P(x=2) 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d. empirical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5-11</a:t>
            </a:r>
          </a:p>
        </p:txBody>
      </p:sp>
      <p:graphicFrame>
        <p:nvGraphicFramePr>
          <p:cNvPr id="410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1828800"/>
          <a:ext cx="6553200" cy="3124200"/>
        </p:xfrm>
        <a:graphic>
          <a:graphicData uri="http://schemas.openxmlformats.org/presentationml/2006/ole">
            <p:oleObj spid="_x0000_s4101" name="Equation" r:id="rId4" imgW="1485900" imgH="7112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33400" y="5141913"/>
          <a:ext cx="8001000" cy="787400"/>
        </p:xfrm>
        <a:graphic>
          <a:graphicData uri="http://schemas.openxmlformats.org/presentationml/2006/ole">
            <p:oleObj spid="_x0000_s4103" name="Equation" r:id="rId5" imgW="2451100" imgH="2413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5-12</a:t>
            </a:r>
          </a:p>
        </p:txBody>
      </p:sp>
      <p:graphicFrame>
        <p:nvGraphicFramePr>
          <p:cNvPr id="14336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" y="2209800"/>
          <a:ext cx="7556500" cy="3213100"/>
        </p:xfrm>
        <a:graphic>
          <a:graphicData uri="http://schemas.openxmlformats.org/presentationml/2006/ole">
            <p:oleObj spid="_x0000_s14336" name="Equation" r:id="rId4" imgW="7556500" imgH="32131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dirty="0"/>
              <a:t>Problem 5-14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P(P) = .50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P(BE) = .30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P(L) = .20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P( No loss) = P(P) + P(BE) = .50+.30=.80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P(No loss) = 1-P(L)= 1-.20=.80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5-17</a:t>
            </a:r>
          </a:p>
        </p:txBody>
      </p:sp>
      <p:graphicFrame>
        <p:nvGraphicFramePr>
          <p:cNvPr id="819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" y="2514600"/>
          <a:ext cx="8458200" cy="1841500"/>
        </p:xfrm>
        <a:graphic>
          <a:graphicData uri="http://schemas.openxmlformats.org/presentationml/2006/ole">
            <p:oleObj spid="_x0000_s8197" name="Equation" r:id="rId4" imgW="8502650" imgH="18415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5-18</a:t>
            </a:r>
          </a:p>
        </p:txBody>
      </p:sp>
      <p:graphicFrame>
        <p:nvGraphicFramePr>
          <p:cNvPr id="1024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2743200"/>
          <a:ext cx="8458200" cy="2514600"/>
        </p:xfrm>
        <a:graphic>
          <a:graphicData uri="http://schemas.openxmlformats.org/presentationml/2006/ole">
            <p:oleObj spid="_x0000_s10245" name="Equation" r:id="rId4" imgW="2222500" imgH="6731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347</TotalTime>
  <Words>312</Words>
  <Application>Microsoft Office PowerPoint</Application>
  <PresentationFormat>On-screen Show (4:3)</PresentationFormat>
  <Paragraphs>142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Blank Presentation</vt:lpstr>
      <vt:lpstr>Equation</vt:lpstr>
      <vt:lpstr>Document</vt:lpstr>
      <vt:lpstr>Chapter 5 </vt:lpstr>
      <vt:lpstr>Problem 5-1</vt:lpstr>
      <vt:lpstr>Problem 5-3, 4</vt:lpstr>
      <vt:lpstr>Problem 5-8</vt:lpstr>
      <vt:lpstr>Problem 5-11</vt:lpstr>
      <vt:lpstr>Problem 5-12</vt:lpstr>
      <vt:lpstr>Problem 5-14</vt:lpstr>
      <vt:lpstr>Problem 5-17</vt:lpstr>
      <vt:lpstr>Problem 5-18</vt:lpstr>
      <vt:lpstr>Problem 5-26</vt:lpstr>
      <vt:lpstr>Problem 5-27</vt:lpstr>
      <vt:lpstr>Problem 5-27 Continued</vt:lpstr>
      <vt:lpstr>Problem  5-28</vt:lpstr>
      <vt:lpstr>Problem  5-29(modified)</vt:lpstr>
      <vt:lpstr>Problem  5-29(cont’d)</vt:lpstr>
      <vt:lpstr>Problem  5-41</vt:lpstr>
      <vt:lpstr>Problem  5-42</vt:lpstr>
      <vt:lpstr>Problem  5-43</vt:lpstr>
      <vt:lpstr>Problem 5-44</vt:lpstr>
      <vt:lpstr>Problem 5-45</vt:lpstr>
      <vt:lpstr>Problem  5-45 Continued</vt:lpstr>
      <vt:lpstr>Problem 5-66 (Previous Edition)</vt:lpstr>
      <vt:lpstr>Problem 5-66  (Previous Edition)</vt:lpstr>
      <vt:lpstr>Problem 5-66 Continued  (Previous Edition)</vt:lpstr>
      <vt:lpstr>Problem 5-66 Continued  (Previous Edition)</vt:lpstr>
      <vt:lpstr>Problem 5-66 Continued Extra questions</vt:lpstr>
      <vt:lpstr>Problem 5-66 Joint Probability Table</vt:lpstr>
      <vt:lpstr>Problem 5-67 (Previous Edition)</vt:lpstr>
      <vt:lpstr>Problem 5-67Continued  (Previous Edition)</vt:lpstr>
      <vt:lpstr>Problem 5-67 Continued (Previous Edition)</vt:lpstr>
      <vt:lpstr>Problem 5-78</vt:lpstr>
      <vt:lpstr>Problem 5-78 Contd..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Tom Brodnax</dc:creator>
  <cp:lastModifiedBy>student</cp:lastModifiedBy>
  <cp:revision>185</cp:revision>
  <dcterms:created xsi:type="dcterms:W3CDTF">1999-02-01T21:20:20Z</dcterms:created>
  <dcterms:modified xsi:type="dcterms:W3CDTF">2009-10-12T14:37:06Z</dcterms:modified>
</cp:coreProperties>
</file>