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83" r:id="rId3"/>
    <p:sldId id="257" r:id="rId4"/>
    <p:sldId id="276" r:id="rId5"/>
    <p:sldId id="277" r:id="rId6"/>
    <p:sldId id="258" r:id="rId7"/>
    <p:sldId id="278" r:id="rId8"/>
    <p:sldId id="279" r:id="rId9"/>
    <p:sldId id="260" r:id="rId10"/>
    <p:sldId id="261" r:id="rId11"/>
    <p:sldId id="282" r:id="rId12"/>
    <p:sldId id="289" r:id="rId13"/>
    <p:sldId id="290" r:id="rId14"/>
    <p:sldId id="291" r:id="rId15"/>
    <p:sldId id="29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htmlPubPr pubBrowser="v4" r:id="rId1">
    <p:sldAll/>
  </p:htmlPubPr>
  <p:webPr encoding="windows-1252" clr="blackTextOnWhite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25" autoAdjust="0"/>
  </p:normalViewPr>
  <p:slideViewPr>
    <p:cSldViewPr>
      <p:cViewPr>
        <p:scale>
          <a:sx n="75" d="100"/>
          <a:sy n="75" d="100"/>
        </p:scale>
        <p:origin x="-36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file:///G:\gbus302\gbus302\gbus501\prob_8\prob_81.htm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C3646-0037-4D61-BFFC-4311FEBC23C4}" type="datetimeFigureOut">
              <a:rPr lang="en-US" smtClean="0"/>
              <a:pPr/>
              <a:t>10/27/2008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CFDA-88A2-4A64-98BE-46BC4BE35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CFDA-88A2-4A64-98BE-46BC4BE35E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Microsoft_Office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752600"/>
            <a:ext cx="7772400" cy="1143000"/>
          </a:xfrm>
        </p:spPr>
        <p:txBody>
          <a:bodyPr/>
          <a:lstStyle/>
          <a:p>
            <a:r>
              <a:rPr lang="en-US" sz="4000" b="1"/>
              <a:t>Chapter </a:t>
            </a:r>
            <a:r>
              <a:rPr lang="en-US" sz="4000" b="1" smtClean="0"/>
              <a:t>8</a:t>
            </a:r>
            <a:endParaRPr lang="en-US" sz="4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26" name="Equation" r:id="rId4" imgW="114151" imgH="215619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2590800"/>
          <a:ext cx="4876800" cy="1169987"/>
        </p:xfrm>
        <a:graphic>
          <a:graphicData uri="http://schemas.openxmlformats.org/presentationml/2006/ole">
            <p:oleObj spid="_x0000_s1027" name="Equation" r:id="rId5" imgW="170172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3733800"/>
          <a:ext cx="3744686" cy="609600"/>
        </p:xfrm>
        <a:graphic>
          <a:graphicData uri="http://schemas.openxmlformats.org/presentationml/2006/ole">
            <p:oleObj spid="_x0000_s1028" name="Equation" r:id="rId6" imgW="10918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 8-18(Contd.)</a:t>
            </a:r>
          </a:p>
        </p:txBody>
      </p:sp>
      <p:sp>
        <p:nvSpPr>
          <p:cNvPr id="9221" name="AutoShape 5"/>
          <p:cNvSpPr>
            <a:spLocks/>
          </p:cNvSpPr>
          <p:nvPr/>
        </p:nvSpPr>
        <p:spPr bwMode="auto">
          <a:xfrm>
            <a:off x="2438400" y="4038600"/>
            <a:ext cx="2286000" cy="1282700"/>
          </a:xfrm>
          <a:custGeom>
            <a:avLst/>
            <a:gdLst>
              <a:gd name="T0" fmla="*/ 0 w 1440"/>
              <a:gd name="T1" fmla="*/ 776 h 808"/>
              <a:gd name="T2" fmla="*/ 96 w 1440"/>
              <a:gd name="T3" fmla="*/ 776 h 808"/>
              <a:gd name="T4" fmla="*/ 288 w 1440"/>
              <a:gd name="T5" fmla="*/ 728 h 808"/>
              <a:gd name="T6" fmla="*/ 576 w 1440"/>
              <a:gd name="T7" fmla="*/ 296 h 808"/>
              <a:gd name="T8" fmla="*/ 768 w 1440"/>
              <a:gd name="T9" fmla="*/ 8 h 808"/>
              <a:gd name="T10" fmla="*/ 1008 w 1440"/>
              <a:gd name="T11" fmla="*/ 344 h 808"/>
              <a:gd name="T12" fmla="*/ 1152 w 1440"/>
              <a:gd name="T13" fmla="*/ 632 h 808"/>
              <a:gd name="T14" fmla="*/ 1440 w 1440"/>
              <a:gd name="T15" fmla="*/ 776 h 8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40"/>
              <a:gd name="T25" fmla="*/ 0 h 808"/>
              <a:gd name="T26" fmla="*/ 1440 w 1440"/>
              <a:gd name="T27" fmla="*/ 808 h 8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40" h="808">
                <a:moveTo>
                  <a:pt x="0" y="776"/>
                </a:moveTo>
                <a:cubicBezTo>
                  <a:pt x="24" y="780"/>
                  <a:pt x="48" y="784"/>
                  <a:pt x="96" y="776"/>
                </a:cubicBezTo>
                <a:cubicBezTo>
                  <a:pt x="144" y="768"/>
                  <a:pt x="208" y="808"/>
                  <a:pt x="288" y="728"/>
                </a:cubicBezTo>
                <a:cubicBezTo>
                  <a:pt x="368" y="648"/>
                  <a:pt x="496" y="416"/>
                  <a:pt x="576" y="296"/>
                </a:cubicBezTo>
                <a:cubicBezTo>
                  <a:pt x="656" y="176"/>
                  <a:pt x="696" y="0"/>
                  <a:pt x="768" y="8"/>
                </a:cubicBezTo>
                <a:cubicBezTo>
                  <a:pt x="840" y="16"/>
                  <a:pt x="944" y="240"/>
                  <a:pt x="1008" y="344"/>
                </a:cubicBezTo>
                <a:cubicBezTo>
                  <a:pt x="1072" y="448"/>
                  <a:pt x="1080" y="560"/>
                  <a:pt x="1152" y="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286000" y="548640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657600" y="4114800"/>
            <a:ext cx="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048000" y="5029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267200" y="5029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3048000" y="4572000"/>
            <a:ext cx="609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657600" y="4572000"/>
            <a:ext cx="609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048000" y="4800600"/>
            <a:ext cx="6096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657600" y="4800600"/>
            <a:ext cx="609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048000" y="5105400"/>
            <a:ext cx="6096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3505200" y="41148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3352800" y="4267200"/>
            <a:ext cx="304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3200400" y="4419600"/>
            <a:ext cx="457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657600" y="4419600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3657600" y="4267200"/>
            <a:ext cx="381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657600" y="41148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657600" y="5029200"/>
            <a:ext cx="609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3276600" y="5257800"/>
            <a:ext cx="3810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657600" y="5257800"/>
            <a:ext cx="304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2133600" y="4572000"/>
            <a:ext cx="914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4191000" y="4419600"/>
            <a:ext cx="6858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4800600" y="4038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.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4429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143000" y="4267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.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2852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743200" y="56388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320                  350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2895600" y="5873750"/>
          <a:ext cx="1639888" cy="984250"/>
        </p:xfrm>
        <a:graphic>
          <a:graphicData uri="http://schemas.openxmlformats.org/presentationml/2006/ole">
            <p:oleObj spid="_x0000_s9247" name="Equation" r:id="rId4" imgW="799920" imgH="583920" progId="Equation.3">
              <p:embed/>
            </p:oleObj>
          </a:graphicData>
        </a:graphic>
      </p:graphicFrame>
      <p:grpSp>
        <p:nvGrpSpPr>
          <p:cNvPr id="9249" name="Group 33"/>
          <p:cNvGrpSpPr>
            <a:grpSpLocks noChangeAspect="1"/>
          </p:cNvGrpSpPr>
          <p:nvPr/>
        </p:nvGrpSpPr>
        <p:grpSpPr bwMode="auto">
          <a:xfrm>
            <a:off x="1371600" y="-152400"/>
            <a:ext cx="6115050" cy="4354513"/>
            <a:chOff x="2520" y="3348"/>
            <a:chExt cx="9629" cy="6858"/>
          </a:xfrm>
        </p:grpSpPr>
        <p:sp>
          <p:nvSpPr>
            <p:cNvPr id="9250" name="AutoShape 34"/>
            <p:cNvSpPr>
              <a:spLocks noChangeAspect="1" noChangeArrowheads="1"/>
            </p:cNvSpPr>
            <p:nvPr/>
          </p:nvSpPr>
          <p:spPr bwMode="auto">
            <a:xfrm>
              <a:off x="2520" y="3348"/>
              <a:ext cx="9629" cy="685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5557" y="6494"/>
              <a:ext cx="2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749" y="7313"/>
              <a:ext cx="2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5842" y="7645"/>
              <a:ext cx="181" cy="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4708" y="8038"/>
              <a:ext cx="14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V="1">
              <a:off x="7234" y="9072"/>
              <a:ext cx="62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7296" y="9082"/>
              <a:ext cx="89" cy="1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 flipV="1">
              <a:off x="7396" y="8756"/>
              <a:ext cx="118" cy="4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>
              <a:off x="7514" y="8756"/>
              <a:ext cx="5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>
              <a:off x="7183" y="8670"/>
              <a:ext cx="90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6670" y="8038"/>
              <a:ext cx="19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9449" y="7726"/>
              <a:ext cx="48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58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9329" y="7726"/>
              <a:ext cx="1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9087" y="7726"/>
              <a:ext cx="24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7544" y="8786"/>
              <a:ext cx="48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7389" y="8053"/>
              <a:ext cx="48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7" name="Rectangle 51"/>
            <p:cNvSpPr>
              <a:spLocks noChangeArrowheads="1"/>
            </p:cNvSpPr>
            <p:nvPr/>
          </p:nvSpPr>
          <p:spPr bwMode="auto">
            <a:xfrm>
              <a:off x="7854" y="7421"/>
              <a:ext cx="7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330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6687" y="7421"/>
              <a:ext cx="7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350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69" name="Rectangle 53"/>
            <p:cNvSpPr>
              <a:spLocks noChangeArrowheads="1"/>
            </p:cNvSpPr>
            <p:nvPr/>
          </p:nvSpPr>
          <p:spPr bwMode="auto">
            <a:xfrm>
              <a:off x="10947" y="6513"/>
              <a:ext cx="96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7281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10827" y="6513"/>
              <a:ext cx="1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1" name="Rectangle 55"/>
            <p:cNvSpPr>
              <a:spLocks noChangeArrowheads="1"/>
            </p:cNvSpPr>
            <p:nvPr/>
          </p:nvSpPr>
          <p:spPr bwMode="auto">
            <a:xfrm>
              <a:off x="9369" y="6513"/>
              <a:ext cx="96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4429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9249" y="6513"/>
              <a:ext cx="1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7847" y="6513"/>
              <a:ext cx="96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2852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7724" y="6513"/>
              <a:ext cx="1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7072" y="6513"/>
              <a:ext cx="16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6347" y="6513"/>
              <a:ext cx="7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350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7" name="Rectangle 61"/>
            <p:cNvSpPr>
              <a:spLocks noChangeArrowheads="1"/>
            </p:cNvSpPr>
            <p:nvPr/>
          </p:nvSpPr>
          <p:spPr bwMode="auto">
            <a:xfrm>
              <a:off x="4315" y="6513"/>
              <a:ext cx="7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320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8" name="Rectangle 62"/>
            <p:cNvSpPr>
              <a:spLocks noChangeArrowheads="1"/>
            </p:cNvSpPr>
            <p:nvPr/>
          </p:nvSpPr>
          <p:spPr bwMode="auto">
            <a:xfrm>
              <a:off x="4155" y="6513"/>
              <a:ext cx="16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79" name="Rectangle 63"/>
            <p:cNvSpPr>
              <a:spLocks noChangeArrowheads="1"/>
            </p:cNvSpPr>
            <p:nvPr/>
          </p:nvSpPr>
          <p:spPr bwMode="auto">
            <a:xfrm>
              <a:off x="2860" y="6513"/>
              <a:ext cx="1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8744" y="7671"/>
              <a:ext cx="263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7507" y="7366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6270" y="7671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5135" y="7276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4" name="Rectangle 68"/>
            <p:cNvSpPr>
              <a:spLocks noChangeArrowheads="1"/>
            </p:cNvSpPr>
            <p:nvPr/>
          </p:nvSpPr>
          <p:spPr bwMode="auto">
            <a:xfrm>
              <a:off x="4305" y="7671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10462" y="6458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6" name="Rectangle 70"/>
            <p:cNvSpPr>
              <a:spLocks noChangeArrowheads="1"/>
            </p:cNvSpPr>
            <p:nvPr/>
          </p:nvSpPr>
          <p:spPr bwMode="auto">
            <a:xfrm>
              <a:off x="8907" y="6458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7" name="Rectangle 71"/>
            <p:cNvSpPr>
              <a:spLocks noChangeArrowheads="1"/>
            </p:cNvSpPr>
            <p:nvPr/>
          </p:nvSpPr>
          <p:spPr bwMode="auto">
            <a:xfrm>
              <a:off x="7362" y="6458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8" name="Rectangle 72"/>
            <p:cNvSpPr>
              <a:spLocks noChangeArrowheads="1"/>
            </p:cNvSpPr>
            <p:nvPr/>
          </p:nvSpPr>
          <p:spPr bwMode="auto">
            <a:xfrm>
              <a:off x="5967" y="6458"/>
              <a:ext cx="263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89" name="Rectangle 73"/>
            <p:cNvSpPr>
              <a:spLocks noChangeArrowheads="1"/>
            </p:cNvSpPr>
            <p:nvPr/>
          </p:nvSpPr>
          <p:spPr bwMode="auto">
            <a:xfrm>
              <a:off x="5155" y="6458"/>
              <a:ext cx="26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90" name="Rectangle 74"/>
            <p:cNvSpPr>
              <a:spLocks noChangeArrowheads="1"/>
            </p:cNvSpPr>
            <p:nvPr/>
          </p:nvSpPr>
          <p:spPr bwMode="auto">
            <a:xfrm>
              <a:off x="5190" y="8106"/>
              <a:ext cx="0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291" name="Rectangle 75"/>
            <p:cNvSpPr>
              <a:spLocks noChangeArrowheads="1"/>
            </p:cNvSpPr>
            <p:nvPr/>
          </p:nvSpPr>
          <p:spPr bwMode="auto">
            <a:xfrm>
              <a:off x="4780" y="7333"/>
              <a:ext cx="24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92" name="Rectangle 76"/>
            <p:cNvSpPr>
              <a:spLocks noChangeArrowheads="1"/>
            </p:cNvSpPr>
            <p:nvPr/>
          </p:nvSpPr>
          <p:spPr bwMode="auto">
            <a:xfrm>
              <a:off x="3972" y="7726"/>
              <a:ext cx="188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93" name="Rectangle 77"/>
            <p:cNvSpPr>
              <a:spLocks noChangeArrowheads="1"/>
            </p:cNvSpPr>
            <p:nvPr/>
          </p:nvSpPr>
          <p:spPr bwMode="auto">
            <a:xfrm>
              <a:off x="5587" y="6513"/>
              <a:ext cx="24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94" name="Rectangle 78"/>
            <p:cNvSpPr>
              <a:spLocks noChangeArrowheads="1"/>
            </p:cNvSpPr>
            <p:nvPr/>
          </p:nvSpPr>
          <p:spPr bwMode="auto">
            <a:xfrm>
              <a:off x="3905" y="6513"/>
              <a:ext cx="24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95" name="Rectangle 79"/>
            <p:cNvSpPr>
              <a:spLocks noChangeArrowheads="1"/>
            </p:cNvSpPr>
            <p:nvPr/>
          </p:nvSpPr>
          <p:spPr bwMode="auto">
            <a:xfrm>
              <a:off x="2585" y="6513"/>
              <a:ext cx="21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297" name="Rectangle 81"/>
            <p:cNvSpPr>
              <a:spLocks noChangeArrowheads="1"/>
            </p:cNvSpPr>
            <p:nvPr/>
          </p:nvSpPr>
          <p:spPr bwMode="auto">
            <a:xfrm>
              <a:off x="5862" y="7668"/>
              <a:ext cx="16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298" name="Rectangle 82"/>
            <p:cNvSpPr>
              <a:spLocks noChangeArrowheads="1"/>
            </p:cNvSpPr>
            <p:nvPr/>
          </p:nvSpPr>
          <p:spPr bwMode="auto">
            <a:xfrm>
              <a:off x="5507" y="7276"/>
              <a:ext cx="278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 dirty="0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83" name="Freeform 82"/>
          <p:cNvSpPr/>
          <p:nvPr/>
        </p:nvSpPr>
        <p:spPr bwMode="auto">
          <a:xfrm>
            <a:off x="4279900" y="5039655"/>
            <a:ext cx="685800" cy="233650"/>
          </a:xfrm>
          <a:custGeom>
            <a:avLst/>
            <a:gdLst>
              <a:gd name="connsiteX0" fmla="*/ 0 w 685800"/>
              <a:gd name="connsiteY0" fmla="*/ 2245 h 233650"/>
              <a:gd name="connsiteX1" fmla="*/ 88900 w 685800"/>
              <a:gd name="connsiteY1" fmla="*/ 65745 h 233650"/>
              <a:gd name="connsiteX2" fmla="*/ 127000 w 685800"/>
              <a:gd name="connsiteY2" fmla="*/ 91145 h 233650"/>
              <a:gd name="connsiteX3" fmla="*/ 266700 w 685800"/>
              <a:gd name="connsiteY3" fmla="*/ 180045 h 233650"/>
              <a:gd name="connsiteX4" fmla="*/ 317500 w 685800"/>
              <a:gd name="connsiteY4" fmla="*/ 218145 h 233650"/>
              <a:gd name="connsiteX5" fmla="*/ 419100 w 685800"/>
              <a:gd name="connsiteY5" fmla="*/ 230845 h 233650"/>
              <a:gd name="connsiteX6" fmla="*/ 571500 w 685800"/>
              <a:gd name="connsiteY6" fmla="*/ 218145 h 233650"/>
              <a:gd name="connsiteX7" fmla="*/ 609600 w 685800"/>
              <a:gd name="connsiteY7" fmla="*/ 230845 h 233650"/>
              <a:gd name="connsiteX8" fmla="*/ 685800 w 685800"/>
              <a:gd name="connsiteY8" fmla="*/ 230845 h 2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" h="233650">
                <a:moveTo>
                  <a:pt x="0" y="2245"/>
                </a:moveTo>
                <a:cubicBezTo>
                  <a:pt x="70007" y="25581"/>
                  <a:pt x="12198" y="0"/>
                  <a:pt x="88900" y="65745"/>
                </a:cubicBezTo>
                <a:cubicBezTo>
                  <a:pt x="100489" y="75678"/>
                  <a:pt x="114580" y="82273"/>
                  <a:pt x="127000" y="91145"/>
                </a:cubicBezTo>
                <a:cubicBezTo>
                  <a:pt x="296344" y="212105"/>
                  <a:pt x="12302" y="18155"/>
                  <a:pt x="266700" y="180045"/>
                </a:cubicBezTo>
                <a:cubicBezTo>
                  <a:pt x="284558" y="191409"/>
                  <a:pt x="297420" y="211452"/>
                  <a:pt x="317500" y="218145"/>
                </a:cubicBezTo>
                <a:cubicBezTo>
                  <a:pt x="349879" y="228938"/>
                  <a:pt x="385233" y="226612"/>
                  <a:pt x="419100" y="230845"/>
                </a:cubicBezTo>
                <a:cubicBezTo>
                  <a:pt x="469900" y="226612"/>
                  <a:pt x="520524" y="218145"/>
                  <a:pt x="571500" y="218145"/>
                </a:cubicBezTo>
                <a:cubicBezTo>
                  <a:pt x="584887" y="218145"/>
                  <a:pt x="596295" y="229367"/>
                  <a:pt x="609600" y="230845"/>
                </a:cubicBezTo>
                <a:cubicBezTo>
                  <a:pt x="634845" y="233650"/>
                  <a:pt x="660400" y="230845"/>
                  <a:pt x="685800" y="230845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48" name="Equation" r:id="rId5" imgW="114120" imgH="215640" progId="Equation.3">
              <p:embed/>
            </p:oleObj>
          </a:graphicData>
        </a:graphic>
      </p:graphicFrame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0" y="0"/>
          <a:ext cx="257175" cy="333375"/>
        </p:xfrm>
        <a:graphic>
          <a:graphicData uri="http://schemas.openxmlformats.org/presentationml/2006/ole">
            <p:oleObj spid="_x0000_s9249" name="Equation" r:id="rId6" imgW="215713" imgH="291847" progId="Equation.3">
              <p:embed/>
            </p:oleObj>
          </a:graphicData>
        </a:graphic>
      </p:graphicFrame>
      <p:graphicFrame>
        <p:nvGraphicFramePr>
          <p:cNvPr id="6" name="Object 37"/>
          <p:cNvGraphicFramePr>
            <a:graphicFrameLocks noChangeAspect="1"/>
          </p:cNvGraphicFramePr>
          <p:nvPr/>
        </p:nvGraphicFramePr>
        <p:xfrm>
          <a:off x="2971800" y="2819400"/>
          <a:ext cx="400050" cy="457200"/>
        </p:xfrm>
        <a:graphic>
          <a:graphicData uri="http://schemas.openxmlformats.org/presentationml/2006/ole">
            <p:oleObj spid="_x0000_s9253" name="Equation" r:id="rId7" imgW="1904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2800"/>
              <a:t>Problem 8-18 contd.. </a:t>
            </a: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3200400" y="2628900"/>
            <a:ext cx="3124200" cy="1181100"/>
          </a:xfrm>
          <a:custGeom>
            <a:avLst/>
            <a:gdLst>
              <a:gd name="T0" fmla="*/ 0 w 1968"/>
              <a:gd name="T1" fmla="*/ 744 h 744"/>
              <a:gd name="T2" fmla="*/ 192 w 1968"/>
              <a:gd name="T3" fmla="*/ 696 h 744"/>
              <a:gd name="T4" fmla="*/ 576 w 1968"/>
              <a:gd name="T5" fmla="*/ 504 h 744"/>
              <a:gd name="T6" fmla="*/ 912 w 1968"/>
              <a:gd name="T7" fmla="*/ 72 h 744"/>
              <a:gd name="T8" fmla="*/ 1152 w 1968"/>
              <a:gd name="T9" fmla="*/ 72 h 744"/>
              <a:gd name="T10" fmla="*/ 1440 w 1968"/>
              <a:gd name="T11" fmla="*/ 504 h 744"/>
              <a:gd name="T12" fmla="*/ 1968 w 1968"/>
              <a:gd name="T13" fmla="*/ 744 h 7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68"/>
              <a:gd name="T22" fmla="*/ 0 h 744"/>
              <a:gd name="T23" fmla="*/ 1968 w 1968"/>
              <a:gd name="T24" fmla="*/ 744 h 7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68" h="744">
                <a:moveTo>
                  <a:pt x="0" y="744"/>
                </a:moveTo>
                <a:cubicBezTo>
                  <a:pt x="48" y="740"/>
                  <a:pt x="96" y="736"/>
                  <a:pt x="192" y="696"/>
                </a:cubicBezTo>
                <a:cubicBezTo>
                  <a:pt x="288" y="656"/>
                  <a:pt x="456" y="608"/>
                  <a:pt x="576" y="504"/>
                </a:cubicBezTo>
                <a:cubicBezTo>
                  <a:pt x="696" y="400"/>
                  <a:pt x="816" y="144"/>
                  <a:pt x="912" y="72"/>
                </a:cubicBezTo>
                <a:cubicBezTo>
                  <a:pt x="1008" y="0"/>
                  <a:pt x="1064" y="0"/>
                  <a:pt x="1152" y="72"/>
                </a:cubicBezTo>
                <a:cubicBezTo>
                  <a:pt x="1240" y="144"/>
                  <a:pt x="1304" y="392"/>
                  <a:pt x="1440" y="5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743200" y="3886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8006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6019800" y="3352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AutoShape 20"/>
          <p:cNvSpPr>
            <a:spLocks/>
          </p:cNvSpPr>
          <p:nvPr/>
        </p:nvSpPr>
        <p:spPr bwMode="auto">
          <a:xfrm>
            <a:off x="6324600" y="38100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AutoShape 21"/>
          <p:cNvSpPr>
            <a:spLocks/>
          </p:cNvSpPr>
          <p:nvPr/>
        </p:nvSpPr>
        <p:spPr bwMode="auto">
          <a:xfrm>
            <a:off x="2971800" y="3810000"/>
            <a:ext cx="228600" cy="1588"/>
          </a:xfrm>
          <a:custGeom>
            <a:avLst/>
            <a:gdLst>
              <a:gd name="T0" fmla="*/ 144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6324600" y="3810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>
            <a:off x="6324600" y="3810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6400800" y="3810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6477000" y="3810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2" name="AutoShape 26"/>
          <p:cNvSpPr>
            <a:spLocks/>
          </p:cNvSpPr>
          <p:nvPr/>
        </p:nvSpPr>
        <p:spPr bwMode="auto">
          <a:xfrm>
            <a:off x="6553200" y="38100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6553200" y="3810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6629400" y="3810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6781800" y="3810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H="1">
            <a:off x="6629400" y="3352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607" name="Object 8"/>
          <p:cNvGraphicFramePr>
            <a:graphicFrameLocks noChangeAspect="1"/>
          </p:cNvGraphicFramePr>
          <p:nvPr/>
        </p:nvGraphicFramePr>
        <p:xfrm>
          <a:off x="2133600" y="1524000"/>
          <a:ext cx="3159125" cy="587375"/>
        </p:xfrm>
        <a:graphic>
          <a:graphicData uri="http://schemas.openxmlformats.org/presentationml/2006/ole">
            <p:oleObj spid="_x0000_s24607" name="Equation" r:id="rId4" imgW="2132674" imgH="406224" progId="Equation.3">
              <p:embed/>
            </p:oleObj>
          </a:graphicData>
        </a:graphic>
      </p:graphicFrame>
      <p:graphicFrame>
        <p:nvGraphicFramePr>
          <p:cNvPr id="24608" name="Object 32"/>
          <p:cNvGraphicFramePr>
            <a:graphicFrameLocks noChangeAspect="1"/>
          </p:cNvGraphicFramePr>
          <p:nvPr/>
        </p:nvGraphicFramePr>
        <p:xfrm>
          <a:off x="1249363" y="1752600"/>
          <a:ext cx="290512" cy="304800"/>
        </p:xfrm>
        <a:graphic>
          <a:graphicData uri="http://schemas.openxmlformats.org/presentationml/2006/ole">
            <p:oleObj spid="_x0000_s24608" name="Equation" r:id="rId5" imgW="164814" imgH="177492" progId="Equation.3">
              <p:embed/>
            </p:oleObj>
          </a:graphicData>
        </a:graphic>
      </p:graphicFrame>
      <p:graphicFrame>
        <p:nvGraphicFramePr>
          <p:cNvPr id="24609" name="Object 33"/>
          <p:cNvGraphicFramePr>
            <a:graphicFrameLocks noChangeAspect="1"/>
          </p:cNvGraphicFramePr>
          <p:nvPr/>
        </p:nvGraphicFramePr>
        <p:xfrm>
          <a:off x="7467600" y="3048000"/>
          <a:ext cx="563563" cy="257175"/>
        </p:xfrm>
        <a:graphic>
          <a:graphicData uri="http://schemas.openxmlformats.org/presentationml/2006/ole">
            <p:oleObj spid="_x0000_s24609" name="Equation" r:id="rId6" imgW="380670" imgH="177646" progId="Equation.3">
              <p:embed/>
            </p:oleObj>
          </a:graphicData>
        </a:graphic>
      </p:graphicFrame>
      <p:graphicFrame>
        <p:nvGraphicFramePr>
          <p:cNvPr id="24610" name="Object 34"/>
          <p:cNvGraphicFramePr>
            <a:graphicFrameLocks noChangeAspect="1"/>
          </p:cNvGraphicFramePr>
          <p:nvPr/>
        </p:nvGraphicFramePr>
        <p:xfrm>
          <a:off x="6477000" y="2971800"/>
          <a:ext cx="638175" cy="257175"/>
        </p:xfrm>
        <a:graphic>
          <a:graphicData uri="http://schemas.openxmlformats.org/presentationml/2006/ole">
            <p:oleObj spid="_x0000_s24610" name="Equation" r:id="rId7" imgW="431425" imgH="177646" progId="Equation.3">
              <p:embed/>
            </p:oleObj>
          </a:graphicData>
        </a:graphic>
      </p:graphicFrame>
      <p:graphicFrame>
        <p:nvGraphicFramePr>
          <p:cNvPr id="24611" name="Object 35"/>
          <p:cNvGraphicFramePr>
            <a:graphicFrameLocks noChangeAspect="1"/>
          </p:cNvGraphicFramePr>
          <p:nvPr/>
        </p:nvGraphicFramePr>
        <p:xfrm>
          <a:off x="6096000" y="3962400"/>
          <a:ext cx="395288" cy="257175"/>
        </p:xfrm>
        <a:graphic>
          <a:graphicData uri="http://schemas.openxmlformats.org/presentationml/2006/ole">
            <p:oleObj spid="_x0000_s24611" name="Equation" r:id="rId8" imgW="266353" imgH="177569" progId="Equation.3">
              <p:embed/>
            </p:oleObj>
          </a:graphicData>
        </a:graphic>
      </p:graphicFrame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613" name="Object 37"/>
          <p:cNvGraphicFramePr>
            <a:graphicFrameLocks noChangeAspect="1"/>
          </p:cNvGraphicFramePr>
          <p:nvPr/>
        </p:nvGraphicFramePr>
        <p:xfrm>
          <a:off x="6705600" y="3962400"/>
          <a:ext cx="185738" cy="304800"/>
        </p:xfrm>
        <a:graphic>
          <a:graphicData uri="http://schemas.openxmlformats.org/presentationml/2006/ole">
            <p:oleObj spid="_x0000_s24613" name="Equation" r:id="rId9" imgW="164957" imgH="203024" progId="Equation.3">
              <p:embed/>
            </p:oleObj>
          </a:graphicData>
        </a:graphic>
      </p:graphicFrame>
      <p:sp>
        <p:nvSpPr>
          <p:cNvPr id="40" name="Freeform 39"/>
          <p:cNvSpPr/>
          <p:nvPr/>
        </p:nvSpPr>
        <p:spPr bwMode="auto">
          <a:xfrm>
            <a:off x="5499100" y="3441700"/>
            <a:ext cx="1524000" cy="421217"/>
          </a:xfrm>
          <a:custGeom>
            <a:avLst/>
            <a:gdLst>
              <a:gd name="connsiteX0" fmla="*/ 0 w 1524000"/>
              <a:gd name="connsiteY0" fmla="*/ 0 h 421217"/>
              <a:gd name="connsiteX1" fmla="*/ 825500 w 1524000"/>
              <a:gd name="connsiteY1" fmla="*/ 368300 h 421217"/>
              <a:gd name="connsiteX2" fmla="*/ 1524000 w 1524000"/>
              <a:gd name="connsiteY2" fmla="*/ 317500 h 42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0" h="421217">
                <a:moveTo>
                  <a:pt x="0" y="0"/>
                </a:moveTo>
                <a:cubicBezTo>
                  <a:pt x="285750" y="157691"/>
                  <a:pt x="571500" y="315383"/>
                  <a:pt x="825500" y="368300"/>
                </a:cubicBezTo>
                <a:cubicBezTo>
                  <a:pt x="1079500" y="421217"/>
                  <a:pt x="1301750" y="369358"/>
                  <a:pt x="1524000" y="317500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38"/>
          <p:cNvGraphicFramePr>
            <a:graphicFrameLocks noChangeAspect="1"/>
          </p:cNvGraphicFramePr>
          <p:nvPr/>
        </p:nvGraphicFramePr>
        <p:xfrm>
          <a:off x="3886200" y="4419600"/>
          <a:ext cx="1639888" cy="984250"/>
        </p:xfrm>
        <a:graphic>
          <a:graphicData uri="http://schemas.openxmlformats.org/presentationml/2006/ole">
            <p:oleObj spid="_x0000_s24614" name="Equation" r:id="rId10" imgW="799920" imgH="583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2400" y="6858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0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                    =110,000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                    = 40,000/    50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r>
              <a:rPr lang="en-US" sz="2400">
                <a:latin typeface="Times New Roman" pitchFamily="18" charset="0"/>
              </a:rPr>
              <a:t>     =      /  n    = 40,000/   50  = 5657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</a:pPr>
            <a:r>
              <a:rPr lang="en-US" sz="2400">
                <a:latin typeface="Times New Roman" pitchFamily="18" charset="0"/>
              </a:rPr>
              <a:t>    Normal distribution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 </a:t>
            </a:r>
            <a:r>
              <a:rPr lang="en-US" sz="2800">
                <a:latin typeface="Times New Roman" pitchFamily="18" charset="0"/>
              </a:rPr>
              <a:t>               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0574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04800" y="3657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AutoShape 11"/>
          <p:cNvSpPr>
            <a:spLocks/>
          </p:cNvSpPr>
          <p:nvPr/>
        </p:nvSpPr>
        <p:spPr bwMode="auto">
          <a:xfrm>
            <a:off x="1828800" y="1346200"/>
            <a:ext cx="228600" cy="177800"/>
          </a:xfrm>
          <a:custGeom>
            <a:avLst/>
            <a:gdLst>
              <a:gd name="T0" fmla="*/ 144 w 144"/>
              <a:gd name="T1" fmla="*/ 16 h 112"/>
              <a:gd name="T2" fmla="*/ 96 w 144"/>
              <a:gd name="T3" fmla="*/ 16 h 112"/>
              <a:gd name="T4" fmla="*/ 0 w 144"/>
              <a:gd name="T5" fmla="*/ 112 h 112"/>
              <a:gd name="T6" fmla="*/ 0 60000 65536"/>
              <a:gd name="T7" fmla="*/ 0 60000 65536"/>
              <a:gd name="T8" fmla="*/ 0 60000 65536"/>
              <a:gd name="T9" fmla="*/ 0 w 144"/>
              <a:gd name="T10" fmla="*/ 0 h 112"/>
              <a:gd name="T11" fmla="*/ 144 w 14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12">
                <a:moveTo>
                  <a:pt x="144" y="16"/>
                </a:moveTo>
                <a:cubicBezTo>
                  <a:pt x="132" y="8"/>
                  <a:pt x="120" y="0"/>
                  <a:pt x="9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AutoShape 12"/>
          <p:cNvSpPr>
            <a:spLocks/>
          </p:cNvSpPr>
          <p:nvPr/>
        </p:nvSpPr>
        <p:spPr bwMode="auto">
          <a:xfrm>
            <a:off x="1676400" y="1600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>
            <a:off x="1511300" y="1905000"/>
            <a:ext cx="88900" cy="304800"/>
          </a:xfrm>
          <a:custGeom>
            <a:avLst/>
            <a:gdLst>
              <a:gd name="T0" fmla="*/ 56 w 56"/>
              <a:gd name="T1" fmla="*/ 0 h 192"/>
              <a:gd name="T2" fmla="*/ 8 w 56"/>
              <a:gd name="T3" fmla="*/ 144 h 192"/>
              <a:gd name="T4" fmla="*/ 8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56" y="0"/>
                </a:moveTo>
                <a:cubicBezTo>
                  <a:pt x="36" y="56"/>
                  <a:pt x="16" y="112"/>
                  <a:pt x="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AutoShape 14"/>
          <p:cNvSpPr>
            <a:spLocks/>
          </p:cNvSpPr>
          <p:nvPr/>
        </p:nvSpPr>
        <p:spPr bwMode="auto">
          <a:xfrm>
            <a:off x="1371600" y="2362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AutoShape 15"/>
          <p:cNvSpPr>
            <a:spLocks/>
          </p:cNvSpPr>
          <p:nvPr/>
        </p:nvSpPr>
        <p:spPr bwMode="auto">
          <a:xfrm>
            <a:off x="1143000" y="2743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AutoShape 16"/>
          <p:cNvSpPr>
            <a:spLocks/>
          </p:cNvSpPr>
          <p:nvPr/>
        </p:nvSpPr>
        <p:spPr bwMode="auto">
          <a:xfrm>
            <a:off x="685800" y="2971800"/>
            <a:ext cx="304800" cy="228600"/>
          </a:xfrm>
          <a:custGeom>
            <a:avLst/>
            <a:gdLst>
              <a:gd name="T0" fmla="*/ 192 w 192"/>
              <a:gd name="T1" fmla="*/ 0 h 144"/>
              <a:gd name="T2" fmla="*/ 144 w 192"/>
              <a:gd name="T3" fmla="*/ 48 h 144"/>
              <a:gd name="T4" fmla="*/ 0 w 192"/>
              <a:gd name="T5" fmla="*/ 144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0"/>
                </a:moveTo>
                <a:cubicBezTo>
                  <a:pt x="184" y="12"/>
                  <a:pt x="176" y="24"/>
                  <a:pt x="144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AutoShape 17"/>
          <p:cNvSpPr>
            <a:spLocks/>
          </p:cNvSpPr>
          <p:nvPr/>
        </p:nvSpPr>
        <p:spPr bwMode="auto">
          <a:xfrm>
            <a:off x="304800" y="3276600"/>
            <a:ext cx="228600" cy="1588"/>
          </a:xfrm>
          <a:custGeom>
            <a:avLst/>
            <a:gdLst>
              <a:gd name="T0" fmla="*/ 144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AutoShape 18"/>
          <p:cNvSpPr>
            <a:spLocks/>
          </p:cNvSpPr>
          <p:nvPr/>
        </p:nvSpPr>
        <p:spPr bwMode="auto">
          <a:xfrm>
            <a:off x="2057400" y="1358900"/>
            <a:ext cx="152400" cy="88900"/>
          </a:xfrm>
          <a:custGeom>
            <a:avLst/>
            <a:gdLst>
              <a:gd name="T0" fmla="*/ 0 w 96"/>
              <a:gd name="T1" fmla="*/ 8 h 56"/>
              <a:gd name="T2" fmla="*/ 48 w 96"/>
              <a:gd name="T3" fmla="*/ 8 h 56"/>
              <a:gd name="T4" fmla="*/ 96 w 96"/>
              <a:gd name="T5" fmla="*/ 56 h 56"/>
              <a:gd name="T6" fmla="*/ 0 60000 65536"/>
              <a:gd name="T7" fmla="*/ 0 60000 65536"/>
              <a:gd name="T8" fmla="*/ 0 60000 65536"/>
              <a:gd name="T9" fmla="*/ 0 w 96"/>
              <a:gd name="T10" fmla="*/ 0 h 56"/>
              <a:gd name="T11" fmla="*/ 96 w 9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6">
                <a:moveTo>
                  <a:pt x="0" y="8"/>
                </a:moveTo>
                <a:cubicBezTo>
                  <a:pt x="16" y="4"/>
                  <a:pt x="32" y="0"/>
                  <a:pt x="4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AutoShape 19"/>
          <p:cNvSpPr>
            <a:spLocks/>
          </p:cNvSpPr>
          <p:nvPr/>
        </p:nvSpPr>
        <p:spPr bwMode="auto">
          <a:xfrm>
            <a:off x="2286000" y="1524000"/>
            <a:ext cx="152400" cy="228600"/>
          </a:xfrm>
          <a:custGeom>
            <a:avLst/>
            <a:gdLst>
              <a:gd name="T0" fmla="*/ 0 w 96"/>
              <a:gd name="T1" fmla="*/ 0 h 144"/>
              <a:gd name="T2" fmla="*/ 48 w 96"/>
              <a:gd name="T3" fmla="*/ 48 h 144"/>
              <a:gd name="T4" fmla="*/ 96 w 96"/>
              <a:gd name="T5" fmla="*/ 144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0"/>
                </a:moveTo>
                <a:cubicBezTo>
                  <a:pt x="16" y="12"/>
                  <a:pt x="32" y="24"/>
                  <a:pt x="4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AutoShape 20"/>
          <p:cNvSpPr>
            <a:spLocks/>
          </p:cNvSpPr>
          <p:nvPr/>
        </p:nvSpPr>
        <p:spPr bwMode="auto">
          <a:xfrm>
            <a:off x="2514600" y="1828800"/>
            <a:ext cx="152400" cy="304800"/>
          </a:xfrm>
          <a:custGeom>
            <a:avLst/>
            <a:gdLst>
              <a:gd name="T0" fmla="*/ 0 w 96"/>
              <a:gd name="T1" fmla="*/ 0 h 192"/>
              <a:gd name="T2" fmla="*/ 96 w 96"/>
              <a:gd name="T3" fmla="*/ 192 h 192"/>
              <a:gd name="T4" fmla="*/ 0 60000 65536"/>
              <a:gd name="T5" fmla="*/ 0 60000 65536"/>
              <a:gd name="T6" fmla="*/ 0 w 96"/>
              <a:gd name="T7" fmla="*/ 0 h 192"/>
              <a:gd name="T8" fmla="*/ 96 w 96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92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AutoShape 21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AutoShape 22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AutoShape 23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AutoShape 24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9144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81000" y="3276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86" name="Object 24"/>
          <p:cNvGraphicFramePr>
            <a:graphicFrameLocks noChangeAspect="1"/>
          </p:cNvGraphicFramePr>
          <p:nvPr/>
        </p:nvGraphicFramePr>
        <p:xfrm>
          <a:off x="1676400" y="3733800"/>
          <a:ext cx="325438" cy="381000"/>
        </p:xfrm>
        <a:graphic>
          <a:graphicData uri="http://schemas.openxmlformats.org/presentationml/2006/ole">
            <p:oleObj spid="_x0000_s16386" name="Equation" r:id="rId4" imgW="228501" imgH="304668" progId="Equation.3">
              <p:embed/>
            </p:oleObj>
          </a:graphicData>
        </a:graphic>
      </p:graphicFrame>
      <p:sp>
        <p:nvSpPr>
          <p:cNvPr id="16411" name="Line 27"/>
          <p:cNvSpPr>
            <a:spLocks noChangeShapeType="1"/>
          </p:cNvSpPr>
          <p:nvPr/>
        </p:nvSpPr>
        <p:spPr bwMode="auto">
          <a:xfrm flipH="1">
            <a:off x="2667000" y="1600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87" name="Object 29"/>
          <p:cNvGraphicFramePr>
            <a:graphicFrameLocks noChangeAspect="1"/>
          </p:cNvGraphicFramePr>
          <p:nvPr/>
        </p:nvGraphicFramePr>
        <p:xfrm>
          <a:off x="1676400" y="4191000"/>
          <a:ext cx="342900" cy="381000"/>
        </p:xfrm>
        <a:graphic>
          <a:graphicData uri="http://schemas.openxmlformats.org/presentationml/2006/ole">
            <p:oleObj spid="_x0000_s16387" name="Equation" r:id="rId5" imgW="241195" imgH="304668" progId="Equation.3">
              <p:embed/>
            </p:oleObj>
          </a:graphicData>
        </a:graphic>
      </p:graphicFrame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276600" y="4419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3429000" y="4191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35052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88" name="Object 33"/>
          <p:cNvGraphicFramePr>
            <a:graphicFrameLocks noChangeAspect="1"/>
          </p:cNvGraphicFramePr>
          <p:nvPr/>
        </p:nvGraphicFramePr>
        <p:xfrm>
          <a:off x="762000" y="5029200"/>
          <a:ext cx="342900" cy="381000"/>
        </p:xfrm>
        <a:graphic>
          <a:graphicData uri="http://schemas.openxmlformats.org/presentationml/2006/ole">
            <p:oleObj spid="_x0000_s16388" name="Equation" r:id="rId6" imgW="241195" imgH="304668" progId="Equation.3">
              <p:embed/>
            </p:oleObj>
          </a:graphicData>
        </a:graphic>
      </p:graphicFrame>
      <p:graphicFrame>
        <p:nvGraphicFramePr>
          <p:cNvPr id="16389" name="Object 34"/>
          <p:cNvGraphicFramePr>
            <a:graphicFrameLocks noChangeAspect="1"/>
          </p:cNvGraphicFramePr>
          <p:nvPr/>
        </p:nvGraphicFramePr>
        <p:xfrm>
          <a:off x="1447800" y="5105400"/>
          <a:ext cx="252413" cy="222250"/>
        </p:xfrm>
        <a:graphic>
          <a:graphicData uri="http://schemas.openxmlformats.org/presentationml/2006/ole">
            <p:oleObj spid="_x0000_s16389" name="Equation" r:id="rId7" imgW="177492" imgH="177492" progId="Equation.3">
              <p:embed/>
            </p:oleObj>
          </a:graphicData>
        </a:graphic>
      </p:graphicFrame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1752600" y="5410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V="1">
            <a:off x="1905000" y="5105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19812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3657600" y="5334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3733800" y="5029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3886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Problem 8-34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 rot="16200000" flipH="1">
            <a:off x="2552700" y="19431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6200000" flipH="1">
            <a:off x="2857500" y="24003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6200000" flipH="1">
            <a:off x="3124200" y="2743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3505200" y="3124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4114800" y="3200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1181100" y="24765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5400000">
            <a:off x="1714500" y="15621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8600" y="9144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atin typeface="Times New Roman" pitchFamily="18" charset="0"/>
              </a:rPr>
              <a:t>c</a:t>
            </a:r>
            <a:r>
              <a:rPr lang="en-US" b="1" dirty="0">
                <a:latin typeface="Times New Roman" pitchFamily="18" charset="0"/>
              </a:rPr>
              <a:t>.                                   </a:t>
            </a:r>
            <a:r>
              <a:rPr lang="en-US" dirty="0">
                <a:latin typeface="Times New Roman" pitchFamily="18" charset="0"/>
              </a:rPr>
              <a:t>.1368</a:t>
            </a:r>
            <a:r>
              <a:rPr lang="en-US" b="1" dirty="0">
                <a:latin typeface="Times New Roman" pitchFamily="18" charset="0"/>
              </a:rPr>
              <a:t>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                              </a:t>
            </a:r>
            <a:r>
              <a:rPr lang="en-US" dirty="0">
                <a:latin typeface="Times New Roman" pitchFamily="18" charset="0"/>
              </a:rPr>
              <a:t>.3632</a:t>
            </a:r>
            <a:endParaRPr lang="en-US" sz="2400" dirty="0"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             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                    </a:t>
            </a:r>
            <a:r>
              <a:rPr lang="en-US" dirty="0">
                <a:latin typeface="Times New Roman" pitchFamily="18" charset="0"/>
              </a:rPr>
              <a:t>112,000                       X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            =110,000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                  .35                        Z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latin typeface="Times New Roman" pitchFamily="18" charset="0"/>
              </a:rPr>
              <a:t>                         </a:t>
            </a:r>
            <a:r>
              <a:rPr lang="en-US" sz="2000" dirty="0">
                <a:latin typeface="Times New Roman" pitchFamily="18" charset="0"/>
              </a:rPr>
              <a:t>P(X&gt; 112,000)=.5000</a:t>
            </a:r>
            <a:r>
              <a:rPr lang="en-US" sz="2400" dirty="0">
                <a:latin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</a:rPr>
              <a:t>.1368=.3632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0574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0" y="3429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1828800" y="1346200"/>
            <a:ext cx="228600" cy="177800"/>
          </a:xfrm>
          <a:custGeom>
            <a:avLst/>
            <a:gdLst>
              <a:gd name="T0" fmla="*/ 144 w 144"/>
              <a:gd name="T1" fmla="*/ 16 h 112"/>
              <a:gd name="T2" fmla="*/ 96 w 144"/>
              <a:gd name="T3" fmla="*/ 16 h 112"/>
              <a:gd name="T4" fmla="*/ 0 w 144"/>
              <a:gd name="T5" fmla="*/ 112 h 112"/>
              <a:gd name="T6" fmla="*/ 0 60000 65536"/>
              <a:gd name="T7" fmla="*/ 0 60000 65536"/>
              <a:gd name="T8" fmla="*/ 0 60000 65536"/>
              <a:gd name="T9" fmla="*/ 0 w 144"/>
              <a:gd name="T10" fmla="*/ 0 h 112"/>
              <a:gd name="T11" fmla="*/ 144 w 14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12">
                <a:moveTo>
                  <a:pt x="144" y="16"/>
                </a:moveTo>
                <a:cubicBezTo>
                  <a:pt x="132" y="8"/>
                  <a:pt x="120" y="0"/>
                  <a:pt x="9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1676400" y="1600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AutoShape 11"/>
          <p:cNvSpPr>
            <a:spLocks/>
          </p:cNvSpPr>
          <p:nvPr/>
        </p:nvSpPr>
        <p:spPr bwMode="auto">
          <a:xfrm>
            <a:off x="1511300" y="1905000"/>
            <a:ext cx="88900" cy="304800"/>
          </a:xfrm>
          <a:custGeom>
            <a:avLst/>
            <a:gdLst>
              <a:gd name="T0" fmla="*/ 56 w 56"/>
              <a:gd name="T1" fmla="*/ 0 h 192"/>
              <a:gd name="T2" fmla="*/ 8 w 56"/>
              <a:gd name="T3" fmla="*/ 144 h 192"/>
              <a:gd name="T4" fmla="*/ 8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56" y="0"/>
                </a:moveTo>
                <a:cubicBezTo>
                  <a:pt x="36" y="56"/>
                  <a:pt x="16" y="112"/>
                  <a:pt x="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AutoShape 12"/>
          <p:cNvSpPr>
            <a:spLocks/>
          </p:cNvSpPr>
          <p:nvPr/>
        </p:nvSpPr>
        <p:spPr bwMode="auto">
          <a:xfrm>
            <a:off x="1371600" y="2362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AutoShape 13"/>
          <p:cNvSpPr>
            <a:spLocks/>
          </p:cNvSpPr>
          <p:nvPr/>
        </p:nvSpPr>
        <p:spPr bwMode="auto">
          <a:xfrm>
            <a:off x="1143000" y="2743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AutoShape 14"/>
          <p:cNvSpPr>
            <a:spLocks/>
          </p:cNvSpPr>
          <p:nvPr/>
        </p:nvSpPr>
        <p:spPr bwMode="auto">
          <a:xfrm>
            <a:off x="685800" y="2971800"/>
            <a:ext cx="304800" cy="228600"/>
          </a:xfrm>
          <a:custGeom>
            <a:avLst/>
            <a:gdLst>
              <a:gd name="T0" fmla="*/ 192 w 192"/>
              <a:gd name="T1" fmla="*/ 0 h 144"/>
              <a:gd name="T2" fmla="*/ 144 w 192"/>
              <a:gd name="T3" fmla="*/ 48 h 144"/>
              <a:gd name="T4" fmla="*/ 0 w 192"/>
              <a:gd name="T5" fmla="*/ 144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0"/>
                </a:moveTo>
                <a:cubicBezTo>
                  <a:pt x="184" y="12"/>
                  <a:pt x="176" y="24"/>
                  <a:pt x="144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>
            <a:off x="304800" y="3276600"/>
            <a:ext cx="228600" cy="1588"/>
          </a:xfrm>
          <a:custGeom>
            <a:avLst/>
            <a:gdLst>
              <a:gd name="T0" fmla="*/ 144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2057400" y="1358900"/>
            <a:ext cx="152400" cy="88900"/>
          </a:xfrm>
          <a:custGeom>
            <a:avLst/>
            <a:gdLst>
              <a:gd name="T0" fmla="*/ 0 w 96"/>
              <a:gd name="T1" fmla="*/ 8 h 56"/>
              <a:gd name="T2" fmla="*/ 48 w 96"/>
              <a:gd name="T3" fmla="*/ 8 h 56"/>
              <a:gd name="T4" fmla="*/ 96 w 96"/>
              <a:gd name="T5" fmla="*/ 56 h 56"/>
              <a:gd name="T6" fmla="*/ 0 60000 65536"/>
              <a:gd name="T7" fmla="*/ 0 60000 65536"/>
              <a:gd name="T8" fmla="*/ 0 60000 65536"/>
              <a:gd name="T9" fmla="*/ 0 w 96"/>
              <a:gd name="T10" fmla="*/ 0 h 56"/>
              <a:gd name="T11" fmla="*/ 96 w 9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6">
                <a:moveTo>
                  <a:pt x="0" y="8"/>
                </a:moveTo>
                <a:cubicBezTo>
                  <a:pt x="16" y="4"/>
                  <a:pt x="32" y="0"/>
                  <a:pt x="4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2286000" y="1524000"/>
            <a:ext cx="152400" cy="228600"/>
          </a:xfrm>
          <a:custGeom>
            <a:avLst/>
            <a:gdLst>
              <a:gd name="T0" fmla="*/ 0 w 96"/>
              <a:gd name="T1" fmla="*/ 0 h 144"/>
              <a:gd name="T2" fmla="*/ 48 w 96"/>
              <a:gd name="T3" fmla="*/ 48 h 144"/>
              <a:gd name="T4" fmla="*/ 96 w 96"/>
              <a:gd name="T5" fmla="*/ 144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0"/>
                </a:moveTo>
                <a:cubicBezTo>
                  <a:pt x="16" y="12"/>
                  <a:pt x="32" y="24"/>
                  <a:pt x="4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AutoShape 18"/>
          <p:cNvSpPr>
            <a:spLocks/>
          </p:cNvSpPr>
          <p:nvPr/>
        </p:nvSpPr>
        <p:spPr bwMode="auto">
          <a:xfrm>
            <a:off x="2514600" y="1828800"/>
            <a:ext cx="152400" cy="304800"/>
          </a:xfrm>
          <a:custGeom>
            <a:avLst/>
            <a:gdLst>
              <a:gd name="T0" fmla="*/ 0 w 96"/>
              <a:gd name="T1" fmla="*/ 0 h 192"/>
              <a:gd name="T2" fmla="*/ 96 w 96"/>
              <a:gd name="T3" fmla="*/ 192 h 192"/>
              <a:gd name="T4" fmla="*/ 0 60000 65536"/>
              <a:gd name="T5" fmla="*/ 0 60000 65536"/>
              <a:gd name="T6" fmla="*/ 0 w 96"/>
              <a:gd name="T7" fmla="*/ 0 h 192"/>
              <a:gd name="T8" fmla="*/ 96 w 96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92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AutoShape 19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AutoShape 21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AutoShape 22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9144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381000" y="3276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0" name="Object 25"/>
          <p:cNvGraphicFramePr>
            <a:graphicFrameLocks noChangeAspect="1"/>
          </p:cNvGraphicFramePr>
          <p:nvPr/>
        </p:nvGraphicFramePr>
        <p:xfrm>
          <a:off x="1371600" y="3962400"/>
          <a:ext cx="325438" cy="381000"/>
        </p:xfrm>
        <a:graphic>
          <a:graphicData uri="http://schemas.openxmlformats.org/presentationml/2006/ole">
            <p:oleObj spid="_x0000_s17410" name="Equation" r:id="rId4" imgW="228501" imgH="304668" progId="Equation.3">
              <p:embed/>
            </p:oleObj>
          </a:graphicData>
        </a:graphic>
      </p:graphicFrame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2133600" y="1219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362200" y="16764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19812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810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V="1">
            <a:off x="44196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1" name="Object 38"/>
          <p:cNvGraphicFramePr>
            <a:graphicFrameLocks noChangeAspect="1"/>
          </p:cNvGraphicFramePr>
          <p:nvPr/>
        </p:nvGraphicFramePr>
        <p:xfrm>
          <a:off x="1981200" y="5257800"/>
          <a:ext cx="2743200" cy="1447800"/>
        </p:xfrm>
        <a:graphic>
          <a:graphicData uri="http://schemas.openxmlformats.org/presentationml/2006/ole">
            <p:oleObj spid="_x0000_s17411" name="Equation" r:id="rId5" imgW="1752600" imgH="914400" progId="Equation.3">
              <p:embed/>
            </p:oleObj>
          </a:graphicData>
        </a:graphic>
      </p:graphicFrame>
      <p:sp>
        <p:nvSpPr>
          <p:cNvPr id="17446" name="Line 38"/>
          <p:cNvSpPr>
            <a:spLocks noChangeShapeType="1"/>
          </p:cNvSpPr>
          <p:nvPr/>
        </p:nvSpPr>
        <p:spPr bwMode="auto">
          <a:xfrm flipV="1">
            <a:off x="2362200" y="198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2362200" y="2133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 flipV="1">
            <a:off x="2362200" y="2438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 flipV="1">
            <a:off x="2362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26670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H="1">
            <a:off x="3429000" y="3276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2" name="Rectangle 4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/>
              <a:t>Problem 8-34 cont’d</a:t>
            </a:r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H="1">
            <a:off x="2667000" y="1676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AutoShape 21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AutoShape 22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AutoShape 23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AutoShape 24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2552700" y="19431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2857500" y="24003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124200" y="2743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505200" y="3124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4114800" y="3200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" y="838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.4616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latin typeface="Times New Roman" pitchFamily="18" charset="0"/>
              </a:rPr>
              <a:t> 100,000</a:t>
            </a:r>
            <a:endParaRPr lang="en-US" sz="2400" dirty="0"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                                                 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       -1.77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0574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04800" y="3429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AutoShape 9"/>
          <p:cNvSpPr>
            <a:spLocks/>
          </p:cNvSpPr>
          <p:nvPr/>
        </p:nvSpPr>
        <p:spPr bwMode="auto">
          <a:xfrm>
            <a:off x="1828800" y="1346200"/>
            <a:ext cx="228600" cy="177800"/>
          </a:xfrm>
          <a:custGeom>
            <a:avLst/>
            <a:gdLst>
              <a:gd name="T0" fmla="*/ 144 w 144"/>
              <a:gd name="T1" fmla="*/ 16 h 112"/>
              <a:gd name="T2" fmla="*/ 96 w 144"/>
              <a:gd name="T3" fmla="*/ 16 h 112"/>
              <a:gd name="T4" fmla="*/ 0 w 144"/>
              <a:gd name="T5" fmla="*/ 112 h 112"/>
              <a:gd name="T6" fmla="*/ 0 60000 65536"/>
              <a:gd name="T7" fmla="*/ 0 60000 65536"/>
              <a:gd name="T8" fmla="*/ 0 60000 65536"/>
              <a:gd name="T9" fmla="*/ 0 w 144"/>
              <a:gd name="T10" fmla="*/ 0 h 112"/>
              <a:gd name="T11" fmla="*/ 144 w 14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12">
                <a:moveTo>
                  <a:pt x="144" y="16"/>
                </a:moveTo>
                <a:cubicBezTo>
                  <a:pt x="132" y="8"/>
                  <a:pt x="120" y="0"/>
                  <a:pt x="9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AutoShape 10"/>
          <p:cNvSpPr>
            <a:spLocks/>
          </p:cNvSpPr>
          <p:nvPr/>
        </p:nvSpPr>
        <p:spPr bwMode="auto">
          <a:xfrm>
            <a:off x="1676400" y="1600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AutoShape 11"/>
          <p:cNvSpPr>
            <a:spLocks/>
          </p:cNvSpPr>
          <p:nvPr/>
        </p:nvSpPr>
        <p:spPr bwMode="auto">
          <a:xfrm>
            <a:off x="1511300" y="1905000"/>
            <a:ext cx="88900" cy="304800"/>
          </a:xfrm>
          <a:custGeom>
            <a:avLst/>
            <a:gdLst>
              <a:gd name="T0" fmla="*/ 56 w 56"/>
              <a:gd name="T1" fmla="*/ 0 h 192"/>
              <a:gd name="T2" fmla="*/ 8 w 56"/>
              <a:gd name="T3" fmla="*/ 144 h 192"/>
              <a:gd name="T4" fmla="*/ 8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56" y="0"/>
                </a:moveTo>
                <a:cubicBezTo>
                  <a:pt x="36" y="56"/>
                  <a:pt x="16" y="112"/>
                  <a:pt x="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AutoShape 12"/>
          <p:cNvSpPr>
            <a:spLocks/>
          </p:cNvSpPr>
          <p:nvPr/>
        </p:nvSpPr>
        <p:spPr bwMode="auto">
          <a:xfrm>
            <a:off x="1371600" y="2362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AutoShape 13"/>
          <p:cNvSpPr>
            <a:spLocks/>
          </p:cNvSpPr>
          <p:nvPr/>
        </p:nvSpPr>
        <p:spPr bwMode="auto">
          <a:xfrm>
            <a:off x="1143000" y="2743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AutoShape 14"/>
          <p:cNvSpPr>
            <a:spLocks/>
          </p:cNvSpPr>
          <p:nvPr/>
        </p:nvSpPr>
        <p:spPr bwMode="auto">
          <a:xfrm>
            <a:off x="685800" y="2971800"/>
            <a:ext cx="304800" cy="228600"/>
          </a:xfrm>
          <a:custGeom>
            <a:avLst/>
            <a:gdLst>
              <a:gd name="T0" fmla="*/ 192 w 192"/>
              <a:gd name="T1" fmla="*/ 0 h 144"/>
              <a:gd name="T2" fmla="*/ 144 w 192"/>
              <a:gd name="T3" fmla="*/ 48 h 144"/>
              <a:gd name="T4" fmla="*/ 0 w 192"/>
              <a:gd name="T5" fmla="*/ 144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0"/>
                </a:moveTo>
                <a:cubicBezTo>
                  <a:pt x="184" y="12"/>
                  <a:pt x="176" y="24"/>
                  <a:pt x="144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304800" y="3276600"/>
            <a:ext cx="228600" cy="1588"/>
          </a:xfrm>
          <a:custGeom>
            <a:avLst/>
            <a:gdLst>
              <a:gd name="T0" fmla="*/ 144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>
            <a:off x="2057400" y="1358900"/>
            <a:ext cx="152400" cy="88900"/>
          </a:xfrm>
          <a:custGeom>
            <a:avLst/>
            <a:gdLst>
              <a:gd name="T0" fmla="*/ 0 w 96"/>
              <a:gd name="T1" fmla="*/ 8 h 56"/>
              <a:gd name="T2" fmla="*/ 48 w 96"/>
              <a:gd name="T3" fmla="*/ 8 h 56"/>
              <a:gd name="T4" fmla="*/ 96 w 96"/>
              <a:gd name="T5" fmla="*/ 56 h 56"/>
              <a:gd name="T6" fmla="*/ 0 60000 65536"/>
              <a:gd name="T7" fmla="*/ 0 60000 65536"/>
              <a:gd name="T8" fmla="*/ 0 60000 65536"/>
              <a:gd name="T9" fmla="*/ 0 w 96"/>
              <a:gd name="T10" fmla="*/ 0 h 56"/>
              <a:gd name="T11" fmla="*/ 96 w 9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6">
                <a:moveTo>
                  <a:pt x="0" y="8"/>
                </a:moveTo>
                <a:cubicBezTo>
                  <a:pt x="16" y="4"/>
                  <a:pt x="32" y="0"/>
                  <a:pt x="4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2286000" y="1524000"/>
            <a:ext cx="152400" cy="228600"/>
          </a:xfrm>
          <a:custGeom>
            <a:avLst/>
            <a:gdLst>
              <a:gd name="T0" fmla="*/ 0 w 96"/>
              <a:gd name="T1" fmla="*/ 0 h 144"/>
              <a:gd name="T2" fmla="*/ 48 w 96"/>
              <a:gd name="T3" fmla="*/ 48 h 144"/>
              <a:gd name="T4" fmla="*/ 96 w 96"/>
              <a:gd name="T5" fmla="*/ 144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0"/>
                </a:moveTo>
                <a:cubicBezTo>
                  <a:pt x="16" y="12"/>
                  <a:pt x="32" y="24"/>
                  <a:pt x="4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>
            <a:off x="2514600" y="1828800"/>
            <a:ext cx="152400" cy="304800"/>
          </a:xfrm>
          <a:custGeom>
            <a:avLst/>
            <a:gdLst>
              <a:gd name="T0" fmla="*/ 0 w 96"/>
              <a:gd name="T1" fmla="*/ 0 h 192"/>
              <a:gd name="T2" fmla="*/ 96 w 96"/>
              <a:gd name="T3" fmla="*/ 192 h 192"/>
              <a:gd name="T4" fmla="*/ 0 60000 65536"/>
              <a:gd name="T5" fmla="*/ 0 60000 65536"/>
              <a:gd name="T6" fmla="*/ 0 w 96"/>
              <a:gd name="T7" fmla="*/ 0 h 192"/>
              <a:gd name="T8" fmla="*/ 96 w 96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92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AutoShape 22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9144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4" name="Object 24"/>
          <p:cNvGraphicFramePr>
            <a:graphicFrameLocks noChangeAspect="1"/>
          </p:cNvGraphicFramePr>
          <p:nvPr/>
        </p:nvGraphicFramePr>
        <p:xfrm>
          <a:off x="1371600" y="3581400"/>
          <a:ext cx="1371600" cy="377825"/>
        </p:xfrm>
        <a:graphic>
          <a:graphicData uri="http://schemas.openxmlformats.org/presentationml/2006/ole">
            <p:oleObj spid="_x0000_s18434" name="Equation" r:id="rId4" imgW="850531" imgH="241195" progId="Equation.3">
              <p:embed/>
            </p:oleObj>
          </a:graphicData>
        </a:graphic>
      </p:graphicFrame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12192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381000" y="4267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2057400" y="2743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>
            <a:off x="2514600" y="2895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H="1">
            <a:off x="28194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H="1">
            <a:off x="30480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H="1">
            <a:off x="3276600" y="3276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H="1">
            <a:off x="3505200" y="3276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5" name="Object 37"/>
          <p:cNvGraphicFramePr>
            <a:graphicFrameLocks noChangeAspect="1"/>
          </p:cNvGraphicFramePr>
          <p:nvPr/>
        </p:nvGraphicFramePr>
        <p:xfrm>
          <a:off x="1801813" y="5410200"/>
          <a:ext cx="2693987" cy="1255713"/>
        </p:xfrm>
        <a:graphic>
          <a:graphicData uri="http://schemas.openxmlformats.org/presentationml/2006/ole">
            <p:oleObj spid="_x0000_s18435" name="Equation" r:id="rId5" imgW="1917700" imgH="914400" progId="Equation.3">
              <p:embed/>
            </p:oleObj>
          </a:graphicData>
        </a:graphic>
      </p:graphicFrame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990600" y="1905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1143000" y="2895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H="1">
            <a:off x="2057400" y="2438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H="1">
            <a:off x="2057400" y="2057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2057400" y="1676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2057400" y="1447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1828800" y="1524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1676400" y="1752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1524000" y="2057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1447800" y="2438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1219200" y="28194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1143000" y="2971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1" name="Rectangle 4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4000" dirty="0"/>
              <a:t>Problem 8-34 cont’d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82" name="Object 50"/>
          <p:cNvGraphicFramePr>
            <a:graphicFrameLocks noChangeAspect="1"/>
          </p:cNvGraphicFramePr>
          <p:nvPr/>
        </p:nvGraphicFramePr>
        <p:xfrm>
          <a:off x="3962400" y="3429000"/>
          <a:ext cx="233363" cy="304800"/>
        </p:xfrm>
        <a:graphic>
          <a:graphicData uri="http://schemas.openxmlformats.org/presentationml/2006/ole">
            <p:oleObj spid="_x0000_s18482" name="Equation" r:id="rId6" imgW="164957" imgH="203024" progId="Equation.3">
              <p:embed/>
            </p:oleObj>
          </a:graphicData>
        </a:graphic>
      </p:graphicFrame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838200" y="49530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P( X&gt; 100,000)=.4616 +.5000=.9616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4419600" y="4343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47" name="AutoShape 21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22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AutoShape 23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AutoShape 24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1" name="Straight Connector 50"/>
          <p:cNvCxnSpPr/>
          <p:nvPr/>
        </p:nvCxnSpPr>
        <p:spPr bwMode="auto">
          <a:xfrm rot="16200000" flipH="1">
            <a:off x="2552700" y="19431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2857500" y="24003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124200" y="2743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505200" y="3124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5400000">
            <a:off x="4114800" y="3200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1181100" y="24765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16200000" flipH="1">
            <a:off x="419100" y="33147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685800" y="32004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" y="6858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e</a:t>
            </a:r>
            <a:r>
              <a:rPr lang="en-US">
                <a:latin typeface="Times New Roman" pitchFamily="18" charset="0"/>
              </a:rPr>
              <a:t>.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                               .1368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.4616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latin typeface="Times New Roman" pitchFamily="18" charset="0"/>
              </a:rPr>
              <a:t> 100,000</a:t>
            </a:r>
            <a:r>
              <a:rPr lang="en-US" sz="2400">
                <a:latin typeface="Times New Roman" pitchFamily="18" charset="0"/>
              </a:rPr>
              <a:t>                  </a:t>
            </a:r>
            <a:r>
              <a:rPr lang="en-US" sz="2000">
                <a:latin typeface="Times New Roman" pitchFamily="18" charset="0"/>
              </a:rPr>
              <a:t>112,000 </a:t>
            </a:r>
            <a:r>
              <a:rPr lang="en-US" sz="2400">
                <a:latin typeface="Times New Roman" pitchFamily="18" charset="0"/>
              </a:rPr>
              <a:t>           </a:t>
            </a:r>
            <a:r>
              <a:rPr lang="en-US" sz="2000">
                <a:latin typeface="Times New Roman" pitchFamily="18" charset="0"/>
              </a:rPr>
              <a:t>X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                                                    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       -1.77           .35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0574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8600" y="3352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AutoShape 8"/>
          <p:cNvSpPr>
            <a:spLocks/>
          </p:cNvSpPr>
          <p:nvPr/>
        </p:nvSpPr>
        <p:spPr bwMode="auto">
          <a:xfrm>
            <a:off x="1828800" y="1346200"/>
            <a:ext cx="228600" cy="177800"/>
          </a:xfrm>
          <a:custGeom>
            <a:avLst/>
            <a:gdLst>
              <a:gd name="T0" fmla="*/ 144 w 144"/>
              <a:gd name="T1" fmla="*/ 16 h 112"/>
              <a:gd name="T2" fmla="*/ 96 w 144"/>
              <a:gd name="T3" fmla="*/ 16 h 112"/>
              <a:gd name="T4" fmla="*/ 0 w 144"/>
              <a:gd name="T5" fmla="*/ 112 h 112"/>
              <a:gd name="T6" fmla="*/ 0 60000 65536"/>
              <a:gd name="T7" fmla="*/ 0 60000 65536"/>
              <a:gd name="T8" fmla="*/ 0 60000 65536"/>
              <a:gd name="T9" fmla="*/ 0 w 144"/>
              <a:gd name="T10" fmla="*/ 0 h 112"/>
              <a:gd name="T11" fmla="*/ 144 w 14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12">
                <a:moveTo>
                  <a:pt x="144" y="16"/>
                </a:moveTo>
                <a:cubicBezTo>
                  <a:pt x="132" y="8"/>
                  <a:pt x="120" y="0"/>
                  <a:pt x="9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AutoShape 9"/>
          <p:cNvSpPr>
            <a:spLocks/>
          </p:cNvSpPr>
          <p:nvPr/>
        </p:nvSpPr>
        <p:spPr bwMode="auto">
          <a:xfrm>
            <a:off x="1676400" y="1600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AutoShape 10"/>
          <p:cNvSpPr>
            <a:spLocks/>
          </p:cNvSpPr>
          <p:nvPr/>
        </p:nvSpPr>
        <p:spPr bwMode="auto">
          <a:xfrm>
            <a:off x="1511300" y="1905000"/>
            <a:ext cx="88900" cy="304800"/>
          </a:xfrm>
          <a:custGeom>
            <a:avLst/>
            <a:gdLst>
              <a:gd name="T0" fmla="*/ 56 w 56"/>
              <a:gd name="T1" fmla="*/ 0 h 192"/>
              <a:gd name="T2" fmla="*/ 8 w 56"/>
              <a:gd name="T3" fmla="*/ 144 h 192"/>
              <a:gd name="T4" fmla="*/ 8 w 56"/>
              <a:gd name="T5" fmla="*/ 192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56" y="0"/>
                </a:moveTo>
                <a:cubicBezTo>
                  <a:pt x="36" y="56"/>
                  <a:pt x="16" y="112"/>
                  <a:pt x="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AutoShape 11"/>
          <p:cNvSpPr>
            <a:spLocks/>
          </p:cNvSpPr>
          <p:nvPr/>
        </p:nvSpPr>
        <p:spPr bwMode="auto">
          <a:xfrm>
            <a:off x="1371600" y="2362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AutoShape 12"/>
          <p:cNvSpPr>
            <a:spLocks/>
          </p:cNvSpPr>
          <p:nvPr/>
        </p:nvSpPr>
        <p:spPr bwMode="auto">
          <a:xfrm>
            <a:off x="1143000" y="2743200"/>
            <a:ext cx="76200" cy="152400"/>
          </a:xfrm>
          <a:custGeom>
            <a:avLst/>
            <a:gdLst>
              <a:gd name="T0" fmla="*/ 48 w 48"/>
              <a:gd name="T1" fmla="*/ 0 h 96"/>
              <a:gd name="T2" fmla="*/ 0 w 48"/>
              <a:gd name="T3" fmla="*/ 96 h 96"/>
              <a:gd name="T4" fmla="*/ 0 60000 65536"/>
              <a:gd name="T5" fmla="*/ 0 60000 65536"/>
              <a:gd name="T6" fmla="*/ 0 w 48"/>
              <a:gd name="T7" fmla="*/ 0 h 96"/>
              <a:gd name="T8" fmla="*/ 48 w 48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96">
                <a:moveTo>
                  <a:pt x="48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AutoShape 13"/>
          <p:cNvSpPr>
            <a:spLocks/>
          </p:cNvSpPr>
          <p:nvPr/>
        </p:nvSpPr>
        <p:spPr bwMode="auto">
          <a:xfrm>
            <a:off x="685800" y="2971800"/>
            <a:ext cx="304800" cy="228600"/>
          </a:xfrm>
          <a:custGeom>
            <a:avLst/>
            <a:gdLst>
              <a:gd name="T0" fmla="*/ 192 w 192"/>
              <a:gd name="T1" fmla="*/ 0 h 144"/>
              <a:gd name="T2" fmla="*/ 144 w 192"/>
              <a:gd name="T3" fmla="*/ 48 h 144"/>
              <a:gd name="T4" fmla="*/ 0 w 192"/>
              <a:gd name="T5" fmla="*/ 144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192" y="0"/>
                </a:moveTo>
                <a:cubicBezTo>
                  <a:pt x="184" y="12"/>
                  <a:pt x="176" y="24"/>
                  <a:pt x="144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AutoShape 14"/>
          <p:cNvSpPr>
            <a:spLocks/>
          </p:cNvSpPr>
          <p:nvPr/>
        </p:nvSpPr>
        <p:spPr bwMode="auto">
          <a:xfrm>
            <a:off x="304800" y="3276600"/>
            <a:ext cx="228600" cy="1588"/>
          </a:xfrm>
          <a:custGeom>
            <a:avLst/>
            <a:gdLst>
              <a:gd name="T0" fmla="*/ 144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AutoShape 15"/>
          <p:cNvSpPr>
            <a:spLocks/>
          </p:cNvSpPr>
          <p:nvPr/>
        </p:nvSpPr>
        <p:spPr bwMode="auto">
          <a:xfrm>
            <a:off x="2057400" y="1358900"/>
            <a:ext cx="152400" cy="88900"/>
          </a:xfrm>
          <a:custGeom>
            <a:avLst/>
            <a:gdLst>
              <a:gd name="T0" fmla="*/ 0 w 96"/>
              <a:gd name="T1" fmla="*/ 8 h 56"/>
              <a:gd name="T2" fmla="*/ 48 w 96"/>
              <a:gd name="T3" fmla="*/ 8 h 56"/>
              <a:gd name="T4" fmla="*/ 96 w 96"/>
              <a:gd name="T5" fmla="*/ 56 h 56"/>
              <a:gd name="T6" fmla="*/ 0 60000 65536"/>
              <a:gd name="T7" fmla="*/ 0 60000 65536"/>
              <a:gd name="T8" fmla="*/ 0 60000 65536"/>
              <a:gd name="T9" fmla="*/ 0 w 96"/>
              <a:gd name="T10" fmla="*/ 0 h 56"/>
              <a:gd name="T11" fmla="*/ 96 w 9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6">
                <a:moveTo>
                  <a:pt x="0" y="8"/>
                </a:moveTo>
                <a:cubicBezTo>
                  <a:pt x="16" y="4"/>
                  <a:pt x="32" y="0"/>
                  <a:pt x="4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>
            <a:off x="2286000" y="1524000"/>
            <a:ext cx="152400" cy="228600"/>
          </a:xfrm>
          <a:custGeom>
            <a:avLst/>
            <a:gdLst>
              <a:gd name="T0" fmla="*/ 0 w 96"/>
              <a:gd name="T1" fmla="*/ 0 h 144"/>
              <a:gd name="T2" fmla="*/ 48 w 96"/>
              <a:gd name="T3" fmla="*/ 48 h 144"/>
              <a:gd name="T4" fmla="*/ 96 w 96"/>
              <a:gd name="T5" fmla="*/ 144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0"/>
                </a:moveTo>
                <a:cubicBezTo>
                  <a:pt x="16" y="12"/>
                  <a:pt x="32" y="24"/>
                  <a:pt x="4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>
            <a:off x="2514600" y="1828800"/>
            <a:ext cx="152400" cy="304800"/>
          </a:xfrm>
          <a:custGeom>
            <a:avLst/>
            <a:gdLst>
              <a:gd name="T0" fmla="*/ 0 w 96"/>
              <a:gd name="T1" fmla="*/ 0 h 192"/>
              <a:gd name="T2" fmla="*/ 96 w 96"/>
              <a:gd name="T3" fmla="*/ 192 h 192"/>
              <a:gd name="T4" fmla="*/ 0 60000 65536"/>
              <a:gd name="T5" fmla="*/ 0 60000 65536"/>
              <a:gd name="T6" fmla="*/ 0 w 96"/>
              <a:gd name="T7" fmla="*/ 0 h 192"/>
              <a:gd name="T8" fmla="*/ 96 w 96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92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AutoShape 19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AutoShape 20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AutoShape 21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9144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58" name="Object 24"/>
          <p:cNvGraphicFramePr>
            <a:graphicFrameLocks noChangeAspect="1"/>
          </p:cNvGraphicFramePr>
          <p:nvPr/>
        </p:nvGraphicFramePr>
        <p:xfrm>
          <a:off x="1371600" y="3581400"/>
          <a:ext cx="1295400" cy="396875"/>
        </p:xfrm>
        <a:graphic>
          <a:graphicData uri="http://schemas.openxmlformats.org/presentationml/2006/ole">
            <p:oleObj spid="_x0000_s19458" name="Equation" r:id="rId4" imgW="850531" imgH="241195" progId="Equation.3">
              <p:embed/>
            </p:oleObj>
          </a:graphicData>
        </a:graphic>
      </p:graphicFrame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2438400" y="1524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381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>
            <a:off x="2057400" y="3048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V="1">
            <a:off x="42672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990600" y="1905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1143000" y="2895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2057400" y="2590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H="1">
            <a:off x="2057400" y="2057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>
            <a:off x="2057400" y="1676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>
            <a:off x="2057400" y="1447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1828800" y="1524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1676400" y="1752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1524000" y="2057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1447800" y="2438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1219200" y="2743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1143000" y="2971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2514600" y="1905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6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609600"/>
          </a:xfrm>
        </p:spPr>
        <p:txBody>
          <a:bodyPr/>
          <a:lstStyle/>
          <a:p>
            <a:r>
              <a:rPr lang="en-US" sz="4000"/>
              <a:t>Problem 8-34 cont’d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457200" y="5029200"/>
            <a:ext cx="4586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P(100,000&lt;X&lt; 112,000)=.4616 + .1368 = .5984</a:t>
            </a: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4267200" y="4191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42" name="AutoShape 19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20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AutoShape 21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AutoShape 22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AutoShape 21"/>
          <p:cNvSpPr>
            <a:spLocks/>
          </p:cNvSpPr>
          <p:nvPr/>
        </p:nvSpPr>
        <p:spPr bwMode="auto">
          <a:xfrm>
            <a:off x="2743200" y="2286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AutoShape 22"/>
          <p:cNvSpPr>
            <a:spLocks/>
          </p:cNvSpPr>
          <p:nvPr/>
        </p:nvSpPr>
        <p:spPr bwMode="auto">
          <a:xfrm>
            <a:off x="2971800" y="2667000"/>
            <a:ext cx="76200" cy="228600"/>
          </a:xfrm>
          <a:custGeom>
            <a:avLst/>
            <a:gdLst>
              <a:gd name="T0" fmla="*/ 0 w 48"/>
              <a:gd name="T1" fmla="*/ 0 h 144"/>
              <a:gd name="T2" fmla="*/ 48 w 48"/>
              <a:gd name="T3" fmla="*/ 144 h 144"/>
              <a:gd name="T4" fmla="*/ 0 60000 65536"/>
              <a:gd name="T5" fmla="*/ 0 60000 65536"/>
              <a:gd name="T6" fmla="*/ 0 w 48"/>
              <a:gd name="T7" fmla="*/ 0 h 144"/>
              <a:gd name="T8" fmla="*/ 48 w 48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" h="144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23"/>
          <p:cNvSpPr>
            <a:spLocks/>
          </p:cNvSpPr>
          <p:nvPr/>
        </p:nvSpPr>
        <p:spPr bwMode="auto">
          <a:xfrm>
            <a:off x="3124200" y="3048000"/>
            <a:ext cx="152400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96 h 96"/>
              <a:gd name="T4" fmla="*/ 0 60000 65536"/>
              <a:gd name="T5" fmla="*/ 0 60000 65536"/>
              <a:gd name="T6" fmla="*/ 0 w 96"/>
              <a:gd name="T7" fmla="*/ 0 h 96"/>
              <a:gd name="T8" fmla="*/ 96 w 96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96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AutoShape 24"/>
          <p:cNvSpPr>
            <a:spLocks/>
          </p:cNvSpPr>
          <p:nvPr/>
        </p:nvSpPr>
        <p:spPr bwMode="auto">
          <a:xfrm>
            <a:off x="3429000" y="3276600"/>
            <a:ext cx="228600" cy="1588"/>
          </a:xfrm>
          <a:custGeom>
            <a:avLst/>
            <a:gdLst>
              <a:gd name="T0" fmla="*/ 0 w 144"/>
              <a:gd name="T1" fmla="*/ 0 h 1"/>
              <a:gd name="T2" fmla="*/ 144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2552700" y="19431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2857500" y="24003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124200" y="2743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05200" y="3124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/>
              <a:t>Problem 8-35</a:t>
            </a:r>
          </a:p>
        </p:txBody>
      </p:sp>
      <p:graphicFrame>
        <p:nvGraphicFramePr>
          <p:cNvPr id="20482" name="Object 5"/>
          <p:cNvGraphicFramePr>
            <a:graphicFrameLocks/>
          </p:cNvGraphicFramePr>
          <p:nvPr/>
        </p:nvGraphicFramePr>
        <p:xfrm>
          <a:off x="2971800" y="1066800"/>
          <a:ext cx="5226050" cy="3155950"/>
        </p:xfrm>
        <a:graphic>
          <a:graphicData uri="http://schemas.openxmlformats.org/presentationml/2006/ole">
            <p:oleObj spid="_x0000_s20482" name="Worksheet" r:id="rId4" imgW="7251700" imgH="3567113" progId="Excel.Sheet.8">
              <p:embed/>
            </p:oleObj>
          </a:graphicData>
        </a:graphic>
      </p:graphicFrame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638800" y="1524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5334000" y="4191000"/>
          <a:ext cx="2324100" cy="431800"/>
        </p:xfrm>
        <a:graphic>
          <a:graphicData uri="http://schemas.openxmlformats.org/presentationml/2006/ole">
            <p:oleObj spid="_x0000_s20483" name="Equation" r:id="rId5" imgW="1371600" imgH="266700" progId="Equation.3">
              <p:embed/>
            </p:oleObj>
          </a:graphicData>
        </a:graphic>
      </p:graphicFrame>
      <p:graphicFrame>
        <p:nvGraphicFramePr>
          <p:cNvPr id="20484" name="Object 10"/>
          <p:cNvGraphicFramePr>
            <a:graphicFrameLocks noChangeAspect="1"/>
          </p:cNvGraphicFramePr>
          <p:nvPr/>
        </p:nvGraphicFramePr>
        <p:xfrm>
          <a:off x="717550" y="1905000"/>
          <a:ext cx="1098550" cy="1143000"/>
        </p:xfrm>
        <a:graphic>
          <a:graphicData uri="http://schemas.openxmlformats.org/presentationml/2006/ole">
            <p:oleObj spid="_x0000_s20484" name="Equation" r:id="rId6" imgW="558558" imgH="634725" progId="Equation.3">
              <p:embed/>
            </p:oleObj>
          </a:graphicData>
        </a:graphic>
      </p:graphicFrame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6248400" y="22860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086600" y="20574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.3238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6324600" y="3200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5334000" y="1676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5257800" y="1905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181600" y="2133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4953000" y="2819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4648200" y="3276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4495800" y="3581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5029200" y="2438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5638800" y="1905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5638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5638800" y="2209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5638800" y="2590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5638800" y="2895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V="1">
            <a:off x="56388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5638800" y="3352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V="1">
            <a:off x="5638800" y="2057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6096000" y="480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.93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60960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7467600" y="4800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grpSp>
        <p:nvGrpSpPr>
          <p:cNvPr id="20512" name="Group 32"/>
          <p:cNvGrpSpPr>
            <a:grpSpLocks noChangeAspect="1"/>
          </p:cNvGrpSpPr>
          <p:nvPr/>
        </p:nvGrpSpPr>
        <p:grpSpPr bwMode="auto">
          <a:xfrm>
            <a:off x="1905000" y="4724400"/>
            <a:ext cx="3813175" cy="1679575"/>
            <a:chOff x="1200" y="2976"/>
            <a:chExt cx="2402" cy="1058"/>
          </a:xfrm>
        </p:grpSpPr>
        <p:sp>
          <p:nvSpPr>
            <p:cNvPr id="20511" name="AutoShape 31"/>
            <p:cNvSpPr>
              <a:spLocks noChangeAspect="1" noChangeArrowheads="1" noTextEdit="1"/>
            </p:cNvSpPr>
            <p:nvPr/>
          </p:nvSpPr>
          <p:spPr bwMode="auto">
            <a:xfrm>
              <a:off x="1200" y="2976"/>
              <a:ext cx="2352" cy="1056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1486" y="3023"/>
              <a:ext cx="7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1822" y="3158"/>
              <a:ext cx="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 flipV="1">
              <a:off x="1587" y="3648"/>
              <a:ext cx="21" cy="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1608" y="3652"/>
              <a:ext cx="30" cy="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 flipV="1">
              <a:off x="1642" y="3530"/>
              <a:ext cx="40" cy="18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1682" y="3530"/>
              <a:ext cx="102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1570" y="3507"/>
              <a:ext cx="227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1473" y="3280"/>
              <a:ext cx="422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 flipV="1">
              <a:off x="2296" y="3648"/>
              <a:ext cx="22" cy="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2318" y="3652"/>
              <a:ext cx="30" cy="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 flipV="1">
              <a:off x="2352" y="3530"/>
              <a:ext cx="40" cy="18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2392" y="3530"/>
              <a:ext cx="17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2279" y="3507"/>
              <a:ext cx="305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2070" y="3280"/>
              <a:ext cx="72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Rectangle 47"/>
            <p:cNvSpPr>
              <a:spLocks noChangeArrowheads="1"/>
            </p:cNvSpPr>
            <p:nvPr/>
          </p:nvSpPr>
          <p:spPr bwMode="auto">
            <a:xfrm>
              <a:off x="3200" y="3789"/>
              <a:ext cx="402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8238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28" name="Rectangle 48"/>
            <p:cNvSpPr>
              <a:spLocks noChangeArrowheads="1"/>
            </p:cNvSpPr>
            <p:nvPr/>
          </p:nvSpPr>
          <p:spPr bwMode="auto">
            <a:xfrm>
              <a:off x="3159" y="3789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29" name="Rectangle 49"/>
            <p:cNvSpPr>
              <a:spLocks noChangeArrowheads="1"/>
            </p:cNvSpPr>
            <p:nvPr/>
          </p:nvSpPr>
          <p:spPr bwMode="auto">
            <a:xfrm>
              <a:off x="2677" y="3789"/>
              <a:ext cx="402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3238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0" name="Rectangle 50"/>
            <p:cNvSpPr>
              <a:spLocks noChangeArrowheads="1"/>
            </p:cNvSpPr>
            <p:nvPr/>
          </p:nvSpPr>
          <p:spPr bwMode="auto">
            <a:xfrm>
              <a:off x="2636" y="3789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1" name="Rectangle 51"/>
            <p:cNvSpPr>
              <a:spLocks noChangeArrowheads="1"/>
            </p:cNvSpPr>
            <p:nvPr/>
          </p:nvSpPr>
          <p:spPr bwMode="auto">
            <a:xfrm>
              <a:off x="2169" y="3789"/>
              <a:ext cx="402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5000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2" name="Rectangle 52"/>
            <p:cNvSpPr>
              <a:spLocks noChangeArrowheads="1"/>
            </p:cNvSpPr>
            <p:nvPr/>
          </p:nvSpPr>
          <p:spPr bwMode="auto">
            <a:xfrm>
              <a:off x="2128" y="3789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3" name="Rectangle 53"/>
            <p:cNvSpPr>
              <a:spLocks noChangeArrowheads="1"/>
            </p:cNvSpPr>
            <p:nvPr/>
          </p:nvSpPr>
          <p:spPr bwMode="auto">
            <a:xfrm>
              <a:off x="1916" y="3789"/>
              <a:ext cx="1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4" name="Rectangle 54"/>
            <p:cNvSpPr>
              <a:spLocks noChangeArrowheads="1"/>
            </p:cNvSpPr>
            <p:nvPr/>
          </p:nvSpPr>
          <p:spPr bwMode="auto">
            <a:xfrm>
              <a:off x="1846" y="3789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1805" y="3789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1640" y="3789"/>
              <a:ext cx="23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1333" y="3789"/>
              <a:ext cx="1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2998" y="3164"/>
              <a:ext cx="23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93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2956" y="3164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2400" y="3542"/>
              <a:ext cx="23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2456" y="3280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2" name="Rectangle 62"/>
            <p:cNvSpPr>
              <a:spLocks noChangeArrowheads="1"/>
            </p:cNvSpPr>
            <p:nvPr/>
          </p:nvSpPr>
          <p:spPr bwMode="auto">
            <a:xfrm>
              <a:off x="2415" y="3280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3" name="Rectangle 63"/>
            <p:cNvSpPr>
              <a:spLocks noChangeArrowheads="1"/>
            </p:cNvSpPr>
            <p:nvPr/>
          </p:nvSpPr>
          <p:spPr bwMode="auto">
            <a:xfrm>
              <a:off x="2333" y="3280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4" name="Rectangle 64"/>
            <p:cNvSpPr>
              <a:spLocks noChangeArrowheads="1"/>
            </p:cNvSpPr>
            <p:nvPr/>
          </p:nvSpPr>
          <p:spPr bwMode="auto">
            <a:xfrm>
              <a:off x="2708" y="3050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2667" y="3050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6" name="Rectangle 66"/>
            <p:cNvSpPr>
              <a:spLocks noChangeArrowheads="1"/>
            </p:cNvSpPr>
            <p:nvPr/>
          </p:nvSpPr>
          <p:spPr bwMode="auto">
            <a:xfrm>
              <a:off x="2502" y="3050"/>
              <a:ext cx="23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24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7" name="Rectangle 67"/>
            <p:cNvSpPr>
              <a:spLocks noChangeArrowheads="1"/>
            </p:cNvSpPr>
            <p:nvPr/>
          </p:nvSpPr>
          <p:spPr bwMode="auto">
            <a:xfrm>
              <a:off x="2287" y="3050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2246" y="3050"/>
              <a:ext cx="10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2081" y="3050"/>
              <a:ext cx="23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0" name="Rectangle 70"/>
            <p:cNvSpPr>
              <a:spLocks noChangeArrowheads="1"/>
            </p:cNvSpPr>
            <p:nvPr/>
          </p:nvSpPr>
          <p:spPr bwMode="auto">
            <a:xfrm>
              <a:off x="3041" y="3768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1" name="Rectangle 71"/>
            <p:cNvSpPr>
              <a:spLocks noChangeArrowheads="1"/>
            </p:cNvSpPr>
            <p:nvPr/>
          </p:nvSpPr>
          <p:spPr bwMode="auto">
            <a:xfrm>
              <a:off x="2525" y="3768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2" name="Rectangle 72"/>
            <p:cNvSpPr>
              <a:spLocks noChangeArrowheads="1"/>
            </p:cNvSpPr>
            <p:nvPr/>
          </p:nvSpPr>
          <p:spPr bwMode="auto">
            <a:xfrm>
              <a:off x="2009" y="3768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3" name="Rectangle 73"/>
            <p:cNvSpPr>
              <a:spLocks noChangeArrowheads="1"/>
            </p:cNvSpPr>
            <p:nvPr/>
          </p:nvSpPr>
          <p:spPr bwMode="auto">
            <a:xfrm>
              <a:off x="1511" y="3768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0554" name="Rectangle 74"/>
            <p:cNvSpPr>
              <a:spLocks noChangeArrowheads="1"/>
            </p:cNvSpPr>
            <p:nvPr/>
          </p:nvSpPr>
          <p:spPr bwMode="auto">
            <a:xfrm>
              <a:off x="2838" y="3143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5" name="Rectangle 75"/>
            <p:cNvSpPr>
              <a:spLocks noChangeArrowheads="1"/>
            </p:cNvSpPr>
            <p:nvPr/>
          </p:nvSpPr>
          <p:spPr bwMode="auto">
            <a:xfrm>
              <a:off x="2383" y="3029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6" name="Rectangle 76"/>
            <p:cNvSpPr>
              <a:spLocks noChangeArrowheads="1"/>
            </p:cNvSpPr>
            <p:nvPr/>
          </p:nvSpPr>
          <p:spPr bwMode="auto">
            <a:xfrm>
              <a:off x="1938" y="3143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7" name="Rectangle 77"/>
            <p:cNvSpPr>
              <a:spLocks noChangeArrowheads="1"/>
            </p:cNvSpPr>
            <p:nvPr/>
          </p:nvSpPr>
          <p:spPr bwMode="auto">
            <a:xfrm>
              <a:off x="1595" y="3009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8" name="Rectangle 78"/>
            <p:cNvSpPr>
              <a:spLocks noChangeArrowheads="1"/>
            </p:cNvSpPr>
            <p:nvPr/>
          </p:nvSpPr>
          <p:spPr bwMode="auto">
            <a:xfrm>
              <a:off x="1341" y="3143"/>
              <a:ext cx="1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59" name="Rectangle 79"/>
            <p:cNvSpPr>
              <a:spLocks noChangeArrowheads="1"/>
            </p:cNvSpPr>
            <p:nvPr/>
          </p:nvSpPr>
          <p:spPr bwMode="auto">
            <a:xfrm>
              <a:off x="1400" y="3789"/>
              <a:ext cx="142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 dirty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0560" name="Rectangle 80"/>
            <p:cNvSpPr>
              <a:spLocks noChangeArrowheads="1"/>
            </p:cNvSpPr>
            <p:nvPr/>
          </p:nvSpPr>
          <p:spPr bwMode="auto">
            <a:xfrm>
              <a:off x="1246" y="3789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61" name="Rectangle 81"/>
            <p:cNvSpPr>
              <a:spLocks noChangeArrowheads="1"/>
            </p:cNvSpPr>
            <p:nvPr/>
          </p:nvSpPr>
          <p:spPr bwMode="auto">
            <a:xfrm>
              <a:off x="1693" y="3542"/>
              <a:ext cx="15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62" name="Rectangle 82"/>
            <p:cNvSpPr>
              <a:spLocks noChangeArrowheads="1"/>
            </p:cNvSpPr>
            <p:nvPr/>
          </p:nvSpPr>
          <p:spPr bwMode="auto">
            <a:xfrm>
              <a:off x="1653" y="3280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63" name="Rectangle 83"/>
            <p:cNvSpPr>
              <a:spLocks noChangeArrowheads="1"/>
            </p:cNvSpPr>
            <p:nvPr/>
          </p:nvSpPr>
          <p:spPr bwMode="auto">
            <a:xfrm>
              <a:off x="1491" y="3030"/>
              <a:ext cx="142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64" name="Rectangle 84"/>
            <p:cNvSpPr>
              <a:spLocks noChangeArrowheads="1"/>
            </p:cNvSpPr>
            <p:nvPr/>
          </p:nvSpPr>
          <p:spPr bwMode="auto">
            <a:xfrm>
              <a:off x="1233" y="3164"/>
              <a:ext cx="13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65" name="Rectangle 85"/>
            <p:cNvSpPr>
              <a:spLocks noChangeArrowheads="1"/>
            </p:cNvSpPr>
            <p:nvPr/>
          </p:nvSpPr>
          <p:spPr bwMode="auto">
            <a:xfrm>
              <a:off x="1825" y="3162"/>
              <a:ext cx="8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66" name="Rectangle 86"/>
            <p:cNvSpPr>
              <a:spLocks noChangeArrowheads="1"/>
            </p:cNvSpPr>
            <p:nvPr/>
          </p:nvSpPr>
          <p:spPr bwMode="auto">
            <a:xfrm>
              <a:off x="1716" y="3009"/>
              <a:ext cx="19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</p:grpSp>
      <p:graphicFrame>
        <p:nvGraphicFramePr>
          <p:cNvPr id="20567" name="Object 87"/>
          <p:cNvGraphicFramePr>
            <a:graphicFrameLocks noChangeAspect="1"/>
          </p:cNvGraphicFramePr>
          <p:nvPr/>
        </p:nvGraphicFramePr>
        <p:xfrm>
          <a:off x="2514600" y="5257800"/>
          <a:ext cx="304800" cy="304800"/>
        </p:xfrm>
        <a:graphic>
          <a:graphicData uri="http://schemas.openxmlformats.org/presentationml/2006/ole">
            <p:oleObj spid="_x0000_s20567" name="Equation" r:id="rId7" imgW="139700" imgH="139700" progId="Equation.3">
              <p:embed/>
            </p:oleObj>
          </a:graphicData>
        </a:graphic>
      </p:graphicFrame>
      <p:cxnSp>
        <p:nvCxnSpPr>
          <p:cNvPr id="88" name="Straight Connector 87"/>
          <p:cNvCxnSpPr>
            <a:endCxn id="20559" idx="0"/>
          </p:cNvCxnSpPr>
          <p:nvPr/>
        </p:nvCxnSpPr>
        <p:spPr bwMode="auto">
          <a:xfrm flipV="1">
            <a:off x="2209800" y="6015038"/>
            <a:ext cx="125413" cy="4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n-US" dirty="0"/>
              <a:t>Problem 8-6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953000"/>
            <a:ext cx="342900" cy="3810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219199" y="1066800"/>
          <a:ext cx="4441371" cy="3276600"/>
        </p:xfrm>
        <a:graphic>
          <a:graphicData uri="http://schemas.openxmlformats.org/presentationml/2006/ole">
            <p:oleObj spid="_x0000_s36866" name="Equation" r:id="rId5" imgW="2641320" imgH="2717640" progId="Equation.3">
              <p:embed/>
            </p:oleObj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143000" y="4495800"/>
          <a:ext cx="5181600" cy="762000"/>
        </p:xfrm>
        <a:graphic>
          <a:graphicData uri="http://schemas.openxmlformats.org/presentationml/2006/ole">
            <p:oleObj spid="_x0000_s36868" name="Equation" r:id="rId6" imgW="3873240" imgH="660240" progId="Equation.3">
              <p:embed/>
            </p:oleObj>
          </a:graphicData>
        </a:graphic>
      </p:graphicFrame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57200" y="5638800"/>
          <a:ext cx="8686800" cy="609600"/>
        </p:xfrm>
        <a:graphic>
          <a:graphicData uri="http://schemas.openxmlformats.org/presentationml/2006/ole">
            <p:oleObj spid="_x0000_s36870" name="Equation" r:id="rId7" imgW="57150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/>
              <a:t>Problem 8-15</a:t>
            </a:r>
          </a:p>
        </p:txBody>
      </p:sp>
      <p:pic>
        <p:nvPicPr>
          <p:cNvPr id="3074" name="Picture 2"/>
          <p:cNvPicPr>
            <a:picLocks noGrp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209800" y="1295400"/>
            <a:ext cx="4572000" cy="1828800"/>
          </a:xfrm>
          <a:noFill/>
          <a:ln/>
        </p:spPr>
      </p:pic>
      <p:pic>
        <p:nvPicPr>
          <p:cNvPr id="3075" name="Picture 3"/>
          <p:cNvPicPr>
            <a:picLocks noGrp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3200400" y="4267200"/>
            <a:ext cx="2590800" cy="1295400"/>
          </a:xfrm>
          <a:noFill/>
          <a:ln/>
        </p:spPr>
      </p:pic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495800" y="16002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191000" y="3200400"/>
            <a:ext cx="67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µ=60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=12</a:t>
            </a:r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200400" y="3048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638800" y="2971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971800" y="3276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24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486400" y="3276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96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3733800" y="556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1816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505200" y="5791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48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953000" y="57150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itchFamily="18" charset="0"/>
              </a:rPr>
              <a:t>72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461125" y="438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076" name="Object 23"/>
          <p:cNvGraphicFramePr>
            <a:graphicFrameLocks noChangeAspect="1"/>
          </p:cNvGraphicFramePr>
          <p:nvPr/>
        </p:nvGraphicFramePr>
        <p:xfrm>
          <a:off x="3276600" y="6172200"/>
          <a:ext cx="2667000" cy="685800"/>
        </p:xfrm>
        <a:graphic>
          <a:graphicData uri="http://schemas.openxmlformats.org/presentationml/2006/ole">
            <p:oleObj spid="_x0000_s3076" name="Equation" r:id="rId5" imgW="1180588" imgH="418918" progId="Equation.3">
              <p:embed/>
            </p:oleObj>
          </a:graphicData>
        </a:graphic>
      </p:graphicFrame>
      <p:graphicFrame>
        <p:nvGraphicFramePr>
          <p:cNvPr id="3077" name="Object 25"/>
          <p:cNvGraphicFramePr>
            <a:graphicFrameLocks noChangeAspect="1"/>
          </p:cNvGraphicFramePr>
          <p:nvPr/>
        </p:nvGraphicFramePr>
        <p:xfrm>
          <a:off x="4114800" y="5715000"/>
          <a:ext cx="762000" cy="406400"/>
        </p:xfrm>
        <a:graphic>
          <a:graphicData uri="http://schemas.openxmlformats.org/presentationml/2006/ole">
            <p:oleObj spid="_x0000_s3077" name="Equation" r:id="rId6" imgW="508000" imgH="241300" progId="Equation.3">
              <p:embed/>
            </p:oleObj>
          </a:graphicData>
        </a:graphic>
      </p:graphicFrame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371600" y="6172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92" name="Object 29"/>
          <p:cNvGraphicFramePr>
            <a:graphicFrameLocks noChangeAspect="1"/>
          </p:cNvGraphicFramePr>
          <p:nvPr/>
        </p:nvGraphicFramePr>
        <p:xfrm>
          <a:off x="6172200" y="3124200"/>
          <a:ext cx="381000" cy="406400"/>
        </p:xfrm>
        <a:graphic>
          <a:graphicData uri="http://schemas.openxmlformats.org/presentationml/2006/ole">
            <p:oleObj spid="_x0000_s3092" name="Equation" r:id="rId7" imgW="126780" imgH="215526" progId="Equation.3">
              <p:embed/>
            </p:oleObj>
          </a:graphicData>
        </a:graphic>
      </p:graphicFrame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5410200" y="5562600"/>
          <a:ext cx="381000" cy="406400"/>
        </p:xfrm>
        <a:graphic>
          <a:graphicData uri="http://schemas.openxmlformats.org/presentationml/2006/ole">
            <p:oleObj spid="_x0000_s3093" name="Equation" r:id="rId8" imgW="126780" imgH="215526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/>
              <a:t>Problem 8-15(contd.)</a:t>
            </a:r>
          </a:p>
        </p:txBody>
      </p:sp>
      <p:pic>
        <p:nvPicPr>
          <p:cNvPr id="4098" name="Picture 2"/>
          <p:cNvPicPr>
            <a:picLocks noGrp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828800" y="1371600"/>
            <a:ext cx="5562600" cy="2895600"/>
          </a:xfrm>
          <a:noFill/>
          <a:ln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46125" y="148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133600" y="5105400"/>
          <a:ext cx="4678363" cy="457200"/>
        </p:xfrm>
        <a:graphic>
          <a:graphicData uri="http://schemas.openxmlformats.org/presentationml/2006/ole">
            <p:oleObj spid="_x0000_s4099" name="Equation" r:id="rId5" imgW="2197100" imgH="241300" progId="Equation.3">
              <p:embed/>
            </p:oleObj>
          </a:graphicData>
        </a:graphic>
      </p:graphicFrame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648200" y="1752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5410200" y="24384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096000" y="22098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.2734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486400" y="3505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486400" y="43211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63</a:t>
            </a:r>
          </a:p>
        </p:txBody>
      </p:sp>
      <p:graphicFrame>
        <p:nvGraphicFramePr>
          <p:cNvPr id="4101" name="Object 21"/>
          <p:cNvGraphicFramePr>
            <a:graphicFrameLocks noChangeAspect="1"/>
          </p:cNvGraphicFramePr>
          <p:nvPr/>
        </p:nvGraphicFramePr>
        <p:xfrm>
          <a:off x="4267200" y="4191000"/>
          <a:ext cx="2905125" cy="2330450"/>
        </p:xfrm>
        <a:graphic>
          <a:graphicData uri="http://schemas.openxmlformats.org/presentationml/2006/ole">
            <p:oleObj spid="_x0000_s4101" name="Equation" r:id="rId6" imgW="1739900" imgH="1473200" progId="Equation.3">
              <p:embed/>
            </p:oleObj>
          </a:graphicData>
        </a:graphic>
      </p:graphicFrame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5715000" y="32004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6477000" y="29718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.2266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>
            <a:off x="5486400" y="3657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54864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>
            <a:off x="5562600" y="3886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>
            <a:off x="5638800" y="3886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5486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5791200" y="3962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24" name="Object 29"/>
          <p:cNvGraphicFramePr>
            <a:graphicFrameLocks noChangeAspect="1"/>
          </p:cNvGraphicFramePr>
          <p:nvPr/>
        </p:nvGraphicFramePr>
        <p:xfrm>
          <a:off x="6934200" y="4343400"/>
          <a:ext cx="381000" cy="381000"/>
        </p:xfrm>
        <a:graphic>
          <a:graphicData uri="http://schemas.openxmlformats.org/presentationml/2006/ole">
            <p:oleObj spid="_x0000_s4124" name="Equation" r:id="rId7" imgW="126780" imgH="215526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/>
              <a:t>Problem 8-15(contd.)</a:t>
            </a:r>
          </a:p>
        </p:txBody>
      </p:sp>
      <p:pic>
        <p:nvPicPr>
          <p:cNvPr id="5122" name="Picture 2"/>
          <p:cNvPicPr>
            <a:picLocks noGrp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990600" y="685800"/>
            <a:ext cx="5791200" cy="2971800"/>
          </a:xfrm>
          <a:noFill/>
          <a:ln/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886200" y="1143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46125" y="1641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1676400" y="4419600"/>
          <a:ext cx="4495800" cy="457200"/>
        </p:xfrm>
        <a:graphic>
          <a:graphicData uri="http://schemas.openxmlformats.org/presentationml/2006/ole">
            <p:oleObj spid="_x0000_s5123" name="Equation" r:id="rId5" imgW="2120760" imgH="241200" progId="Equation.3">
              <p:embed/>
            </p:oleObj>
          </a:graphicData>
        </a:graphic>
      </p:graphicFrame>
      <p:graphicFrame>
        <p:nvGraphicFramePr>
          <p:cNvPr id="5125" name="Object 21"/>
          <p:cNvGraphicFramePr>
            <a:graphicFrameLocks noChangeAspect="1"/>
          </p:cNvGraphicFramePr>
          <p:nvPr/>
        </p:nvGraphicFramePr>
        <p:xfrm>
          <a:off x="1447800" y="6248400"/>
          <a:ext cx="4724400" cy="431800"/>
        </p:xfrm>
        <a:graphic>
          <a:graphicData uri="http://schemas.openxmlformats.org/presentationml/2006/ole">
            <p:oleObj spid="_x0000_s5125" name="Equation" r:id="rId6" imgW="2476500" imgH="241300" progId="Equation.3">
              <p:embed/>
            </p:oleObj>
          </a:graphicData>
        </a:graphic>
      </p:graphicFrame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9718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895600" y="3124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819400" y="3200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7432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5908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743200" y="3581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56</a:t>
            </a:r>
          </a:p>
        </p:txBody>
      </p:sp>
      <p:graphicFrame>
        <p:nvGraphicFramePr>
          <p:cNvPr id="5126" name="Object 29"/>
          <p:cNvGraphicFramePr>
            <a:graphicFrameLocks noChangeAspect="1"/>
          </p:cNvGraphicFramePr>
          <p:nvPr/>
        </p:nvGraphicFramePr>
        <p:xfrm>
          <a:off x="6324600" y="3733800"/>
          <a:ext cx="381000" cy="406400"/>
        </p:xfrm>
        <a:graphic>
          <a:graphicData uri="http://schemas.openxmlformats.org/presentationml/2006/ole">
            <p:oleObj spid="_x0000_s5126" name="Equation" r:id="rId7" imgW="126780" imgH="215526" progId="Equation.3">
              <p:embed/>
            </p:oleObj>
          </a:graphicData>
        </a:graphic>
      </p:graphicFrame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514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87" name="Group 67"/>
          <p:cNvGrpSpPr>
            <a:grpSpLocks noChangeAspect="1"/>
          </p:cNvGrpSpPr>
          <p:nvPr/>
        </p:nvGrpSpPr>
        <p:grpSpPr bwMode="auto">
          <a:xfrm>
            <a:off x="2743200" y="4419600"/>
            <a:ext cx="2473325" cy="1519238"/>
            <a:chOff x="2208" y="2304"/>
            <a:chExt cx="1558" cy="957"/>
          </a:xfrm>
        </p:grpSpPr>
        <p:sp>
          <p:nvSpPr>
            <p:cNvPr id="5188" name="AutoShape 68"/>
            <p:cNvSpPr>
              <a:spLocks noChangeAspect="1" noChangeArrowheads="1"/>
            </p:cNvSpPr>
            <p:nvPr/>
          </p:nvSpPr>
          <p:spPr bwMode="auto">
            <a:xfrm>
              <a:off x="2208" y="2304"/>
              <a:ext cx="1558" cy="957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>
              <a:off x="2463" y="2814"/>
              <a:ext cx="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>
              <a:off x="2763" y="2924"/>
              <a:ext cx="38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auto">
            <a:xfrm>
              <a:off x="2662" y="3148"/>
              <a:ext cx="38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>
              <a:off x="2451" y="3023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>
              <a:off x="2984" y="3023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3664" y="2929"/>
              <a:ext cx="13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3627" y="2929"/>
              <a:ext cx="99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3554" y="2929"/>
              <a:ext cx="13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3165" y="3044"/>
              <a:ext cx="13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198" name="Rectangle 78"/>
            <p:cNvSpPr>
              <a:spLocks noChangeArrowheads="1"/>
            </p:cNvSpPr>
            <p:nvPr/>
          </p:nvSpPr>
          <p:spPr bwMode="auto">
            <a:xfrm>
              <a:off x="3263" y="2836"/>
              <a:ext cx="21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199" name="Rectangle 79"/>
            <p:cNvSpPr>
              <a:spLocks noChangeArrowheads="1"/>
            </p:cNvSpPr>
            <p:nvPr/>
          </p:nvSpPr>
          <p:spPr bwMode="auto">
            <a:xfrm>
              <a:off x="2989" y="2836"/>
              <a:ext cx="21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56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2532" y="2314"/>
              <a:ext cx="21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3455" y="2912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2" name="Rectangle 82"/>
            <p:cNvSpPr>
              <a:spLocks noChangeArrowheads="1"/>
            </p:cNvSpPr>
            <p:nvPr/>
          </p:nvSpPr>
          <p:spPr bwMode="auto">
            <a:xfrm>
              <a:off x="3160" y="2819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3" name="Rectangle 83"/>
            <p:cNvSpPr>
              <a:spLocks noChangeArrowheads="1"/>
            </p:cNvSpPr>
            <p:nvPr/>
          </p:nvSpPr>
          <p:spPr bwMode="auto">
            <a:xfrm>
              <a:off x="2867" y="2912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4" name="Rectangle 84"/>
            <p:cNvSpPr>
              <a:spLocks noChangeArrowheads="1"/>
            </p:cNvSpPr>
            <p:nvPr/>
          </p:nvSpPr>
          <p:spPr bwMode="auto">
            <a:xfrm>
              <a:off x="2560" y="2804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2334" y="2912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2419" y="2297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07" name="Rectangle 87"/>
            <p:cNvSpPr>
              <a:spLocks noChangeArrowheads="1"/>
            </p:cNvSpPr>
            <p:nvPr/>
          </p:nvSpPr>
          <p:spPr bwMode="auto">
            <a:xfrm>
              <a:off x="2664" y="3150"/>
              <a:ext cx="7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8" name="Rectangle 88"/>
            <p:cNvSpPr>
              <a:spLocks noChangeArrowheads="1"/>
            </p:cNvSpPr>
            <p:nvPr/>
          </p:nvSpPr>
          <p:spPr bwMode="auto">
            <a:xfrm>
              <a:off x="2765" y="2927"/>
              <a:ext cx="7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2468" y="2821"/>
              <a:ext cx="12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10" name="Rectangle 90"/>
            <p:cNvSpPr>
              <a:spLocks noChangeArrowheads="1"/>
            </p:cNvSpPr>
            <p:nvPr/>
          </p:nvSpPr>
          <p:spPr bwMode="auto">
            <a:xfrm>
              <a:off x="2237" y="2929"/>
              <a:ext cx="12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11" name="Rectangle 91"/>
            <p:cNvSpPr>
              <a:spLocks noChangeArrowheads="1"/>
            </p:cNvSpPr>
            <p:nvPr/>
          </p:nvSpPr>
          <p:spPr bwMode="auto">
            <a:xfrm>
              <a:off x="2551" y="3027"/>
              <a:ext cx="18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12" name="Rectangle 92"/>
            <p:cNvSpPr>
              <a:spLocks noChangeArrowheads="1"/>
            </p:cNvSpPr>
            <p:nvPr/>
          </p:nvSpPr>
          <p:spPr bwMode="auto">
            <a:xfrm>
              <a:off x="2668" y="2804"/>
              <a:ext cx="1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2233" y="2297"/>
              <a:ext cx="1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214" name="Group 94"/>
          <p:cNvGrpSpPr>
            <a:grpSpLocks noChangeAspect="1"/>
          </p:cNvGrpSpPr>
          <p:nvPr/>
        </p:nvGrpSpPr>
        <p:grpSpPr bwMode="auto">
          <a:xfrm>
            <a:off x="3505200" y="3733800"/>
            <a:ext cx="2473325" cy="1519238"/>
            <a:chOff x="2208" y="2304"/>
            <a:chExt cx="1558" cy="957"/>
          </a:xfrm>
        </p:grpSpPr>
        <p:sp>
          <p:nvSpPr>
            <p:cNvPr id="5215" name="AutoShape 95"/>
            <p:cNvSpPr>
              <a:spLocks noChangeAspect="1" noChangeArrowheads="1"/>
            </p:cNvSpPr>
            <p:nvPr/>
          </p:nvSpPr>
          <p:spPr bwMode="auto">
            <a:xfrm>
              <a:off x="2208" y="2304"/>
              <a:ext cx="1558" cy="957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Line 96"/>
            <p:cNvSpPr>
              <a:spLocks noChangeShapeType="1"/>
            </p:cNvSpPr>
            <p:nvPr/>
          </p:nvSpPr>
          <p:spPr bwMode="auto">
            <a:xfrm>
              <a:off x="2327" y="2417"/>
              <a:ext cx="3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97"/>
            <p:cNvSpPr>
              <a:spLocks noChangeShapeType="1"/>
            </p:cNvSpPr>
            <p:nvPr/>
          </p:nvSpPr>
          <p:spPr bwMode="auto">
            <a:xfrm>
              <a:off x="2330" y="2657"/>
              <a:ext cx="38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Rectangle 98"/>
            <p:cNvSpPr>
              <a:spLocks noChangeArrowheads="1"/>
            </p:cNvSpPr>
            <p:nvPr/>
          </p:nvSpPr>
          <p:spPr bwMode="auto">
            <a:xfrm>
              <a:off x="3664" y="2929"/>
              <a:ext cx="13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19" name="Rectangle 99"/>
            <p:cNvSpPr>
              <a:spLocks noChangeArrowheads="1"/>
            </p:cNvSpPr>
            <p:nvPr/>
          </p:nvSpPr>
          <p:spPr bwMode="auto">
            <a:xfrm>
              <a:off x="2536" y="2553"/>
              <a:ext cx="13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0" name="Rectangle 100"/>
            <p:cNvSpPr>
              <a:spLocks noChangeArrowheads="1"/>
            </p:cNvSpPr>
            <p:nvPr/>
          </p:nvSpPr>
          <p:spPr bwMode="auto">
            <a:xfrm>
              <a:off x="2532" y="2314"/>
              <a:ext cx="21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1" name="Rectangle 101"/>
            <p:cNvSpPr>
              <a:spLocks noChangeArrowheads="1"/>
            </p:cNvSpPr>
            <p:nvPr/>
          </p:nvSpPr>
          <p:spPr bwMode="auto">
            <a:xfrm>
              <a:off x="2421" y="2536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2" name="Rectangle 102"/>
            <p:cNvSpPr>
              <a:spLocks noChangeArrowheads="1"/>
            </p:cNvSpPr>
            <p:nvPr/>
          </p:nvSpPr>
          <p:spPr bwMode="auto">
            <a:xfrm>
              <a:off x="2419" y="2297"/>
              <a:ext cx="1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3" name="Rectangle 103"/>
            <p:cNvSpPr>
              <a:spLocks noChangeArrowheads="1"/>
            </p:cNvSpPr>
            <p:nvPr/>
          </p:nvSpPr>
          <p:spPr bwMode="auto">
            <a:xfrm>
              <a:off x="2664" y="3150"/>
              <a:ext cx="7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" name="Rectangle 104"/>
            <p:cNvSpPr>
              <a:spLocks noChangeArrowheads="1"/>
            </p:cNvSpPr>
            <p:nvPr/>
          </p:nvSpPr>
          <p:spPr bwMode="auto">
            <a:xfrm>
              <a:off x="2332" y="2659"/>
              <a:ext cx="7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2330" y="2420"/>
              <a:ext cx="7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6" name="Rectangle 106"/>
            <p:cNvSpPr>
              <a:spLocks noChangeArrowheads="1"/>
            </p:cNvSpPr>
            <p:nvPr/>
          </p:nvSpPr>
          <p:spPr bwMode="auto">
            <a:xfrm>
              <a:off x="2237" y="2929"/>
              <a:ext cx="12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7" name="Rectangle 107"/>
            <p:cNvSpPr>
              <a:spLocks noChangeArrowheads="1"/>
            </p:cNvSpPr>
            <p:nvPr/>
          </p:nvSpPr>
          <p:spPr bwMode="auto">
            <a:xfrm>
              <a:off x="2219" y="2536"/>
              <a:ext cx="18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8" name="Rectangle 108"/>
            <p:cNvSpPr>
              <a:spLocks noChangeArrowheads="1"/>
            </p:cNvSpPr>
            <p:nvPr/>
          </p:nvSpPr>
          <p:spPr bwMode="auto">
            <a:xfrm>
              <a:off x="2233" y="2297"/>
              <a:ext cx="17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Problems 8-16</a:t>
            </a:r>
          </a:p>
        </p:txBody>
      </p:sp>
      <p:pic>
        <p:nvPicPr>
          <p:cNvPr id="6146" name="Picture 2"/>
          <p:cNvPicPr>
            <a:picLocks noGrp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895600" y="2362200"/>
            <a:ext cx="5378450" cy="2774950"/>
          </a:xfrm>
          <a:noFill/>
          <a:ln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447800"/>
            <a:ext cx="8015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Since n=40,the sampling distribution of means will approximate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a normal distribution</a:t>
            </a:r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244475" y="2590800"/>
          <a:ext cx="2028825" cy="1905000"/>
        </p:xfrm>
        <a:graphic>
          <a:graphicData uri="http://schemas.openxmlformats.org/presentationml/2006/ole">
            <p:oleObj spid="_x0000_s6147" name="Equation" r:id="rId5" imgW="1104900" imgH="1092200" progId="Equation.3">
              <p:embed/>
            </p:oleObj>
          </a:graphicData>
        </a:graphic>
      </p:graphicFrame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638800" y="2743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086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495800" y="4953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74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324600" y="5029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76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858000" y="51054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itchFamily="18" charset="0"/>
              </a:rPr>
              <a:t>77</a:t>
            </a:r>
          </a:p>
        </p:txBody>
      </p:sp>
      <p:graphicFrame>
        <p:nvGraphicFramePr>
          <p:cNvPr id="6148" name="Object 16"/>
          <p:cNvGraphicFramePr>
            <a:graphicFrameLocks noChangeAspect="1"/>
          </p:cNvGraphicFramePr>
          <p:nvPr/>
        </p:nvGraphicFramePr>
        <p:xfrm>
          <a:off x="5230813" y="5314950"/>
          <a:ext cx="1425575" cy="1062038"/>
        </p:xfrm>
        <a:graphic>
          <a:graphicData uri="http://schemas.openxmlformats.org/presentationml/2006/ole">
            <p:oleObj spid="_x0000_s6148" name="Equation" r:id="rId6" imgW="673100" imgH="685800" progId="Equation.3">
              <p:embed/>
            </p:oleObj>
          </a:graphicData>
        </a:graphic>
      </p:graphicFrame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648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477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267200" y="3352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62484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641725" y="30861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.3962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858000" y="32004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.3962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638800" y="2743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7086600" y="2743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537325" y="24003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.4943</a:t>
            </a:r>
          </a:p>
        </p:txBody>
      </p:sp>
      <p:graphicFrame>
        <p:nvGraphicFramePr>
          <p:cNvPr id="6166" name="Object 29"/>
          <p:cNvGraphicFramePr>
            <a:graphicFrameLocks noChangeAspect="1"/>
          </p:cNvGraphicFramePr>
          <p:nvPr/>
        </p:nvGraphicFramePr>
        <p:xfrm>
          <a:off x="7772400" y="5181600"/>
          <a:ext cx="381000" cy="406400"/>
        </p:xfrm>
        <a:graphic>
          <a:graphicData uri="http://schemas.openxmlformats.org/presentationml/2006/ole">
            <p:oleObj spid="_x0000_s6166" name="Equation" r:id="rId7" imgW="126780" imgH="215526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Problem 8-16(Contd.)</a:t>
            </a:r>
          </a:p>
        </p:txBody>
      </p:sp>
      <p:grpSp>
        <p:nvGrpSpPr>
          <p:cNvPr id="7308" name="Group 140"/>
          <p:cNvGrpSpPr>
            <a:grpSpLocks noChangeAspect="1"/>
          </p:cNvGrpSpPr>
          <p:nvPr/>
        </p:nvGrpSpPr>
        <p:grpSpPr bwMode="auto">
          <a:xfrm>
            <a:off x="533400" y="1676400"/>
            <a:ext cx="7137400" cy="4724400"/>
            <a:chOff x="2520" y="3348"/>
            <a:chExt cx="9561" cy="7851"/>
          </a:xfrm>
        </p:grpSpPr>
        <p:sp>
          <p:nvSpPr>
            <p:cNvPr id="7309" name="AutoShape 141"/>
            <p:cNvSpPr>
              <a:spLocks noChangeAspect="1" noChangeArrowheads="1"/>
            </p:cNvSpPr>
            <p:nvPr/>
          </p:nvSpPr>
          <p:spPr bwMode="auto">
            <a:xfrm>
              <a:off x="2520" y="3348"/>
              <a:ext cx="9561" cy="7851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Line 142"/>
            <p:cNvSpPr>
              <a:spLocks noChangeShapeType="1"/>
            </p:cNvSpPr>
            <p:nvPr/>
          </p:nvSpPr>
          <p:spPr bwMode="auto">
            <a:xfrm>
              <a:off x="4118" y="3459"/>
              <a:ext cx="18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Line 143"/>
            <p:cNvSpPr>
              <a:spLocks noChangeShapeType="1"/>
            </p:cNvSpPr>
            <p:nvPr/>
          </p:nvSpPr>
          <p:spPr bwMode="auto">
            <a:xfrm>
              <a:off x="4320" y="4156"/>
              <a:ext cx="18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Line 144"/>
            <p:cNvSpPr>
              <a:spLocks noChangeShapeType="1"/>
            </p:cNvSpPr>
            <p:nvPr/>
          </p:nvSpPr>
          <p:spPr bwMode="auto">
            <a:xfrm>
              <a:off x="5160" y="4464"/>
              <a:ext cx="1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Line 145"/>
            <p:cNvSpPr>
              <a:spLocks noChangeShapeType="1"/>
            </p:cNvSpPr>
            <p:nvPr/>
          </p:nvSpPr>
          <p:spPr bwMode="auto">
            <a:xfrm>
              <a:off x="4825" y="5091"/>
              <a:ext cx="10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Line 146"/>
            <p:cNvSpPr>
              <a:spLocks noChangeShapeType="1"/>
            </p:cNvSpPr>
            <p:nvPr/>
          </p:nvSpPr>
          <p:spPr bwMode="auto">
            <a:xfrm>
              <a:off x="4286" y="4742"/>
              <a:ext cx="1055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Line 147"/>
            <p:cNvSpPr>
              <a:spLocks noChangeShapeType="1"/>
            </p:cNvSpPr>
            <p:nvPr/>
          </p:nvSpPr>
          <p:spPr bwMode="auto">
            <a:xfrm flipV="1">
              <a:off x="6044" y="5582"/>
              <a:ext cx="52" cy="31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Line 148"/>
            <p:cNvSpPr>
              <a:spLocks noChangeShapeType="1"/>
            </p:cNvSpPr>
            <p:nvPr/>
          </p:nvSpPr>
          <p:spPr bwMode="auto">
            <a:xfrm>
              <a:off x="6096" y="5591"/>
              <a:ext cx="77" cy="140"/>
            </a:xfrm>
            <a:prstGeom prst="line">
              <a:avLst/>
            </a:prstGeom>
            <a:noFill/>
            <a:ln w="215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Line 149"/>
            <p:cNvSpPr>
              <a:spLocks noChangeShapeType="1"/>
            </p:cNvSpPr>
            <p:nvPr/>
          </p:nvSpPr>
          <p:spPr bwMode="auto">
            <a:xfrm flipV="1">
              <a:off x="6181" y="5314"/>
              <a:ext cx="101" cy="417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Line 150"/>
            <p:cNvSpPr>
              <a:spLocks noChangeShapeType="1"/>
            </p:cNvSpPr>
            <p:nvPr/>
          </p:nvSpPr>
          <p:spPr bwMode="auto">
            <a:xfrm>
              <a:off x="6282" y="5314"/>
              <a:ext cx="454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Line 151"/>
            <p:cNvSpPr>
              <a:spLocks noChangeShapeType="1"/>
            </p:cNvSpPr>
            <p:nvPr/>
          </p:nvSpPr>
          <p:spPr bwMode="auto">
            <a:xfrm>
              <a:off x="6001" y="5260"/>
              <a:ext cx="769" cy="0"/>
            </a:xfrm>
            <a:prstGeom prst="line">
              <a:avLst/>
            </a:prstGeom>
            <a:noFill/>
            <a:ln w="57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0" name="Line 152"/>
            <p:cNvSpPr>
              <a:spLocks noChangeShapeType="1"/>
            </p:cNvSpPr>
            <p:nvPr/>
          </p:nvSpPr>
          <p:spPr bwMode="auto">
            <a:xfrm>
              <a:off x="5780" y="4742"/>
              <a:ext cx="1211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Line 153"/>
            <p:cNvSpPr>
              <a:spLocks noChangeShapeType="1"/>
            </p:cNvSpPr>
            <p:nvPr/>
          </p:nvSpPr>
          <p:spPr bwMode="auto">
            <a:xfrm>
              <a:off x="4834" y="5963"/>
              <a:ext cx="18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Line 154"/>
            <p:cNvSpPr>
              <a:spLocks noChangeShapeType="1"/>
            </p:cNvSpPr>
            <p:nvPr/>
          </p:nvSpPr>
          <p:spPr bwMode="auto">
            <a:xfrm>
              <a:off x="4821" y="6660"/>
              <a:ext cx="18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Line 155"/>
            <p:cNvSpPr>
              <a:spLocks noChangeShapeType="1"/>
            </p:cNvSpPr>
            <p:nvPr/>
          </p:nvSpPr>
          <p:spPr bwMode="auto">
            <a:xfrm>
              <a:off x="4243" y="7357"/>
              <a:ext cx="18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Line 156"/>
            <p:cNvSpPr>
              <a:spLocks noChangeShapeType="1"/>
            </p:cNvSpPr>
            <p:nvPr/>
          </p:nvSpPr>
          <p:spPr bwMode="auto">
            <a:xfrm>
              <a:off x="5082" y="7665"/>
              <a:ext cx="10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Line 157"/>
            <p:cNvSpPr>
              <a:spLocks noChangeShapeType="1"/>
            </p:cNvSpPr>
            <p:nvPr/>
          </p:nvSpPr>
          <p:spPr bwMode="auto">
            <a:xfrm>
              <a:off x="4748" y="8292"/>
              <a:ext cx="1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Line 158"/>
            <p:cNvSpPr>
              <a:spLocks noChangeShapeType="1"/>
            </p:cNvSpPr>
            <p:nvPr/>
          </p:nvSpPr>
          <p:spPr bwMode="auto">
            <a:xfrm>
              <a:off x="4208" y="7943"/>
              <a:ext cx="1056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7" name="Line 159"/>
            <p:cNvSpPr>
              <a:spLocks noChangeShapeType="1"/>
            </p:cNvSpPr>
            <p:nvPr/>
          </p:nvSpPr>
          <p:spPr bwMode="auto">
            <a:xfrm flipV="1">
              <a:off x="5969" y="8783"/>
              <a:ext cx="53" cy="31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Line 160"/>
            <p:cNvSpPr>
              <a:spLocks noChangeShapeType="1"/>
            </p:cNvSpPr>
            <p:nvPr/>
          </p:nvSpPr>
          <p:spPr bwMode="auto">
            <a:xfrm>
              <a:off x="6022" y="8792"/>
              <a:ext cx="76" cy="140"/>
            </a:xfrm>
            <a:prstGeom prst="line">
              <a:avLst/>
            </a:prstGeom>
            <a:noFill/>
            <a:ln w="215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Line 161"/>
            <p:cNvSpPr>
              <a:spLocks noChangeShapeType="1"/>
            </p:cNvSpPr>
            <p:nvPr/>
          </p:nvSpPr>
          <p:spPr bwMode="auto">
            <a:xfrm flipV="1">
              <a:off x="6107" y="8515"/>
              <a:ext cx="101" cy="417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Line 162"/>
            <p:cNvSpPr>
              <a:spLocks noChangeShapeType="1"/>
            </p:cNvSpPr>
            <p:nvPr/>
          </p:nvSpPr>
          <p:spPr bwMode="auto">
            <a:xfrm>
              <a:off x="6208" y="8515"/>
              <a:ext cx="454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Line 163"/>
            <p:cNvSpPr>
              <a:spLocks noChangeShapeType="1"/>
            </p:cNvSpPr>
            <p:nvPr/>
          </p:nvSpPr>
          <p:spPr bwMode="auto">
            <a:xfrm>
              <a:off x="5926" y="8461"/>
              <a:ext cx="770" cy="0"/>
            </a:xfrm>
            <a:prstGeom prst="line">
              <a:avLst/>
            </a:prstGeom>
            <a:noFill/>
            <a:ln w="57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Line 164"/>
            <p:cNvSpPr>
              <a:spLocks noChangeShapeType="1"/>
            </p:cNvSpPr>
            <p:nvPr/>
          </p:nvSpPr>
          <p:spPr bwMode="auto">
            <a:xfrm>
              <a:off x="5703" y="7943"/>
              <a:ext cx="121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3" name="Line 165"/>
            <p:cNvSpPr>
              <a:spLocks noChangeShapeType="1"/>
            </p:cNvSpPr>
            <p:nvPr/>
          </p:nvSpPr>
          <p:spPr bwMode="auto">
            <a:xfrm>
              <a:off x="3995" y="9164"/>
              <a:ext cx="187" cy="0"/>
            </a:xfrm>
            <a:prstGeom prst="line">
              <a:avLst/>
            </a:prstGeom>
            <a:noFill/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Rectangle 166"/>
            <p:cNvSpPr>
              <a:spLocks noChangeArrowheads="1"/>
            </p:cNvSpPr>
            <p:nvPr/>
          </p:nvSpPr>
          <p:spPr bwMode="auto">
            <a:xfrm>
              <a:off x="8228" y="9182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0057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35" name="Rectangle 167"/>
            <p:cNvSpPr>
              <a:spLocks noChangeArrowheads="1"/>
            </p:cNvSpPr>
            <p:nvPr/>
          </p:nvSpPr>
          <p:spPr bwMode="auto">
            <a:xfrm>
              <a:off x="8123" y="9182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36" name="Rectangle 168"/>
            <p:cNvSpPr>
              <a:spLocks noChangeArrowheads="1"/>
            </p:cNvSpPr>
            <p:nvPr/>
          </p:nvSpPr>
          <p:spPr bwMode="auto">
            <a:xfrm>
              <a:off x="6923" y="9182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4943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37" name="Rectangle 169"/>
            <p:cNvSpPr>
              <a:spLocks noChangeArrowheads="1"/>
            </p:cNvSpPr>
            <p:nvPr/>
          </p:nvSpPr>
          <p:spPr bwMode="auto">
            <a:xfrm>
              <a:off x="6820" y="9182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38" name="Rectangle 170"/>
            <p:cNvSpPr>
              <a:spLocks noChangeArrowheads="1"/>
            </p:cNvSpPr>
            <p:nvPr/>
          </p:nvSpPr>
          <p:spPr bwMode="auto">
            <a:xfrm>
              <a:off x="5660" y="9182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5000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39" name="Rectangle 171"/>
            <p:cNvSpPr>
              <a:spLocks noChangeArrowheads="1"/>
            </p:cNvSpPr>
            <p:nvPr/>
          </p:nvSpPr>
          <p:spPr bwMode="auto">
            <a:xfrm>
              <a:off x="5555" y="9182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0" name="Rectangle 172"/>
            <p:cNvSpPr>
              <a:spLocks noChangeArrowheads="1"/>
            </p:cNvSpPr>
            <p:nvPr/>
          </p:nvSpPr>
          <p:spPr bwMode="auto">
            <a:xfrm>
              <a:off x="5028" y="9182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1" name="Rectangle 173"/>
            <p:cNvSpPr>
              <a:spLocks noChangeArrowheads="1"/>
            </p:cNvSpPr>
            <p:nvPr/>
          </p:nvSpPr>
          <p:spPr bwMode="auto">
            <a:xfrm>
              <a:off x="4608" y="9182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2" name="Rectangle 174"/>
            <p:cNvSpPr>
              <a:spLocks noChangeArrowheads="1"/>
            </p:cNvSpPr>
            <p:nvPr/>
          </p:nvSpPr>
          <p:spPr bwMode="auto">
            <a:xfrm>
              <a:off x="3840" y="9182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3" name="Rectangle 175"/>
            <p:cNvSpPr>
              <a:spLocks noChangeArrowheads="1"/>
            </p:cNvSpPr>
            <p:nvPr/>
          </p:nvSpPr>
          <p:spPr bwMode="auto">
            <a:xfrm>
              <a:off x="2815" y="9182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4" name="Rectangle 176"/>
            <p:cNvSpPr>
              <a:spLocks noChangeArrowheads="1"/>
            </p:cNvSpPr>
            <p:nvPr/>
          </p:nvSpPr>
          <p:spPr bwMode="auto">
            <a:xfrm>
              <a:off x="7663" y="7677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53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5" name="Rectangle 177"/>
            <p:cNvSpPr>
              <a:spLocks noChangeArrowheads="1"/>
            </p:cNvSpPr>
            <p:nvPr/>
          </p:nvSpPr>
          <p:spPr bwMode="auto">
            <a:xfrm>
              <a:off x="7558" y="7677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6" name="Rectangle 178"/>
            <p:cNvSpPr>
              <a:spLocks noChangeArrowheads="1"/>
            </p:cNvSpPr>
            <p:nvPr/>
          </p:nvSpPr>
          <p:spPr bwMode="auto">
            <a:xfrm>
              <a:off x="7353" y="7677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7" name="Rectangle 179"/>
            <p:cNvSpPr>
              <a:spLocks noChangeArrowheads="1"/>
            </p:cNvSpPr>
            <p:nvPr/>
          </p:nvSpPr>
          <p:spPr bwMode="auto">
            <a:xfrm>
              <a:off x="6233" y="8540"/>
              <a:ext cx="42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8" name="Rectangle 180"/>
            <p:cNvSpPr>
              <a:spLocks noChangeArrowheads="1"/>
            </p:cNvSpPr>
            <p:nvPr/>
          </p:nvSpPr>
          <p:spPr bwMode="auto">
            <a:xfrm>
              <a:off x="6210" y="7942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49" name="Rectangle 181"/>
            <p:cNvSpPr>
              <a:spLocks noChangeArrowheads="1"/>
            </p:cNvSpPr>
            <p:nvPr/>
          </p:nvSpPr>
          <p:spPr bwMode="auto">
            <a:xfrm>
              <a:off x="6498" y="7417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0" name="Rectangle 182"/>
            <p:cNvSpPr>
              <a:spLocks noChangeArrowheads="1"/>
            </p:cNvSpPr>
            <p:nvPr/>
          </p:nvSpPr>
          <p:spPr bwMode="auto">
            <a:xfrm>
              <a:off x="5723" y="7417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1" name="Rectangle 183"/>
            <p:cNvSpPr>
              <a:spLocks noChangeArrowheads="1"/>
            </p:cNvSpPr>
            <p:nvPr/>
          </p:nvSpPr>
          <p:spPr bwMode="auto">
            <a:xfrm>
              <a:off x="9048" y="6677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0981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2" name="Rectangle 184"/>
            <p:cNvSpPr>
              <a:spLocks noChangeArrowheads="1"/>
            </p:cNvSpPr>
            <p:nvPr/>
          </p:nvSpPr>
          <p:spPr bwMode="auto">
            <a:xfrm>
              <a:off x="8943" y="6677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3" name="Rectangle 185"/>
            <p:cNvSpPr>
              <a:spLocks noChangeArrowheads="1"/>
            </p:cNvSpPr>
            <p:nvPr/>
          </p:nvSpPr>
          <p:spPr bwMode="auto">
            <a:xfrm>
              <a:off x="7731" y="6677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3962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4" name="Rectangle 186"/>
            <p:cNvSpPr>
              <a:spLocks noChangeArrowheads="1"/>
            </p:cNvSpPr>
            <p:nvPr/>
          </p:nvSpPr>
          <p:spPr bwMode="auto">
            <a:xfrm>
              <a:off x="7628" y="6677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5" name="Rectangle 187"/>
            <p:cNvSpPr>
              <a:spLocks noChangeArrowheads="1"/>
            </p:cNvSpPr>
            <p:nvPr/>
          </p:nvSpPr>
          <p:spPr bwMode="auto">
            <a:xfrm>
              <a:off x="6478" y="6677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Times New Roman" pitchFamily="18" charset="0"/>
                </a:rPr>
                <a:t>4943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356" name="Rectangle 188"/>
            <p:cNvSpPr>
              <a:spLocks noChangeArrowheads="1"/>
            </p:cNvSpPr>
            <p:nvPr/>
          </p:nvSpPr>
          <p:spPr bwMode="auto">
            <a:xfrm>
              <a:off x="6375" y="6677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7" name="Rectangle 189"/>
            <p:cNvSpPr>
              <a:spLocks noChangeArrowheads="1"/>
            </p:cNvSpPr>
            <p:nvPr/>
          </p:nvSpPr>
          <p:spPr bwMode="auto">
            <a:xfrm>
              <a:off x="5848" y="6677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8" name="Rectangle 190"/>
            <p:cNvSpPr>
              <a:spLocks noChangeArrowheads="1"/>
            </p:cNvSpPr>
            <p:nvPr/>
          </p:nvSpPr>
          <p:spPr bwMode="auto">
            <a:xfrm>
              <a:off x="5428" y="6677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59" name="Rectangle 191"/>
            <p:cNvSpPr>
              <a:spLocks noChangeArrowheads="1"/>
            </p:cNvSpPr>
            <p:nvPr/>
          </p:nvSpPr>
          <p:spPr bwMode="auto">
            <a:xfrm>
              <a:off x="3995" y="6677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76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0" name="Rectangle 192"/>
            <p:cNvSpPr>
              <a:spLocks noChangeArrowheads="1"/>
            </p:cNvSpPr>
            <p:nvPr/>
          </p:nvSpPr>
          <p:spPr bwMode="auto">
            <a:xfrm>
              <a:off x="3853" y="6677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1" name="Rectangle 193"/>
            <p:cNvSpPr>
              <a:spLocks noChangeArrowheads="1"/>
            </p:cNvSpPr>
            <p:nvPr/>
          </p:nvSpPr>
          <p:spPr bwMode="auto">
            <a:xfrm>
              <a:off x="2750" y="6677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2" name="Rectangle 194"/>
            <p:cNvSpPr>
              <a:spLocks noChangeArrowheads="1"/>
            </p:cNvSpPr>
            <p:nvPr/>
          </p:nvSpPr>
          <p:spPr bwMode="auto">
            <a:xfrm>
              <a:off x="9073" y="5980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7924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3" name="Rectangle 195"/>
            <p:cNvSpPr>
              <a:spLocks noChangeArrowheads="1"/>
            </p:cNvSpPr>
            <p:nvPr/>
          </p:nvSpPr>
          <p:spPr bwMode="auto">
            <a:xfrm>
              <a:off x="8968" y="5980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4" name="Rectangle 196"/>
            <p:cNvSpPr>
              <a:spLocks noChangeArrowheads="1"/>
            </p:cNvSpPr>
            <p:nvPr/>
          </p:nvSpPr>
          <p:spPr bwMode="auto">
            <a:xfrm>
              <a:off x="7756" y="5980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3962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5" name="Rectangle 197"/>
            <p:cNvSpPr>
              <a:spLocks noChangeArrowheads="1"/>
            </p:cNvSpPr>
            <p:nvPr/>
          </p:nvSpPr>
          <p:spPr bwMode="auto">
            <a:xfrm>
              <a:off x="7653" y="5980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6" name="Rectangle 198"/>
            <p:cNvSpPr>
              <a:spLocks noChangeArrowheads="1"/>
            </p:cNvSpPr>
            <p:nvPr/>
          </p:nvSpPr>
          <p:spPr bwMode="auto">
            <a:xfrm>
              <a:off x="6485" y="5980"/>
              <a:ext cx="841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3962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7" name="Rectangle 199"/>
            <p:cNvSpPr>
              <a:spLocks noChangeArrowheads="1"/>
            </p:cNvSpPr>
            <p:nvPr/>
          </p:nvSpPr>
          <p:spPr bwMode="auto">
            <a:xfrm>
              <a:off x="6383" y="5980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8" name="Rectangle 200"/>
            <p:cNvSpPr>
              <a:spLocks noChangeArrowheads="1"/>
            </p:cNvSpPr>
            <p:nvPr/>
          </p:nvSpPr>
          <p:spPr bwMode="auto">
            <a:xfrm>
              <a:off x="5853" y="5980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69" name="Rectangle 201"/>
            <p:cNvSpPr>
              <a:spLocks noChangeArrowheads="1"/>
            </p:cNvSpPr>
            <p:nvPr/>
          </p:nvSpPr>
          <p:spPr bwMode="auto">
            <a:xfrm>
              <a:off x="5440" y="5980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76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0" name="Rectangle 202"/>
            <p:cNvSpPr>
              <a:spLocks noChangeArrowheads="1"/>
            </p:cNvSpPr>
            <p:nvPr/>
          </p:nvSpPr>
          <p:spPr bwMode="auto">
            <a:xfrm>
              <a:off x="4008" y="5980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1" name="Rectangle 203"/>
            <p:cNvSpPr>
              <a:spLocks noChangeArrowheads="1"/>
            </p:cNvSpPr>
            <p:nvPr/>
          </p:nvSpPr>
          <p:spPr bwMode="auto">
            <a:xfrm>
              <a:off x="3865" y="5980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2" name="Rectangle 204"/>
            <p:cNvSpPr>
              <a:spLocks noChangeArrowheads="1"/>
            </p:cNvSpPr>
            <p:nvPr/>
          </p:nvSpPr>
          <p:spPr bwMode="auto">
            <a:xfrm>
              <a:off x="2763" y="5980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3" name="Rectangle 205"/>
            <p:cNvSpPr>
              <a:spLocks noChangeArrowheads="1"/>
            </p:cNvSpPr>
            <p:nvPr/>
          </p:nvSpPr>
          <p:spPr bwMode="auto">
            <a:xfrm>
              <a:off x="7958" y="4478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26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4" name="Rectangle 206"/>
            <p:cNvSpPr>
              <a:spLocks noChangeArrowheads="1"/>
            </p:cNvSpPr>
            <p:nvPr/>
          </p:nvSpPr>
          <p:spPr bwMode="auto">
            <a:xfrm>
              <a:off x="7856" y="4478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5" name="Rectangle 207"/>
            <p:cNvSpPr>
              <a:spLocks noChangeArrowheads="1"/>
            </p:cNvSpPr>
            <p:nvPr/>
          </p:nvSpPr>
          <p:spPr bwMode="auto">
            <a:xfrm>
              <a:off x="7648" y="4478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6" name="Rectangle 208"/>
            <p:cNvSpPr>
              <a:spLocks noChangeArrowheads="1"/>
            </p:cNvSpPr>
            <p:nvPr/>
          </p:nvSpPr>
          <p:spPr bwMode="auto">
            <a:xfrm>
              <a:off x="6308" y="5340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7" name="Rectangle 209"/>
            <p:cNvSpPr>
              <a:spLocks noChangeArrowheads="1"/>
            </p:cNvSpPr>
            <p:nvPr/>
          </p:nvSpPr>
          <p:spPr bwMode="auto">
            <a:xfrm>
              <a:off x="6285" y="4740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78" name="Rectangle 210"/>
            <p:cNvSpPr>
              <a:spLocks noChangeArrowheads="1"/>
            </p:cNvSpPr>
            <p:nvPr/>
          </p:nvSpPr>
          <p:spPr bwMode="auto">
            <a:xfrm>
              <a:off x="6568" y="4218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Times New Roman" pitchFamily="18" charset="0"/>
                </a:rPr>
                <a:t>75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379" name="Rectangle 211"/>
            <p:cNvSpPr>
              <a:spLocks noChangeArrowheads="1"/>
            </p:cNvSpPr>
            <p:nvPr/>
          </p:nvSpPr>
          <p:spPr bwMode="auto">
            <a:xfrm>
              <a:off x="5803" y="4218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74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0" name="Rectangle 212"/>
            <p:cNvSpPr>
              <a:spLocks noChangeArrowheads="1"/>
            </p:cNvSpPr>
            <p:nvPr/>
          </p:nvSpPr>
          <p:spPr bwMode="auto">
            <a:xfrm>
              <a:off x="8273" y="3475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1038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1" name="Rectangle 213"/>
            <p:cNvSpPr>
              <a:spLocks noChangeArrowheads="1"/>
            </p:cNvSpPr>
            <p:nvPr/>
          </p:nvSpPr>
          <p:spPr bwMode="auto">
            <a:xfrm>
              <a:off x="8168" y="3475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2" name="Rectangle 214"/>
            <p:cNvSpPr>
              <a:spLocks noChangeArrowheads="1"/>
            </p:cNvSpPr>
            <p:nvPr/>
          </p:nvSpPr>
          <p:spPr bwMode="auto">
            <a:xfrm>
              <a:off x="6955" y="3475"/>
              <a:ext cx="841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3962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3" name="Rectangle 215"/>
            <p:cNvSpPr>
              <a:spLocks noChangeArrowheads="1"/>
            </p:cNvSpPr>
            <p:nvPr/>
          </p:nvSpPr>
          <p:spPr bwMode="auto">
            <a:xfrm>
              <a:off x="6853" y="3475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4" name="Rectangle 216"/>
            <p:cNvSpPr>
              <a:spLocks noChangeArrowheads="1"/>
            </p:cNvSpPr>
            <p:nvPr/>
          </p:nvSpPr>
          <p:spPr bwMode="auto">
            <a:xfrm>
              <a:off x="5693" y="3475"/>
              <a:ext cx="8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5000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5" name="Rectangle 217"/>
            <p:cNvSpPr>
              <a:spLocks noChangeArrowheads="1"/>
            </p:cNvSpPr>
            <p:nvPr/>
          </p:nvSpPr>
          <p:spPr bwMode="auto">
            <a:xfrm>
              <a:off x="5588" y="3475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6" name="Rectangle 218"/>
            <p:cNvSpPr>
              <a:spLocks noChangeArrowheads="1"/>
            </p:cNvSpPr>
            <p:nvPr/>
          </p:nvSpPr>
          <p:spPr bwMode="auto">
            <a:xfrm>
              <a:off x="5138" y="3475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7" name="Rectangle 219"/>
            <p:cNvSpPr>
              <a:spLocks noChangeArrowheads="1"/>
            </p:cNvSpPr>
            <p:nvPr/>
          </p:nvSpPr>
          <p:spPr bwMode="auto">
            <a:xfrm>
              <a:off x="4725" y="3475"/>
              <a:ext cx="42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Times New Roman" pitchFamily="18" charset="0"/>
                </a:rPr>
                <a:t>74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388" name="Rectangle 220"/>
            <p:cNvSpPr>
              <a:spLocks noChangeArrowheads="1"/>
            </p:cNvSpPr>
            <p:nvPr/>
          </p:nvSpPr>
          <p:spPr bwMode="auto">
            <a:xfrm>
              <a:off x="3963" y="3475"/>
              <a:ext cx="14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89" name="Rectangle 221"/>
            <p:cNvSpPr>
              <a:spLocks noChangeArrowheads="1"/>
            </p:cNvSpPr>
            <p:nvPr/>
          </p:nvSpPr>
          <p:spPr bwMode="auto">
            <a:xfrm>
              <a:off x="2783" y="3475"/>
              <a:ext cx="105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0" name="Rectangle 222"/>
            <p:cNvSpPr>
              <a:spLocks noChangeArrowheads="1"/>
            </p:cNvSpPr>
            <p:nvPr/>
          </p:nvSpPr>
          <p:spPr bwMode="auto">
            <a:xfrm>
              <a:off x="7828" y="9134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1" name="Rectangle 223"/>
            <p:cNvSpPr>
              <a:spLocks noChangeArrowheads="1"/>
            </p:cNvSpPr>
            <p:nvPr/>
          </p:nvSpPr>
          <p:spPr bwMode="auto">
            <a:xfrm>
              <a:off x="6550" y="9134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2" name="Rectangle 224"/>
            <p:cNvSpPr>
              <a:spLocks noChangeArrowheads="1"/>
            </p:cNvSpPr>
            <p:nvPr/>
          </p:nvSpPr>
          <p:spPr bwMode="auto">
            <a:xfrm>
              <a:off x="5260" y="9134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3" name="Rectangle 225"/>
            <p:cNvSpPr>
              <a:spLocks noChangeArrowheads="1"/>
            </p:cNvSpPr>
            <p:nvPr/>
          </p:nvSpPr>
          <p:spPr bwMode="auto">
            <a:xfrm>
              <a:off x="4293" y="9134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&gt;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4" name="Rectangle 226"/>
            <p:cNvSpPr>
              <a:spLocks noChangeArrowheads="1"/>
            </p:cNvSpPr>
            <p:nvPr/>
          </p:nvSpPr>
          <p:spPr bwMode="auto">
            <a:xfrm>
              <a:off x="7030" y="7632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5" name="Rectangle 227"/>
            <p:cNvSpPr>
              <a:spLocks noChangeArrowheads="1"/>
            </p:cNvSpPr>
            <p:nvPr/>
          </p:nvSpPr>
          <p:spPr bwMode="auto">
            <a:xfrm>
              <a:off x="6208" y="7372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6" name="Rectangle 228"/>
            <p:cNvSpPr>
              <a:spLocks noChangeArrowheads="1"/>
            </p:cNvSpPr>
            <p:nvPr/>
          </p:nvSpPr>
          <p:spPr bwMode="auto">
            <a:xfrm>
              <a:off x="5373" y="7632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7" name="Rectangle 229"/>
            <p:cNvSpPr>
              <a:spLocks noChangeArrowheads="1"/>
            </p:cNvSpPr>
            <p:nvPr/>
          </p:nvSpPr>
          <p:spPr bwMode="auto">
            <a:xfrm>
              <a:off x="4513" y="7327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8" name="Rectangle 230"/>
            <p:cNvSpPr>
              <a:spLocks noChangeArrowheads="1"/>
            </p:cNvSpPr>
            <p:nvPr/>
          </p:nvSpPr>
          <p:spPr bwMode="auto">
            <a:xfrm>
              <a:off x="3880" y="7632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399" name="Rectangle 231"/>
            <p:cNvSpPr>
              <a:spLocks noChangeArrowheads="1"/>
            </p:cNvSpPr>
            <p:nvPr/>
          </p:nvSpPr>
          <p:spPr bwMode="auto">
            <a:xfrm>
              <a:off x="8648" y="66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0" name="Rectangle 232"/>
            <p:cNvSpPr>
              <a:spLocks noChangeArrowheads="1"/>
            </p:cNvSpPr>
            <p:nvPr/>
          </p:nvSpPr>
          <p:spPr bwMode="auto">
            <a:xfrm>
              <a:off x="7356" y="66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1" name="Rectangle 233"/>
            <p:cNvSpPr>
              <a:spLocks noChangeArrowheads="1"/>
            </p:cNvSpPr>
            <p:nvPr/>
          </p:nvSpPr>
          <p:spPr bwMode="auto">
            <a:xfrm>
              <a:off x="6078" y="66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2" name="Rectangle 234"/>
            <p:cNvSpPr>
              <a:spLocks noChangeArrowheads="1"/>
            </p:cNvSpPr>
            <p:nvPr/>
          </p:nvSpPr>
          <p:spPr bwMode="auto">
            <a:xfrm>
              <a:off x="5110" y="66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3" name="Rectangle 235"/>
            <p:cNvSpPr>
              <a:spLocks noChangeArrowheads="1"/>
            </p:cNvSpPr>
            <p:nvPr/>
          </p:nvSpPr>
          <p:spPr bwMode="auto">
            <a:xfrm>
              <a:off x="4493" y="66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4" name="Rectangle 236"/>
            <p:cNvSpPr>
              <a:spLocks noChangeArrowheads="1"/>
            </p:cNvSpPr>
            <p:nvPr/>
          </p:nvSpPr>
          <p:spPr bwMode="auto">
            <a:xfrm>
              <a:off x="8673" y="5933"/>
              <a:ext cx="23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5" name="Rectangle 237"/>
            <p:cNvSpPr>
              <a:spLocks noChangeArrowheads="1"/>
            </p:cNvSpPr>
            <p:nvPr/>
          </p:nvSpPr>
          <p:spPr bwMode="auto">
            <a:xfrm>
              <a:off x="7376" y="5933"/>
              <a:ext cx="23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6" name="Rectangle 238"/>
            <p:cNvSpPr>
              <a:spLocks noChangeArrowheads="1"/>
            </p:cNvSpPr>
            <p:nvPr/>
          </p:nvSpPr>
          <p:spPr bwMode="auto">
            <a:xfrm>
              <a:off x="6085" y="5933"/>
              <a:ext cx="23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7" name="Rectangle 239"/>
            <p:cNvSpPr>
              <a:spLocks noChangeArrowheads="1"/>
            </p:cNvSpPr>
            <p:nvPr/>
          </p:nvSpPr>
          <p:spPr bwMode="auto">
            <a:xfrm>
              <a:off x="5123" y="5933"/>
              <a:ext cx="23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8" name="Rectangle 240"/>
            <p:cNvSpPr>
              <a:spLocks noChangeArrowheads="1"/>
            </p:cNvSpPr>
            <p:nvPr/>
          </p:nvSpPr>
          <p:spPr bwMode="auto">
            <a:xfrm>
              <a:off x="4505" y="5933"/>
              <a:ext cx="23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09" name="Rectangle 241"/>
            <p:cNvSpPr>
              <a:spLocks noChangeArrowheads="1"/>
            </p:cNvSpPr>
            <p:nvPr/>
          </p:nvSpPr>
          <p:spPr bwMode="auto">
            <a:xfrm>
              <a:off x="7423" y="44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0" name="Rectangle 242"/>
            <p:cNvSpPr>
              <a:spLocks noChangeArrowheads="1"/>
            </p:cNvSpPr>
            <p:nvPr/>
          </p:nvSpPr>
          <p:spPr bwMode="auto">
            <a:xfrm>
              <a:off x="7100" y="4430"/>
              <a:ext cx="231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1" name="Rectangle 243"/>
            <p:cNvSpPr>
              <a:spLocks noChangeArrowheads="1"/>
            </p:cNvSpPr>
            <p:nvPr/>
          </p:nvSpPr>
          <p:spPr bwMode="auto">
            <a:xfrm>
              <a:off x="6278" y="417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2" name="Rectangle 244"/>
            <p:cNvSpPr>
              <a:spLocks noChangeArrowheads="1"/>
            </p:cNvSpPr>
            <p:nvPr/>
          </p:nvSpPr>
          <p:spPr bwMode="auto">
            <a:xfrm>
              <a:off x="5450" y="44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3" name="Rectangle 245"/>
            <p:cNvSpPr>
              <a:spLocks noChangeArrowheads="1"/>
            </p:cNvSpPr>
            <p:nvPr/>
          </p:nvSpPr>
          <p:spPr bwMode="auto">
            <a:xfrm>
              <a:off x="4590" y="4125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4" name="Rectangle 246"/>
            <p:cNvSpPr>
              <a:spLocks noChangeArrowheads="1"/>
            </p:cNvSpPr>
            <p:nvPr/>
          </p:nvSpPr>
          <p:spPr bwMode="auto">
            <a:xfrm>
              <a:off x="3958" y="4430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5" name="Rectangle 247"/>
            <p:cNvSpPr>
              <a:spLocks noChangeArrowheads="1"/>
            </p:cNvSpPr>
            <p:nvPr/>
          </p:nvSpPr>
          <p:spPr bwMode="auto">
            <a:xfrm>
              <a:off x="7873" y="3428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6" name="Rectangle 248"/>
            <p:cNvSpPr>
              <a:spLocks noChangeArrowheads="1"/>
            </p:cNvSpPr>
            <p:nvPr/>
          </p:nvSpPr>
          <p:spPr bwMode="auto">
            <a:xfrm>
              <a:off x="6583" y="3428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7" name="Rectangle 249"/>
            <p:cNvSpPr>
              <a:spLocks noChangeArrowheads="1"/>
            </p:cNvSpPr>
            <p:nvPr/>
          </p:nvSpPr>
          <p:spPr bwMode="auto">
            <a:xfrm>
              <a:off x="5330" y="3428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18" name="Rectangle 250"/>
            <p:cNvSpPr>
              <a:spLocks noChangeArrowheads="1"/>
            </p:cNvSpPr>
            <p:nvPr/>
          </p:nvSpPr>
          <p:spPr bwMode="auto">
            <a:xfrm>
              <a:off x="4408" y="3428"/>
              <a:ext cx="23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Symbol" pitchFamily="18" charset="2"/>
                </a:rPr>
                <a:t>&lt;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419" name="Rectangle 251"/>
            <p:cNvSpPr>
              <a:spLocks noChangeArrowheads="1"/>
            </p:cNvSpPr>
            <p:nvPr/>
          </p:nvSpPr>
          <p:spPr bwMode="auto">
            <a:xfrm>
              <a:off x="4008" y="9182"/>
              <a:ext cx="187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0" name="Rectangle 252"/>
            <p:cNvSpPr>
              <a:spLocks noChangeArrowheads="1"/>
            </p:cNvSpPr>
            <p:nvPr/>
          </p:nvSpPr>
          <p:spPr bwMode="auto">
            <a:xfrm>
              <a:off x="3620" y="9182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1" name="Rectangle 253"/>
            <p:cNvSpPr>
              <a:spLocks noChangeArrowheads="1"/>
            </p:cNvSpPr>
            <p:nvPr/>
          </p:nvSpPr>
          <p:spPr bwMode="auto">
            <a:xfrm>
              <a:off x="2583" y="9182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2" name="Rectangle 254"/>
            <p:cNvSpPr>
              <a:spLocks noChangeArrowheads="1"/>
            </p:cNvSpPr>
            <p:nvPr/>
          </p:nvSpPr>
          <p:spPr bwMode="auto">
            <a:xfrm>
              <a:off x="4500" y="8100"/>
              <a:ext cx="3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endParaRPr lang="en-US"/>
            </a:p>
          </p:txBody>
        </p:sp>
        <p:sp>
          <p:nvSpPr>
            <p:cNvPr id="7423" name="Rectangle 255"/>
            <p:cNvSpPr>
              <a:spLocks noChangeArrowheads="1"/>
            </p:cNvSpPr>
            <p:nvPr/>
          </p:nvSpPr>
          <p:spPr bwMode="auto">
            <a:xfrm>
              <a:off x="4255" y="7375"/>
              <a:ext cx="188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4" name="Rectangle 256"/>
            <p:cNvSpPr>
              <a:spLocks noChangeArrowheads="1"/>
            </p:cNvSpPr>
            <p:nvPr/>
          </p:nvSpPr>
          <p:spPr bwMode="auto">
            <a:xfrm>
              <a:off x="3608" y="7677"/>
              <a:ext cx="162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5" name="Rectangle 257"/>
            <p:cNvSpPr>
              <a:spLocks noChangeArrowheads="1"/>
            </p:cNvSpPr>
            <p:nvPr/>
          </p:nvSpPr>
          <p:spPr bwMode="auto">
            <a:xfrm>
              <a:off x="4835" y="6677"/>
              <a:ext cx="188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6" name="Rectangle 258"/>
            <p:cNvSpPr>
              <a:spLocks noChangeArrowheads="1"/>
            </p:cNvSpPr>
            <p:nvPr/>
          </p:nvSpPr>
          <p:spPr bwMode="auto">
            <a:xfrm>
              <a:off x="3635" y="6677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7" name="Rectangle 259"/>
            <p:cNvSpPr>
              <a:spLocks noChangeArrowheads="1"/>
            </p:cNvSpPr>
            <p:nvPr/>
          </p:nvSpPr>
          <p:spPr bwMode="auto">
            <a:xfrm>
              <a:off x="2575" y="6677"/>
              <a:ext cx="188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8" name="Rectangle 260"/>
            <p:cNvSpPr>
              <a:spLocks noChangeArrowheads="1"/>
            </p:cNvSpPr>
            <p:nvPr/>
          </p:nvSpPr>
          <p:spPr bwMode="auto">
            <a:xfrm>
              <a:off x="4848" y="5980"/>
              <a:ext cx="187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29" name="Rectangle 261"/>
            <p:cNvSpPr>
              <a:spLocks noChangeArrowheads="1"/>
            </p:cNvSpPr>
            <p:nvPr/>
          </p:nvSpPr>
          <p:spPr bwMode="auto">
            <a:xfrm>
              <a:off x="3648" y="5980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30" name="Rectangle 262"/>
            <p:cNvSpPr>
              <a:spLocks noChangeArrowheads="1"/>
            </p:cNvSpPr>
            <p:nvPr/>
          </p:nvSpPr>
          <p:spPr bwMode="auto">
            <a:xfrm>
              <a:off x="2570" y="5980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31" name="Rectangle 263"/>
            <p:cNvSpPr>
              <a:spLocks noChangeArrowheads="1"/>
            </p:cNvSpPr>
            <p:nvPr/>
          </p:nvSpPr>
          <p:spPr bwMode="auto">
            <a:xfrm>
              <a:off x="4500" y="4860"/>
              <a:ext cx="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432" name="Rectangle 264"/>
            <p:cNvSpPr>
              <a:spLocks noChangeArrowheads="1"/>
            </p:cNvSpPr>
            <p:nvPr/>
          </p:nvSpPr>
          <p:spPr bwMode="auto">
            <a:xfrm>
              <a:off x="4333" y="4173"/>
              <a:ext cx="187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33" name="Rectangle 265"/>
            <p:cNvSpPr>
              <a:spLocks noChangeArrowheads="1"/>
            </p:cNvSpPr>
            <p:nvPr/>
          </p:nvSpPr>
          <p:spPr bwMode="auto">
            <a:xfrm>
              <a:off x="3685" y="4478"/>
              <a:ext cx="163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 dirty="0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434" name="Rectangle 266"/>
            <p:cNvSpPr>
              <a:spLocks noChangeArrowheads="1"/>
            </p:cNvSpPr>
            <p:nvPr/>
          </p:nvSpPr>
          <p:spPr bwMode="auto">
            <a:xfrm>
              <a:off x="4130" y="3475"/>
              <a:ext cx="19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 dirty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435" name="Rectangle 267"/>
            <p:cNvSpPr>
              <a:spLocks noChangeArrowheads="1"/>
            </p:cNvSpPr>
            <p:nvPr/>
          </p:nvSpPr>
          <p:spPr bwMode="auto">
            <a:xfrm>
              <a:off x="3745" y="3475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 dirty="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436" name="Rectangle 268"/>
            <p:cNvSpPr>
              <a:spLocks noChangeArrowheads="1"/>
            </p:cNvSpPr>
            <p:nvPr/>
          </p:nvSpPr>
          <p:spPr bwMode="auto">
            <a:xfrm>
              <a:off x="2583" y="3475"/>
              <a:ext cx="210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 dirty="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7437" name="Rectangle 269"/>
            <p:cNvSpPr>
              <a:spLocks noChangeArrowheads="1"/>
            </p:cNvSpPr>
            <p:nvPr/>
          </p:nvSpPr>
          <p:spPr bwMode="auto">
            <a:xfrm>
              <a:off x="4755" y="8300"/>
              <a:ext cx="10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38" name="Rectangle 270"/>
            <p:cNvSpPr>
              <a:spLocks noChangeArrowheads="1"/>
            </p:cNvSpPr>
            <p:nvPr/>
          </p:nvSpPr>
          <p:spPr bwMode="auto">
            <a:xfrm>
              <a:off x="5090" y="7672"/>
              <a:ext cx="1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39" name="Rectangle 271"/>
            <p:cNvSpPr>
              <a:spLocks noChangeArrowheads="1"/>
            </p:cNvSpPr>
            <p:nvPr/>
          </p:nvSpPr>
          <p:spPr bwMode="auto">
            <a:xfrm>
              <a:off x="4833" y="5100"/>
              <a:ext cx="1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40" name="Rectangle 272"/>
            <p:cNvSpPr>
              <a:spLocks noChangeArrowheads="1"/>
            </p:cNvSpPr>
            <p:nvPr/>
          </p:nvSpPr>
          <p:spPr bwMode="auto">
            <a:xfrm>
              <a:off x="5168" y="4473"/>
              <a:ext cx="10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41" name="Rectangle 273"/>
            <p:cNvSpPr>
              <a:spLocks noChangeArrowheads="1"/>
            </p:cNvSpPr>
            <p:nvPr/>
          </p:nvSpPr>
          <p:spPr bwMode="auto">
            <a:xfrm>
              <a:off x="4818" y="7327"/>
              <a:ext cx="242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442" name="Rectangle 274"/>
            <p:cNvSpPr>
              <a:spLocks noChangeArrowheads="1"/>
            </p:cNvSpPr>
            <p:nvPr/>
          </p:nvSpPr>
          <p:spPr bwMode="auto">
            <a:xfrm>
              <a:off x="4895" y="4125"/>
              <a:ext cx="243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100" i="1" dirty="0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 dirty="0">
                <a:latin typeface="Times New Roman" pitchFamily="18" charset="0"/>
              </a:endParaRPr>
            </a:p>
          </p:txBody>
        </p:sp>
      </p:grpSp>
      <p:graphicFrame>
        <p:nvGraphicFramePr>
          <p:cNvPr id="7443" name="Object 275"/>
          <p:cNvGraphicFramePr>
            <a:graphicFrameLocks noChangeAspect="1"/>
          </p:cNvGraphicFramePr>
          <p:nvPr/>
        </p:nvGraphicFramePr>
        <p:xfrm>
          <a:off x="2819400" y="2667000"/>
          <a:ext cx="222250" cy="222250"/>
        </p:xfrm>
        <a:graphic>
          <a:graphicData uri="http://schemas.openxmlformats.org/presentationml/2006/ole">
            <p:oleObj spid="_x0000_s7443" name="Equation" r:id="rId4" imgW="139700" imgH="139700" progId="Equation.3">
              <p:embed/>
            </p:oleObj>
          </a:graphicData>
        </a:graphic>
      </p:graphicFrame>
      <p:graphicFrame>
        <p:nvGraphicFramePr>
          <p:cNvPr id="7444" name="Object 276"/>
          <p:cNvGraphicFramePr>
            <a:graphicFrameLocks noChangeAspect="1"/>
          </p:cNvGraphicFramePr>
          <p:nvPr/>
        </p:nvGraphicFramePr>
        <p:xfrm>
          <a:off x="2743200" y="4648200"/>
          <a:ext cx="222250" cy="222250"/>
        </p:xfrm>
        <a:graphic>
          <a:graphicData uri="http://schemas.openxmlformats.org/presentationml/2006/ole">
            <p:oleObj spid="_x0000_s7444" name="Equation" r:id="rId5" imgW="139700" imgH="1397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7772400" cy="685800"/>
          </a:xfrm>
        </p:spPr>
        <p:txBody>
          <a:bodyPr/>
          <a:lstStyle/>
          <a:p>
            <a:r>
              <a:rPr lang="en-US" sz="2800"/>
              <a:t>Problem 8-17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242" name="Equation" r:id="rId4" imgW="114151" imgH="215619" progId="Equation.3">
              <p:embed/>
            </p:oleObj>
          </a:graphicData>
        </a:graphic>
      </p:graphicFrame>
      <p:pic>
        <p:nvPicPr>
          <p:cNvPr id="10243" name="Picture 3"/>
          <p:cNvPicPr>
            <a:picLocks noGrp="1" noChangeArrowheads="1"/>
          </p:cNvPicPr>
          <p:nvPr>
            <p:ph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1905000" y="914400"/>
            <a:ext cx="5530850" cy="2698750"/>
          </a:xfrm>
          <a:noFill/>
          <a:ln/>
        </p:spPr>
      </p:pic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24400" y="1295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3528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200400" y="37338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1950</a:t>
            </a:r>
          </a:p>
        </p:txBody>
      </p:sp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4267200" y="3733800"/>
          <a:ext cx="1752600" cy="1160463"/>
        </p:xfrm>
        <a:graphic>
          <a:graphicData uri="http://schemas.openxmlformats.org/presentationml/2006/ole">
            <p:oleObj spid="_x0000_s10244" name="Equation" r:id="rId6" imgW="1054100" imgH="685800" progId="Equation.3">
              <p:embed/>
            </p:oleObj>
          </a:graphicData>
        </a:graphic>
      </p:graphicFrame>
      <p:graphicFrame>
        <p:nvGraphicFramePr>
          <p:cNvPr id="10245" name="Object 9"/>
          <p:cNvGraphicFramePr>
            <a:graphicFrameLocks noChangeAspect="1"/>
          </p:cNvGraphicFramePr>
          <p:nvPr/>
        </p:nvGraphicFramePr>
        <p:xfrm>
          <a:off x="6781800" y="3657600"/>
          <a:ext cx="685800" cy="592138"/>
        </p:xfrm>
        <a:graphic>
          <a:graphicData uri="http://schemas.openxmlformats.org/presentationml/2006/ole">
            <p:oleObj spid="_x0000_s10245" name="Equation" r:id="rId7" imgW="126890" imgH="279158" progId="Equation.3">
              <p:embed/>
            </p:oleObj>
          </a:graphicData>
        </a:graphic>
      </p:graphicFrame>
      <p:graphicFrame>
        <p:nvGraphicFramePr>
          <p:cNvPr id="10246" name="Object 10"/>
          <p:cNvGraphicFramePr>
            <a:graphicFrameLocks noChangeAspect="1"/>
          </p:cNvGraphicFramePr>
          <p:nvPr/>
        </p:nvGraphicFramePr>
        <p:xfrm>
          <a:off x="2360613" y="5048251"/>
          <a:ext cx="4268787" cy="1200149"/>
        </p:xfrm>
        <a:graphic>
          <a:graphicData uri="http://schemas.openxmlformats.org/presentationml/2006/ole">
            <p:oleObj spid="_x0000_s10246" name="Equation" r:id="rId8" imgW="22348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2800"/>
              <a:t>Problem 8-18</a:t>
            </a:r>
          </a:p>
        </p:txBody>
      </p:sp>
      <p:pic>
        <p:nvPicPr>
          <p:cNvPr id="8195" name="Picture 3"/>
          <p:cNvPicPr>
            <a:picLocks noGrp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743200" y="3352800"/>
            <a:ext cx="5181600" cy="2590800"/>
          </a:xfrm>
          <a:noFill/>
          <a:ln/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810000" y="4572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00400" y="411480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.2852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191000" y="5943600"/>
            <a:ext cx="77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Times New Roman" pitchFamily="18" charset="0"/>
              </a:rPr>
              <a:t>320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334000" y="3733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196" name="Object 17"/>
          <p:cNvGraphicFramePr>
            <a:graphicFrameLocks noChangeAspect="1"/>
          </p:cNvGraphicFramePr>
          <p:nvPr/>
        </p:nvGraphicFramePr>
        <p:xfrm>
          <a:off x="4905375" y="5965825"/>
          <a:ext cx="1471613" cy="892175"/>
        </p:xfrm>
        <a:graphic>
          <a:graphicData uri="http://schemas.openxmlformats.org/presentationml/2006/ole">
            <p:oleObj spid="_x0000_s8196" name="Equation" r:id="rId5" imgW="774364" imgH="482391" progId="Equation.3">
              <p:embed/>
            </p:oleObj>
          </a:graphicData>
        </a:graphic>
      </p:graphicFrame>
      <p:grpSp>
        <p:nvGrpSpPr>
          <p:cNvPr id="8208" name="Group 16"/>
          <p:cNvGrpSpPr>
            <a:grpSpLocks noChangeAspect="1"/>
          </p:cNvGrpSpPr>
          <p:nvPr/>
        </p:nvGrpSpPr>
        <p:grpSpPr bwMode="auto">
          <a:xfrm>
            <a:off x="1219200" y="0"/>
            <a:ext cx="5873750" cy="1752600"/>
            <a:chOff x="1800" y="2520"/>
            <a:chExt cx="9251" cy="2761"/>
          </a:xfrm>
        </p:grpSpPr>
        <p:sp>
          <p:nvSpPr>
            <p:cNvPr id="8209" name="AutoShape 17"/>
            <p:cNvSpPr>
              <a:spLocks noChangeAspect="1" noChangeArrowheads="1"/>
            </p:cNvSpPr>
            <p:nvPr/>
          </p:nvSpPr>
          <p:spPr bwMode="auto">
            <a:xfrm>
              <a:off x="1800" y="2520"/>
              <a:ext cx="9251" cy="2761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3081" y="4552"/>
              <a:ext cx="126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V="1">
              <a:off x="3815" y="4893"/>
              <a:ext cx="61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3876" y="4903"/>
              <a:ext cx="90" cy="1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V="1">
              <a:off x="3976" y="4590"/>
              <a:ext cx="118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4094" y="4590"/>
              <a:ext cx="2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3765" y="4522"/>
              <a:ext cx="6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V="1">
              <a:off x="4993" y="4893"/>
              <a:ext cx="61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5054" y="4903"/>
              <a:ext cx="89" cy="1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 flipV="1">
              <a:off x="5153" y="4590"/>
              <a:ext cx="118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5271" y="4590"/>
              <a:ext cx="5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4942" y="4522"/>
              <a:ext cx="8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7678" y="4223"/>
              <a:ext cx="1458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minutes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6896" y="4223"/>
              <a:ext cx="690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649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6776" y="4223"/>
              <a:ext cx="115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6293" y="4223"/>
              <a:ext cx="460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5300" y="4618"/>
              <a:ext cx="460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5148" y="3931"/>
              <a:ext cx="460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2085" y="4223"/>
              <a:ext cx="115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6813" y="3230"/>
              <a:ext cx="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2105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5968" y="4171"/>
              <a:ext cx="252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4558" y="4171"/>
              <a:ext cx="252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3380" y="4171"/>
              <a:ext cx="253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4123" y="4618"/>
              <a:ext cx="230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34" name="Rectangle 42"/>
            <p:cNvSpPr>
              <a:spLocks noChangeArrowheads="1"/>
            </p:cNvSpPr>
            <p:nvPr/>
          </p:nvSpPr>
          <p:spPr bwMode="auto">
            <a:xfrm>
              <a:off x="4008" y="3931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35" name="Rectangle 43"/>
            <p:cNvSpPr>
              <a:spLocks noChangeArrowheads="1"/>
            </p:cNvSpPr>
            <p:nvPr/>
          </p:nvSpPr>
          <p:spPr bwMode="auto">
            <a:xfrm>
              <a:off x="2883" y="4223"/>
              <a:ext cx="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1858" y="4223"/>
              <a:ext cx="230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6543" y="3230"/>
              <a:ext cx="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4690" y="3230"/>
              <a:ext cx="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2868" y="3230"/>
              <a:ext cx="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0" name="Rectangle 48"/>
            <p:cNvSpPr>
              <a:spLocks noChangeArrowheads="1"/>
            </p:cNvSpPr>
            <p:nvPr/>
          </p:nvSpPr>
          <p:spPr bwMode="auto">
            <a:xfrm>
              <a:off x="10521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1" name="Rectangle 49"/>
            <p:cNvSpPr>
              <a:spLocks noChangeArrowheads="1"/>
            </p:cNvSpPr>
            <p:nvPr/>
          </p:nvSpPr>
          <p:spPr bwMode="auto">
            <a:xfrm>
              <a:off x="9231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8683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3" name="Rectangle 51"/>
            <p:cNvSpPr>
              <a:spLocks noChangeArrowheads="1"/>
            </p:cNvSpPr>
            <p:nvPr/>
          </p:nvSpPr>
          <p:spPr bwMode="auto">
            <a:xfrm>
              <a:off x="8141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4" name="Rectangle 52"/>
            <p:cNvSpPr>
              <a:spLocks noChangeArrowheads="1"/>
            </p:cNvSpPr>
            <p:nvPr/>
          </p:nvSpPr>
          <p:spPr bwMode="auto">
            <a:xfrm>
              <a:off x="6363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5" name="Rectangle 53"/>
            <p:cNvSpPr>
              <a:spLocks noChangeArrowheads="1"/>
            </p:cNvSpPr>
            <p:nvPr/>
          </p:nvSpPr>
          <p:spPr bwMode="auto">
            <a:xfrm>
              <a:off x="4493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3830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7" name="Rectangle 55"/>
            <p:cNvSpPr>
              <a:spLocks noChangeArrowheads="1"/>
            </p:cNvSpPr>
            <p:nvPr/>
          </p:nvSpPr>
          <p:spPr bwMode="auto">
            <a:xfrm>
              <a:off x="2868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8" name="Rectangle 56"/>
            <p:cNvSpPr>
              <a:spLocks noChangeArrowheads="1"/>
            </p:cNvSpPr>
            <p:nvPr/>
          </p:nvSpPr>
          <p:spPr bwMode="auto">
            <a:xfrm>
              <a:off x="1873" y="2533"/>
              <a:ext cx="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249" name="Rectangle 57"/>
            <p:cNvSpPr>
              <a:spLocks noChangeArrowheads="1"/>
            </p:cNvSpPr>
            <p:nvPr/>
          </p:nvSpPr>
          <p:spPr bwMode="auto">
            <a:xfrm>
              <a:off x="3090" y="4561"/>
              <a:ext cx="125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8250" name="Group 58"/>
          <p:cNvGrpSpPr>
            <a:grpSpLocks noChangeAspect="1"/>
          </p:cNvGrpSpPr>
          <p:nvPr/>
        </p:nvGrpSpPr>
        <p:grpSpPr bwMode="auto">
          <a:xfrm>
            <a:off x="1219200" y="1676400"/>
            <a:ext cx="6115050" cy="3505200"/>
            <a:chOff x="1800" y="2520"/>
            <a:chExt cx="9629" cy="6858"/>
          </a:xfrm>
        </p:grpSpPr>
        <p:sp>
          <p:nvSpPr>
            <p:cNvPr id="8251" name="AutoShape 59"/>
            <p:cNvSpPr>
              <a:spLocks noChangeAspect="1" noChangeArrowheads="1"/>
            </p:cNvSpPr>
            <p:nvPr/>
          </p:nvSpPr>
          <p:spPr bwMode="auto">
            <a:xfrm>
              <a:off x="1800" y="2520"/>
              <a:ext cx="9629" cy="685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>
              <a:off x="3647" y="2641"/>
              <a:ext cx="2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auto">
            <a:xfrm>
              <a:off x="3938" y="3460"/>
              <a:ext cx="2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>
              <a:off x="5031" y="3792"/>
              <a:ext cx="181" cy="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>
              <a:off x="4596" y="4566"/>
              <a:ext cx="182" cy="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>
              <a:off x="3897" y="4185"/>
              <a:ext cx="14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 flipV="1">
              <a:off x="6423" y="5219"/>
              <a:ext cx="62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>
              <a:off x="6485" y="5229"/>
              <a:ext cx="89" cy="1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 flipV="1">
              <a:off x="6585" y="4903"/>
              <a:ext cx="118" cy="4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6703" y="4903"/>
              <a:ext cx="5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6372" y="4817"/>
              <a:ext cx="90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>
              <a:off x="5859" y="4185"/>
              <a:ext cx="19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Rectangle 71"/>
            <p:cNvSpPr>
              <a:spLocks noChangeArrowheads="1"/>
            </p:cNvSpPr>
            <p:nvPr/>
          </p:nvSpPr>
          <p:spPr bwMode="auto">
            <a:xfrm>
              <a:off x="8714" y="3874"/>
              <a:ext cx="480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79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64" name="Rectangle 72"/>
            <p:cNvSpPr>
              <a:spLocks noChangeArrowheads="1"/>
            </p:cNvSpPr>
            <p:nvPr/>
          </p:nvSpPr>
          <p:spPr bwMode="auto">
            <a:xfrm>
              <a:off x="8592" y="3874"/>
              <a:ext cx="120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65" name="Rectangle 73"/>
            <p:cNvSpPr>
              <a:spLocks noChangeArrowheads="1"/>
            </p:cNvSpPr>
            <p:nvPr/>
          </p:nvSpPr>
          <p:spPr bwMode="auto">
            <a:xfrm>
              <a:off x="6734" y="4933"/>
              <a:ext cx="480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66" name="Rectangle 74"/>
            <p:cNvSpPr>
              <a:spLocks noChangeArrowheads="1"/>
            </p:cNvSpPr>
            <p:nvPr/>
          </p:nvSpPr>
          <p:spPr bwMode="auto">
            <a:xfrm>
              <a:off x="6577" y="4200"/>
              <a:ext cx="480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67" name="Rectangle 75"/>
            <p:cNvSpPr>
              <a:spLocks noChangeArrowheads="1"/>
            </p:cNvSpPr>
            <p:nvPr/>
          </p:nvSpPr>
          <p:spPr bwMode="auto">
            <a:xfrm>
              <a:off x="7044" y="3567"/>
              <a:ext cx="7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330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68" name="Rectangle 76"/>
            <p:cNvSpPr>
              <a:spLocks noChangeArrowheads="1"/>
            </p:cNvSpPr>
            <p:nvPr/>
          </p:nvSpPr>
          <p:spPr bwMode="auto">
            <a:xfrm>
              <a:off x="5877" y="3567"/>
              <a:ext cx="7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320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69" name="Rectangle 77"/>
            <p:cNvSpPr>
              <a:spLocks noChangeArrowheads="1"/>
            </p:cNvSpPr>
            <p:nvPr/>
          </p:nvSpPr>
          <p:spPr bwMode="auto">
            <a:xfrm>
              <a:off x="8922" y="2663"/>
              <a:ext cx="96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7852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0" name="Rectangle 78"/>
            <p:cNvSpPr>
              <a:spLocks noChangeArrowheads="1"/>
            </p:cNvSpPr>
            <p:nvPr/>
          </p:nvSpPr>
          <p:spPr bwMode="auto">
            <a:xfrm>
              <a:off x="8802" y="2663"/>
              <a:ext cx="1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1" name="Rectangle 79"/>
            <p:cNvSpPr>
              <a:spLocks noChangeArrowheads="1"/>
            </p:cNvSpPr>
            <p:nvPr/>
          </p:nvSpPr>
          <p:spPr bwMode="auto">
            <a:xfrm>
              <a:off x="7347" y="2663"/>
              <a:ext cx="96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5000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2" name="Rectangle 80"/>
            <p:cNvSpPr>
              <a:spLocks noChangeArrowheads="1"/>
            </p:cNvSpPr>
            <p:nvPr/>
          </p:nvSpPr>
          <p:spPr bwMode="auto">
            <a:xfrm>
              <a:off x="7224" y="2663"/>
              <a:ext cx="1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3" name="Rectangle 81"/>
            <p:cNvSpPr>
              <a:spLocks noChangeArrowheads="1"/>
            </p:cNvSpPr>
            <p:nvPr/>
          </p:nvSpPr>
          <p:spPr bwMode="auto">
            <a:xfrm>
              <a:off x="5822" y="2663"/>
              <a:ext cx="96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2852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4" name="Rectangle 82"/>
            <p:cNvSpPr>
              <a:spLocks noChangeArrowheads="1"/>
            </p:cNvSpPr>
            <p:nvPr/>
          </p:nvSpPr>
          <p:spPr bwMode="auto">
            <a:xfrm>
              <a:off x="5702" y="2663"/>
              <a:ext cx="1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5" name="Rectangle 83"/>
            <p:cNvSpPr>
              <a:spLocks noChangeArrowheads="1"/>
            </p:cNvSpPr>
            <p:nvPr/>
          </p:nvSpPr>
          <p:spPr bwMode="auto">
            <a:xfrm>
              <a:off x="5172" y="2663"/>
              <a:ext cx="16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6" name="Rectangle 84"/>
            <p:cNvSpPr>
              <a:spLocks noChangeArrowheads="1"/>
            </p:cNvSpPr>
            <p:nvPr/>
          </p:nvSpPr>
          <p:spPr bwMode="auto">
            <a:xfrm>
              <a:off x="4442" y="2663"/>
              <a:ext cx="7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320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7" name="Rectangle 85"/>
            <p:cNvSpPr>
              <a:spLocks noChangeArrowheads="1"/>
            </p:cNvSpPr>
            <p:nvPr/>
          </p:nvSpPr>
          <p:spPr bwMode="auto">
            <a:xfrm>
              <a:off x="3465" y="2663"/>
              <a:ext cx="16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8" name="Rectangle 86"/>
            <p:cNvSpPr>
              <a:spLocks noChangeArrowheads="1"/>
            </p:cNvSpPr>
            <p:nvPr/>
          </p:nvSpPr>
          <p:spPr bwMode="auto">
            <a:xfrm>
              <a:off x="2077" y="2663"/>
              <a:ext cx="12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79" name="Rectangle 87"/>
            <p:cNvSpPr>
              <a:spLocks noChangeArrowheads="1"/>
            </p:cNvSpPr>
            <p:nvPr/>
          </p:nvSpPr>
          <p:spPr bwMode="auto">
            <a:xfrm>
              <a:off x="8327" y="3815"/>
              <a:ext cx="262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0" name="Rectangle 88"/>
            <p:cNvSpPr>
              <a:spLocks noChangeArrowheads="1"/>
            </p:cNvSpPr>
            <p:nvPr/>
          </p:nvSpPr>
          <p:spPr bwMode="auto">
            <a:xfrm>
              <a:off x="7934" y="3815"/>
              <a:ext cx="263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1" name="Rectangle 89"/>
            <p:cNvSpPr>
              <a:spLocks noChangeArrowheads="1"/>
            </p:cNvSpPr>
            <p:nvPr/>
          </p:nvSpPr>
          <p:spPr bwMode="auto">
            <a:xfrm>
              <a:off x="6697" y="3511"/>
              <a:ext cx="262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2" name="Rectangle 90"/>
            <p:cNvSpPr>
              <a:spLocks noChangeArrowheads="1"/>
            </p:cNvSpPr>
            <p:nvPr/>
          </p:nvSpPr>
          <p:spPr bwMode="auto">
            <a:xfrm>
              <a:off x="5457" y="3815"/>
              <a:ext cx="263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3" name="Rectangle 91"/>
            <p:cNvSpPr>
              <a:spLocks noChangeArrowheads="1"/>
            </p:cNvSpPr>
            <p:nvPr/>
          </p:nvSpPr>
          <p:spPr bwMode="auto">
            <a:xfrm>
              <a:off x="4325" y="3418"/>
              <a:ext cx="262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4" name="Rectangle 92"/>
            <p:cNvSpPr>
              <a:spLocks noChangeArrowheads="1"/>
            </p:cNvSpPr>
            <p:nvPr/>
          </p:nvSpPr>
          <p:spPr bwMode="auto">
            <a:xfrm>
              <a:off x="3495" y="3815"/>
              <a:ext cx="262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5" name="Rectangle 93"/>
            <p:cNvSpPr>
              <a:spLocks noChangeArrowheads="1"/>
            </p:cNvSpPr>
            <p:nvPr/>
          </p:nvSpPr>
          <p:spPr bwMode="auto">
            <a:xfrm>
              <a:off x="8437" y="2604"/>
              <a:ext cx="262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6" name="Rectangle 94"/>
            <p:cNvSpPr>
              <a:spLocks noChangeArrowheads="1"/>
            </p:cNvSpPr>
            <p:nvPr/>
          </p:nvSpPr>
          <p:spPr bwMode="auto">
            <a:xfrm>
              <a:off x="6884" y="2604"/>
              <a:ext cx="263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7" name="Rectangle 95"/>
            <p:cNvSpPr>
              <a:spLocks noChangeArrowheads="1"/>
            </p:cNvSpPr>
            <p:nvPr/>
          </p:nvSpPr>
          <p:spPr bwMode="auto">
            <a:xfrm>
              <a:off x="5397" y="2604"/>
              <a:ext cx="263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8" name="Rectangle 96"/>
            <p:cNvSpPr>
              <a:spLocks noChangeArrowheads="1"/>
            </p:cNvSpPr>
            <p:nvPr/>
          </p:nvSpPr>
          <p:spPr bwMode="auto">
            <a:xfrm>
              <a:off x="4065" y="2604"/>
              <a:ext cx="262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&gt;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89" name="Rectangle 97"/>
            <p:cNvSpPr>
              <a:spLocks noChangeArrowheads="1"/>
            </p:cNvSpPr>
            <p:nvPr/>
          </p:nvSpPr>
          <p:spPr bwMode="auto">
            <a:xfrm>
              <a:off x="4380" y="4259"/>
              <a:ext cx="0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8290" name="Rectangle 98"/>
            <p:cNvSpPr>
              <a:spLocks noChangeArrowheads="1"/>
            </p:cNvSpPr>
            <p:nvPr/>
          </p:nvSpPr>
          <p:spPr bwMode="auto">
            <a:xfrm>
              <a:off x="3967" y="3477"/>
              <a:ext cx="24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1" name="Rectangle 99"/>
            <p:cNvSpPr>
              <a:spLocks noChangeArrowheads="1"/>
            </p:cNvSpPr>
            <p:nvPr/>
          </p:nvSpPr>
          <p:spPr bwMode="auto">
            <a:xfrm>
              <a:off x="3162" y="3874"/>
              <a:ext cx="188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2" name="Rectangle 100"/>
            <p:cNvSpPr>
              <a:spLocks noChangeArrowheads="1"/>
            </p:cNvSpPr>
            <p:nvPr/>
          </p:nvSpPr>
          <p:spPr bwMode="auto">
            <a:xfrm>
              <a:off x="3677" y="2663"/>
              <a:ext cx="24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3" name="Rectangle 101"/>
            <p:cNvSpPr>
              <a:spLocks noChangeArrowheads="1"/>
            </p:cNvSpPr>
            <p:nvPr/>
          </p:nvSpPr>
          <p:spPr bwMode="auto">
            <a:xfrm>
              <a:off x="3215" y="2663"/>
              <a:ext cx="24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4" name="Rectangle 102"/>
            <p:cNvSpPr>
              <a:spLocks noChangeArrowheads="1"/>
            </p:cNvSpPr>
            <p:nvPr/>
          </p:nvSpPr>
          <p:spPr bwMode="auto">
            <a:xfrm>
              <a:off x="1865" y="2663"/>
              <a:ext cx="240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5" name="Rectangle 103"/>
            <p:cNvSpPr>
              <a:spLocks noChangeArrowheads="1"/>
            </p:cNvSpPr>
            <p:nvPr/>
          </p:nvSpPr>
          <p:spPr bwMode="auto">
            <a:xfrm>
              <a:off x="4617" y="4585"/>
              <a:ext cx="160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6" name="Rectangle 104"/>
            <p:cNvSpPr>
              <a:spLocks noChangeArrowheads="1"/>
            </p:cNvSpPr>
            <p:nvPr/>
          </p:nvSpPr>
          <p:spPr bwMode="auto">
            <a:xfrm>
              <a:off x="5052" y="3815"/>
              <a:ext cx="160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7" name="Rectangle 105"/>
            <p:cNvSpPr>
              <a:spLocks noChangeArrowheads="1"/>
            </p:cNvSpPr>
            <p:nvPr/>
          </p:nvSpPr>
          <p:spPr bwMode="auto">
            <a:xfrm>
              <a:off x="4697" y="3418"/>
              <a:ext cx="278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8298" name="Line 106"/>
          <p:cNvSpPr>
            <a:spLocks noChangeShapeType="1"/>
          </p:cNvSpPr>
          <p:nvPr/>
        </p:nvSpPr>
        <p:spPr bwMode="auto">
          <a:xfrm>
            <a:off x="4419600" y="5562600"/>
            <a:ext cx="3048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" name="Line 107"/>
          <p:cNvSpPr>
            <a:spLocks noChangeShapeType="1"/>
          </p:cNvSpPr>
          <p:nvPr/>
        </p:nvSpPr>
        <p:spPr bwMode="auto">
          <a:xfrm>
            <a:off x="5181600" y="39624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" name="Line 108"/>
          <p:cNvSpPr>
            <a:spLocks noChangeShapeType="1"/>
          </p:cNvSpPr>
          <p:nvPr/>
        </p:nvSpPr>
        <p:spPr bwMode="auto">
          <a:xfrm>
            <a:off x="5029200" y="4114800"/>
            <a:ext cx="304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" name="Line 109"/>
          <p:cNvSpPr>
            <a:spLocks noChangeShapeType="1"/>
          </p:cNvSpPr>
          <p:nvPr/>
        </p:nvSpPr>
        <p:spPr bwMode="auto">
          <a:xfrm>
            <a:off x="4876800" y="4495800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" name="Line 110"/>
          <p:cNvSpPr>
            <a:spLocks noChangeShapeType="1"/>
          </p:cNvSpPr>
          <p:nvPr/>
        </p:nvSpPr>
        <p:spPr bwMode="auto">
          <a:xfrm>
            <a:off x="4953000" y="4267200"/>
            <a:ext cx="381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3" name="Line 111"/>
          <p:cNvSpPr>
            <a:spLocks noChangeShapeType="1"/>
          </p:cNvSpPr>
          <p:nvPr/>
        </p:nvSpPr>
        <p:spPr bwMode="auto">
          <a:xfrm>
            <a:off x="4648200" y="5105400"/>
            <a:ext cx="685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" name="Line 112"/>
          <p:cNvSpPr>
            <a:spLocks noChangeShapeType="1"/>
          </p:cNvSpPr>
          <p:nvPr/>
        </p:nvSpPr>
        <p:spPr bwMode="auto">
          <a:xfrm>
            <a:off x="4724400" y="4876800"/>
            <a:ext cx="609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>
            <a:off x="4800600" y="4648200"/>
            <a:ext cx="5334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>
            <a:off x="4572000" y="5257800"/>
            <a:ext cx="7620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>
            <a:off x="4495800" y="5410200"/>
            <a:ext cx="6096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 flipV="1">
            <a:off x="5334000" y="4267200"/>
            <a:ext cx="381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 flipV="1">
            <a:off x="5334000" y="4114800"/>
            <a:ext cx="304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0" name="Line 118"/>
          <p:cNvSpPr>
            <a:spLocks noChangeShapeType="1"/>
          </p:cNvSpPr>
          <p:nvPr/>
        </p:nvSpPr>
        <p:spPr bwMode="auto">
          <a:xfrm flipH="1">
            <a:off x="5334000" y="3886200"/>
            <a:ext cx="228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1" name="Line 119"/>
          <p:cNvSpPr>
            <a:spLocks noChangeShapeType="1"/>
          </p:cNvSpPr>
          <p:nvPr/>
        </p:nvSpPr>
        <p:spPr bwMode="auto">
          <a:xfrm flipV="1">
            <a:off x="5334000" y="4876800"/>
            <a:ext cx="685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2" name="Line 120"/>
          <p:cNvSpPr>
            <a:spLocks noChangeShapeType="1"/>
          </p:cNvSpPr>
          <p:nvPr/>
        </p:nvSpPr>
        <p:spPr bwMode="auto">
          <a:xfrm flipV="1">
            <a:off x="5410200" y="5410200"/>
            <a:ext cx="838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3" name="Line 121"/>
          <p:cNvSpPr>
            <a:spLocks noChangeShapeType="1"/>
          </p:cNvSpPr>
          <p:nvPr/>
        </p:nvSpPr>
        <p:spPr bwMode="auto">
          <a:xfrm flipV="1">
            <a:off x="5334000" y="5181600"/>
            <a:ext cx="7620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" name="Line 122"/>
          <p:cNvSpPr>
            <a:spLocks noChangeShapeType="1"/>
          </p:cNvSpPr>
          <p:nvPr/>
        </p:nvSpPr>
        <p:spPr bwMode="auto">
          <a:xfrm flipV="1">
            <a:off x="5334000" y="4724400"/>
            <a:ext cx="533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5" name="Line 123"/>
          <p:cNvSpPr>
            <a:spLocks noChangeShapeType="1"/>
          </p:cNvSpPr>
          <p:nvPr/>
        </p:nvSpPr>
        <p:spPr bwMode="auto">
          <a:xfrm flipH="1">
            <a:off x="5334000" y="4419600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6" name="Line 124"/>
          <p:cNvSpPr>
            <a:spLocks noChangeShapeType="1"/>
          </p:cNvSpPr>
          <p:nvPr/>
        </p:nvSpPr>
        <p:spPr bwMode="auto">
          <a:xfrm flipV="1">
            <a:off x="5867400" y="5562600"/>
            <a:ext cx="533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7" name="Line 125"/>
          <p:cNvSpPr>
            <a:spLocks noChangeShapeType="1"/>
          </p:cNvSpPr>
          <p:nvPr/>
        </p:nvSpPr>
        <p:spPr bwMode="auto">
          <a:xfrm flipV="1">
            <a:off x="6324600" y="56388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8" name="Line 126"/>
          <p:cNvSpPr>
            <a:spLocks noChangeShapeType="1"/>
          </p:cNvSpPr>
          <p:nvPr/>
        </p:nvSpPr>
        <p:spPr bwMode="auto">
          <a:xfrm flipH="1">
            <a:off x="6477000" y="5715000"/>
            <a:ext cx="1524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319" name="Object 127"/>
          <p:cNvGraphicFramePr>
            <a:graphicFrameLocks noChangeAspect="1"/>
          </p:cNvGraphicFramePr>
          <p:nvPr/>
        </p:nvGraphicFramePr>
        <p:xfrm>
          <a:off x="2590800" y="990600"/>
          <a:ext cx="228600" cy="228600"/>
        </p:xfrm>
        <a:graphic>
          <a:graphicData uri="http://schemas.openxmlformats.org/presentationml/2006/ole">
            <p:oleObj spid="_x0000_s8319" name="Equation" r:id="rId6" imgW="139700" imgH="139700" progId="Equation.3">
              <p:embed/>
            </p:oleObj>
          </a:graphicData>
        </a:graphic>
      </p:graphicFrame>
      <p:graphicFrame>
        <p:nvGraphicFramePr>
          <p:cNvPr id="8321" name="Object 129"/>
          <p:cNvGraphicFramePr>
            <a:graphicFrameLocks noChangeAspect="1"/>
          </p:cNvGraphicFramePr>
          <p:nvPr/>
        </p:nvGraphicFramePr>
        <p:xfrm>
          <a:off x="1828800" y="1143000"/>
          <a:ext cx="228600" cy="228600"/>
        </p:xfrm>
        <a:graphic>
          <a:graphicData uri="http://schemas.openxmlformats.org/presentationml/2006/ole">
            <p:oleObj spid="_x0000_s8321" name="Equation" r:id="rId7" imgW="139700" imgH="139700" progId="Equation.3">
              <p:embed/>
            </p:oleObj>
          </a:graphicData>
        </a:graphic>
      </p:graphicFrame>
      <p:graphicFrame>
        <p:nvGraphicFramePr>
          <p:cNvPr id="8322" name="Object 130"/>
          <p:cNvGraphicFramePr>
            <a:graphicFrameLocks noChangeAspect="1"/>
          </p:cNvGraphicFramePr>
          <p:nvPr/>
        </p:nvGraphicFramePr>
        <p:xfrm>
          <a:off x="2743200" y="2667000"/>
          <a:ext cx="228600" cy="228600"/>
        </p:xfrm>
        <a:graphic>
          <a:graphicData uri="http://schemas.openxmlformats.org/presentationml/2006/ole">
            <p:oleObj spid="_x0000_s8322" name="Equation" r:id="rId8" imgW="139700" imgH="1397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467</Words>
  <Application>Microsoft Office PowerPoint</Application>
  <PresentationFormat>On-screen Show (4:3)</PresentationFormat>
  <Paragraphs>360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Default Design</vt:lpstr>
      <vt:lpstr>Equation</vt:lpstr>
      <vt:lpstr>Worksheet</vt:lpstr>
      <vt:lpstr>Microsoft Equation 3.0</vt:lpstr>
      <vt:lpstr>Chapter 8</vt:lpstr>
      <vt:lpstr>Problem 8-6 </vt:lpstr>
      <vt:lpstr>Problem 8-15</vt:lpstr>
      <vt:lpstr>Problem 8-15(contd.)</vt:lpstr>
      <vt:lpstr>Problem 8-15(contd.)</vt:lpstr>
      <vt:lpstr>Problems 8-16</vt:lpstr>
      <vt:lpstr>Problem 8-16(Contd.)</vt:lpstr>
      <vt:lpstr>Problem 8-17</vt:lpstr>
      <vt:lpstr>Problem 8-18</vt:lpstr>
      <vt:lpstr>Problem 8-18(Contd.)</vt:lpstr>
      <vt:lpstr>Problem 8-18 contd.. </vt:lpstr>
      <vt:lpstr>Problem 8-34</vt:lpstr>
      <vt:lpstr>Problem 8-34 cont’d</vt:lpstr>
      <vt:lpstr>Problem 8-34 cont’d</vt:lpstr>
      <vt:lpstr>Problem 8-34 cont’d</vt:lpstr>
      <vt:lpstr>Problem 8-35</vt:lpstr>
    </vt:vector>
  </TitlesOfParts>
  <Company>Texas A&amp;M University-Commerce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Student Worker</dc:creator>
  <cp:lastModifiedBy>student</cp:lastModifiedBy>
  <cp:revision>348</cp:revision>
  <cp:lastPrinted>1999-03-05T17:39:50Z</cp:lastPrinted>
  <dcterms:created xsi:type="dcterms:W3CDTF">1999-03-03T19:25:52Z</dcterms:created>
  <dcterms:modified xsi:type="dcterms:W3CDTF">2008-10-27T17:02:32Z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Tom_Brodnax@tamu-commerce.edu</vt:lpwstr>
  </property>
  <property fmtid="{D5CDD505-2E9C-101B-9397-08002B2CF9AE}" pid="8" name="HomePage">
    <vt:lpwstr>165.95.92.46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D:\InetPub\wwwroot\BOUNDS</vt:lpwstr>
  </property>
</Properties>
</file>