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1"/>
  </p:notesMasterIdLst>
  <p:handoutMasterIdLst>
    <p:handoutMasterId r:id="rId22"/>
  </p:handoutMasterIdLst>
  <p:sldIdLst>
    <p:sldId id="301"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05" r:id="rId20"/>
  </p:sldIdLst>
  <p:sldSz cx="9144000" cy="6858000" type="screen4x3"/>
  <p:notesSz cx="6858000" cy="9144000"/>
  <p:custDataLst>
    <p:tags r:id="rId2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1" autoAdjust="0"/>
    <p:restoredTop sz="94364" autoAdjust="0"/>
  </p:normalViewPr>
  <p:slideViewPr>
    <p:cSldViewPr snapToGrid="0" snapToObjects="1">
      <p:cViewPr>
        <p:scale>
          <a:sx n="64" d="100"/>
          <a:sy n="64" d="100"/>
        </p:scale>
        <p:origin x="-67" y="-3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9/27/2018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 Placeholder 5"/>
          <p:cNvSpPr>
            <a:spLocks noGrp="1"/>
          </p:cNvSpPr>
          <p:nvPr>
            <p:ph type="body" idx="13" hasCustomPrompt="1"/>
          </p:nvPr>
        </p:nvSpPr>
        <p:spPr>
          <a:xfrm>
            <a:off x="2670048" y="6449931"/>
            <a:ext cx="6089854" cy="231285"/>
          </a:xfrm>
        </p:spPr>
        <p:txBody>
          <a:bodyPr anchor="ctr"/>
          <a:lstStyle>
            <a:lvl1pPr marL="101600" indent="0">
              <a:buNone/>
              <a:defRPr/>
            </a:lvl1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2016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9/27/2018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9/27/2018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 Placeholder 5"/>
          <p:cNvSpPr>
            <a:spLocks noGrp="1"/>
          </p:cNvSpPr>
          <p:nvPr>
            <p:ph type="body" idx="14" hasCustomPrompt="1"/>
          </p:nvPr>
        </p:nvSpPr>
        <p:spPr>
          <a:xfrm>
            <a:off x="2670048" y="6449931"/>
            <a:ext cx="6089854" cy="231285"/>
          </a:xfrm>
        </p:spPr>
        <p:txBody>
          <a:bodyPr anchor="ctr"/>
          <a:lstStyle>
            <a:lvl1pPr marL="101600" indent="0">
              <a:buNone/>
              <a:defRPr/>
            </a:lvl1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2019, 2015, 2011</a:t>
            </a:r>
            <a:r>
              <a:rPr lang="en-US" altLang="en-US" sz="1200" dirty="0" smtClean="0">
                <a:solidFill>
                  <a:schemeClr val="tx1"/>
                </a:solidFill>
                <a:latin typeface="Verdana"/>
                <a:ea typeface="Verdana" panose="020B0604030504040204" pitchFamily="34" charset="0"/>
                <a:cs typeface="Verdana" panose="020B0604030504040204" pitchFamily="34" charset="0"/>
              </a:rPr>
              <a:t>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9/27/2018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4">
            <a:alphaModFix/>
          </a:blip>
          <a:srcRect/>
          <a:stretch/>
        </p:blipFill>
        <p:spPr>
          <a:xfrm>
            <a:off x="443972" y="6429709"/>
            <a:ext cx="917999" cy="279914"/>
          </a:xfrm>
          <a:prstGeom prst="rect">
            <a:avLst/>
          </a:prstGeom>
          <a:noFill/>
          <a:ln>
            <a:noFill/>
          </a:ln>
        </p:spPr>
      </p:pic>
      <p:sp>
        <p:nvSpPr>
          <p:cNvPr id="17"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2019, 2015, 2011</a:t>
            </a:r>
            <a:r>
              <a:rPr lang="en-US" altLang="en-US" sz="1200" dirty="0" smtClean="0">
                <a:solidFill>
                  <a:schemeClr val="tx1"/>
                </a:solidFill>
                <a:latin typeface="Verdana"/>
                <a:ea typeface="Verdana" panose="020B0604030504040204" pitchFamily="34" charset="0"/>
                <a:cs typeface="Verdana" panose="020B0604030504040204" pitchFamily="34" charset="0"/>
              </a:rPr>
              <a:t>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
          <p:cNvSpPr>
            <a:spLocks noGrp="1"/>
          </p:cNvSpPr>
          <p:nvPr>
            <p:ph type="title"/>
          </p:nvPr>
        </p:nvSpPr>
        <p:spPr>
          <a:xfrm>
            <a:off x="457199" y="216000"/>
            <a:ext cx="8229600" cy="1098000"/>
          </a:xfrm>
        </p:spPr>
        <p:txBody>
          <a:bodyPr anchor="b"/>
          <a:lstStyle/>
          <a:p>
            <a:r>
              <a:rPr lang="en-GB" altLang="en-US" sz="3200" dirty="0"/>
              <a:t>Developmentally Appropriate Curriculum: Best Practices in Early Childhood Education</a:t>
            </a:r>
            <a:endParaRPr lang="en-US" sz="3200" dirty="0"/>
          </a:p>
        </p:txBody>
      </p:sp>
      <p:sp>
        <p:nvSpPr>
          <p:cNvPr id="3" name="Text Placeholder 2"/>
          <p:cNvSpPr>
            <a:spLocks noGrp="1"/>
          </p:cNvSpPr>
          <p:nvPr>
            <p:ph type="body" idx="1"/>
          </p:nvPr>
        </p:nvSpPr>
        <p:spPr>
          <a:xfrm>
            <a:off x="457200" y="1452647"/>
            <a:ext cx="8302702" cy="374286"/>
          </a:xfrm>
        </p:spPr>
        <p:txBody>
          <a:bodyPr/>
          <a:lstStyle/>
          <a:p>
            <a:pPr eaLnBrk="1" hangingPunct="1">
              <a:spcBef>
                <a:spcPct val="0"/>
              </a:spcBef>
              <a:defRPr/>
            </a:pPr>
            <a:r>
              <a:rPr lang="en-US" altLang="en-US" dirty="0">
                <a:latin typeface="+mn-lt"/>
              </a:rPr>
              <a:t>Seventh Edition</a:t>
            </a:r>
          </a:p>
        </p:txBody>
      </p:sp>
      <p:sp>
        <p:nvSpPr>
          <p:cNvPr id="4" name="Text Placeholder 3"/>
          <p:cNvSpPr>
            <a:spLocks noGrp="1"/>
          </p:cNvSpPr>
          <p:nvPr>
            <p:ph type="body" idx="2"/>
          </p:nvPr>
        </p:nvSpPr>
        <p:spPr>
          <a:xfrm>
            <a:off x="4876800" y="2285999"/>
            <a:ext cx="3657600" cy="739083"/>
          </a:xfrm>
        </p:spPr>
        <p:txBody>
          <a:bodyPr/>
          <a:lstStyle/>
          <a:p>
            <a:pPr lvl="0" algn="ctr"/>
            <a:r>
              <a:rPr lang="en-US" b="1" dirty="0" smtClean="0">
                <a:latin typeface="+mn-lt"/>
              </a:rPr>
              <a:t>Chapter 11</a:t>
            </a:r>
            <a:endParaRPr lang="en-US" b="1" dirty="0">
              <a:latin typeface="+mn-lt"/>
            </a:endParaRPr>
          </a:p>
        </p:txBody>
      </p:sp>
      <p:sp>
        <p:nvSpPr>
          <p:cNvPr id="5" name="Text Placeholder 4"/>
          <p:cNvSpPr>
            <a:spLocks noGrp="1"/>
          </p:cNvSpPr>
          <p:nvPr>
            <p:ph type="body" idx="3"/>
          </p:nvPr>
        </p:nvSpPr>
        <p:spPr>
          <a:xfrm>
            <a:off x="4876800" y="3143957"/>
            <a:ext cx="3657600" cy="499995"/>
          </a:xfrm>
        </p:spPr>
        <p:txBody>
          <a:bodyPr/>
          <a:lstStyle/>
          <a:p>
            <a:pPr algn="ctr" eaLnBrk="1" hangingPunct="1">
              <a:spcBef>
                <a:spcPct val="0"/>
              </a:spcBef>
            </a:pPr>
            <a:r>
              <a:rPr lang="en-US" altLang="en-US" dirty="0">
                <a:latin typeface="+mn-lt"/>
              </a:rPr>
              <a:t>The Cognitive Domain</a:t>
            </a:r>
          </a:p>
        </p:txBody>
      </p:sp>
      <p:pic>
        <p:nvPicPr>
          <p:cNvPr id="9" name="Picture 9" descr="Front Cover: Developmentally Appropriate Curriculum: Best Practices in Early Childhood Education Seventh Edition by Kostelnik, Soderman, Whiren and Rupip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94" y="1950862"/>
            <a:ext cx="3530213" cy="43819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2019, 2015, 2011</a:t>
            </a:r>
            <a:r>
              <a:rPr lang="en-US" altLang="en-US" sz="1200" dirty="0" smtClean="0">
                <a:solidFill>
                  <a:schemeClr val="tx1"/>
                </a:solidFill>
                <a:latin typeface="Verdana"/>
                <a:ea typeface="Verdana" panose="020B0604030504040204" pitchFamily="34" charset="0"/>
                <a:cs typeface="Verdana" panose="020B0604030504040204" pitchFamily="34" charset="0"/>
              </a:rPr>
              <a:t>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Teaching Scientific Inquiry</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800736"/>
          </a:xfrm>
        </p:spPr>
        <p:txBody>
          <a:bodyPr wrap="square" lIns="91425" tIns="91425" rIns="91425" bIns="91425">
            <a:noAutofit/>
          </a:bodyPr>
          <a:lstStyle/>
          <a:p>
            <a:pPr marL="255651" lvl="0" indent="-255651" eaLnBrk="0" fontAlgn="base" hangingPunct="0">
              <a:spcAft>
                <a:spcPct val="0"/>
              </a:spcAft>
              <a:buSzPts val="2400"/>
              <a:buNone/>
              <a:tabLst/>
            </a:pPr>
            <a:r>
              <a:rPr lang="en-US" altLang="en-US" sz="2400" kern="1200" dirty="0">
                <a:solidFill>
                  <a:srgbClr val="000000"/>
                </a:solidFill>
                <a:latin typeface="Arial (Body)"/>
                <a:ea typeface="MS PGothic" panose="020B0600070205080204" pitchFamily="34" charset="-128"/>
              </a:rPr>
              <a:t>It is the effective and systematic observation of:</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Objects and materials</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Position and motion of objects</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Characteristics of organisms and their life cycles</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Ways in which organisms and environments interact</a:t>
            </a:r>
          </a:p>
        </p:txBody>
      </p:sp>
    </p:spTree>
    <p:extLst>
      <p:ext uri="{BB962C8B-B14F-4D97-AF65-F5344CB8AC3E}">
        <p14:creationId xmlns:p14="http://schemas.microsoft.com/office/powerpoint/2010/main" val="4218602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Advancing Children’s Inquiry Skills </a:t>
            </a:r>
            <a:r>
              <a:rPr lang="en-US" altLang="en-US" sz="2000" b="0" kern="1200" dirty="0" smtClean="0">
                <a:latin typeface="Times New Roman" panose="02020603050405020304" pitchFamily="18" charset="0"/>
                <a:ea typeface="MS PGothic" panose="020B0600070205080204" pitchFamily="34" charset="-128"/>
                <a:cs typeface="Times New Roman" panose="02020603050405020304" pitchFamily="18" charset="0"/>
              </a:rPr>
              <a:t>(1 of 2)</a:t>
            </a:r>
            <a:endParaRPr lang="en-US" altLang="en-US" sz="2000" b="0"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800736"/>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Model observation</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Offer tools</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Generate active thinking</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Structure opportunities for practice</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Use Socratic questioning</a:t>
            </a:r>
          </a:p>
        </p:txBody>
      </p:sp>
    </p:spTree>
    <p:extLst>
      <p:ext uri="{BB962C8B-B14F-4D97-AF65-F5344CB8AC3E}">
        <p14:creationId xmlns:p14="http://schemas.microsoft.com/office/powerpoint/2010/main" val="1840440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Advancing Children’s Inquiry Skills </a:t>
            </a:r>
            <a:r>
              <a:rPr lang="en-US" altLang="en-US" sz="2000" b="0" kern="1200" dirty="0" smtClean="0">
                <a:latin typeface="Times New Roman" panose="02020603050405020304" pitchFamily="18" charset="0"/>
                <a:ea typeface="MS PGothic" panose="020B0600070205080204" pitchFamily="34" charset="-128"/>
                <a:cs typeface="Times New Roman" panose="02020603050405020304" pitchFamily="18" charset="0"/>
              </a:rPr>
              <a:t>(2 of 2)</a:t>
            </a:r>
            <a:endParaRPr lang="en-US" altLang="en-US" sz="2000" b="0"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608376"/>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Provide information through experience</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Provide a safe environment for investigation</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Guide analysis of </a:t>
            </a:r>
            <a:r>
              <a:rPr lang="en-US" altLang="en-US" sz="2400" kern="1200" dirty="0" smtClean="0">
                <a:solidFill>
                  <a:srgbClr val="000000"/>
                </a:solidFill>
                <a:latin typeface="Arial (Body)"/>
                <a:ea typeface="MS PGothic" panose="020B0600070205080204" pitchFamily="34" charset="-128"/>
              </a:rPr>
              <a:t>findings</a:t>
            </a:r>
            <a:endParaRPr lang="en-US" altLang="en-US" sz="2400" kern="1200" dirty="0">
              <a:solidFill>
                <a:srgbClr val="000000"/>
              </a:solidFill>
              <a:latin typeface="Arial (Body)"/>
              <a:ea typeface="MS PGothic" panose="020B0600070205080204" pitchFamily="34" charset="-128"/>
            </a:endParaRP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Encourage connections among science, technology, engineering, mathematics, and the real world</a:t>
            </a:r>
          </a:p>
        </p:txBody>
      </p:sp>
    </p:spTree>
    <p:extLst>
      <p:ext uri="{BB962C8B-B14F-4D97-AF65-F5344CB8AC3E}">
        <p14:creationId xmlns:p14="http://schemas.microsoft.com/office/powerpoint/2010/main" val="637396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The Young Child as Mathematician</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4322928"/>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kern="1200" dirty="0">
                <a:solidFill>
                  <a:srgbClr val="000000"/>
                </a:solidFill>
                <a:latin typeface="Arial (Body)"/>
                <a:ea typeface="MS PGothic" panose="020B0600070205080204" pitchFamily="34" charset="-128"/>
                <a:cs typeface="+mn-cs"/>
              </a:rPr>
              <a:t>Using children’s literature</a:t>
            </a:r>
          </a:p>
          <a:p>
            <a:pPr marL="255600" lvl="1" indent="-255600" eaLnBrk="0" fontAlgn="base" hangingPunct="0">
              <a:spcBef>
                <a:spcPts val="1500"/>
              </a:spcBef>
              <a:spcAft>
                <a:spcPct val="0"/>
              </a:spcAft>
              <a:buSzPts val="2400"/>
              <a:buFont typeface="Arial" panose="020B0604020202020204" pitchFamily="34" charset="0"/>
              <a:buChar char="•"/>
            </a:pPr>
            <a:r>
              <a:rPr lang="en-US" altLang="en-US" sz="2400" kern="1200" dirty="0">
                <a:solidFill>
                  <a:srgbClr val="000000"/>
                </a:solidFill>
                <a:latin typeface="Arial (Body)"/>
                <a:ea typeface="MS PGothic" panose="020B0600070205080204" pitchFamily="34" charset="-128"/>
                <a:cs typeface="+mn-cs"/>
              </a:rPr>
              <a:t>Creating flexible thinking</a:t>
            </a:r>
          </a:p>
          <a:p>
            <a:pPr marL="255600" lvl="1" indent="-255600" eaLnBrk="0" fontAlgn="base" hangingPunct="0">
              <a:spcBef>
                <a:spcPts val="1500"/>
              </a:spcBef>
              <a:spcAft>
                <a:spcPct val="0"/>
              </a:spcAft>
              <a:buSzPts val="2400"/>
              <a:buFont typeface="Arial" panose="020B0604020202020204" pitchFamily="34" charset="0"/>
              <a:buChar char="•"/>
            </a:pPr>
            <a:r>
              <a:rPr lang="en-US" altLang="en-US" sz="2400" kern="1200" dirty="0">
                <a:solidFill>
                  <a:srgbClr val="000000"/>
                </a:solidFill>
                <a:latin typeface="Arial (Body)"/>
                <a:ea typeface="MS PGothic" panose="020B0600070205080204" pitchFamily="34" charset="-128"/>
                <a:cs typeface="+mn-cs"/>
              </a:rPr>
              <a:t>Respecting diversity</a:t>
            </a:r>
          </a:p>
          <a:p>
            <a:pPr marL="741600" lvl="2" indent="-284400" eaLnBrk="0" fontAlgn="base" hangingPunct="0">
              <a:spcAft>
                <a:spcPct val="0"/>
              </a:spcAft>
              <a:buSzPts val="2400"/>
              <a:buFontTx/>
              <a:buChar char="–"/>
            </a:pPr>
            <a:r>
              <a:rPr lang="en-US" altLang="en-US" sz="2400" kern="1200" dirty="0">
                <a:solidFill>
                  <a:srgbClr val="000000"/>
                </a:solidFill>
                <a:latin typeface="Arial (Body)"/>
                <a:ea typeface="MS PGothic" panose="020B0600070205080204" pitchFamily="34" charset="-128"/>
                <a:cs typeface="+mn-cs"/>
              </a:rPr>
              <a:t>Race</a:t>
            </a:r>
          </a:p>
          <a:p>
            <a:pPr marL="741600" lvl="2" indent="-284400" eaLnBrk="0" fontAlgn="base" hangingPunct="0">
              <a:spcAft>
                <a:spcPct val="0"/>
              </a:spcAft>
              <a:buSzPts val="2400"/>
              <a:buFontTx/>
              <a:buChar char="–"/>
            </a:pPr>
            <a:r>
              <a:rPr lang="en-US" altLang="en-US" sz="2400" kern="1200" dirty="0">
                <a:solidFill>
                  <a:srgbClr val="000000"/>
                </a:solidFill>
                <a:latin typeface="Arial (Body)"/>
                <a:ea typeface="MS PGothic" panose="020B0600070205080204" pitchFamily="34" charset="-128"/>
                <a:cs typeface="+mn-cs"/>
              </a:rPr>
              <a:t>Ethnicity</a:t>
            </a:r>
          </a:p>
          <a:p>
            <a:pPr marL="741600" lvl="2" indent="-284400" eaLnBrk="0" fontAlgn="base" hangingPunct="0">
              <a:spcAft>
                <a:spcPct val="0"/>
              </a:spcAft>
              <a:buSzPts val="2400"/>
              <a:buFontTx/>
              <a:buChar char="–"/>
            </a:pPr>
            <a:r>
              <a:rPr lang="en-US" altLang="en-US" sz="2400" kern="1200" dirty="0">
                <a:solidFill>
                  <a:srgbClr val="000000"/>
                </a:solidFill>
                <a:latin typeface="Arial (Body)"/>
                <a:ea typeface="MS PGothic" panose="020B0600070205080204" pitchFamily="34" charset="-128"/>
                <a:cs typeface="+mn-cs"/>
              </a:rPr>
              <a:t>Social class</a:t>
            </a:r>
          </a:p>
          <a:p>
            <a:pPr marL="741600" lvl="2" indent="-284400" eaLnBrk="0" fontAlgn="base" hangingPunct="0">
              <a:spcAft>
                <a:spcPct val="0"/>
              </a:spcAft>
              <a:buSzPts val="2400"/>
              <a:buFontTx/>
              <a:buChar char="–"/>
            </a:pPr>
            <a:r>
              <a:rPr lang="en-US" altLang="en-US" sz="2400" kern="1200" dirty="0">
                <a:solidFill>
                  <a:srgbClr val="000000"/>
                </a:solidFill>
                <a:latin typeface="Arial (Body)"/>
                <a:ea typeface="MS PGothic" panose="020B0600070205080204" pitchFamily="34" charset="-128"/>
                <a:cs typeface="+mn-cs"/>
              </a:rPr>
              <a:t>Gender</a:t>
            </a:r>
          </a:p>
          <a:p>
            <a:pPr marL="741600" lvl="2" indent="-284400" eaLnBrk="0" fontAlgn="base" hangingPunct="0">
              <a:spcAft>
                <a:spcPct val="0"/>
              </a:spcAft>
              <a:buSzPts val="2400"/>
              <a:buFontTx/>
              <a:buChar char="–"/>
            </a:pPr>
            <a:r>
              <a:rPr lang="en-US" altLang="en-US" sz="2400" kern="1200" dirty="0">
                <a:solidFill>
                  <a:srgbClr val="000000"/>
                </a:solidFill>
                <a:latin typeface="Arial (Body)"/>
                <a:ea typeface="MS PGothic" panose="020B0600070205080204" pitchFamily="34" charset="-128"/>
                <a:cs typeface="+mn-cs"/>
              </a:rPr>
              <a:t>Out-of-school experiences</a:t>
            </a:r>
          </a:p>
          <a:p>
            <a:pPr marL="741600" lvl="2" indent="-284400" eaLnBrk="0" fontAlgn="base" hangingPunct="0">
              <a:spcAft>
                <a:spcPct val="0"/>
              </a:spcAft>
              <a:buSzPts val="2400"/>
              <a:buFontTx/>
              <a:buChar char="–"/>
            </a:pPr>
            <a:r>
              <a:rPr lang="en-US" altLang="en-US" sz="2400" kern="1200" dirty="0">
                <a:solidFill>
                  <a:srgbClr val="000000"/>
                </a:solidFill>
                <a:latin typeface="Arial (Body)"/>
                <a:ea typeface="MS PGothic" panose="020B0600070205080204" pitchFamily="34" charset="-128"/>
                <a:cs typeface="+mn-cs"/>
              </a:rPr>
              <a:t>Learning styles</a:t>
            </a:r>
          </a:p>
        </p:txBody>
      </p:sp>
    </p:spTree>
    <p:extLst>
      <p:ext uri="{BB962C8B-B14F-4D97-AF65-F5344CB8AC3E}">
        <p14:creationId xmlns:p14="http://schemas.microsoft.com/office/powerpoint/2010/main" val="1170871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Crucial Factors in Developing Critical Thinkers and Problem Solvers</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608376"/>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How you arrange the environment</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The opportunities you present for real problem solving</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The methods you model</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The way in which you allow children to use materials and to work</a:t>
            </a:r>
          </a:p>
        </p:txBody>
      </p:sp>
    </p:spTree>
    <p:extLst>
      <p:ext uri="{BB962C8B-B14F-4D97-AF65-F5344CB8AC3E}">
        <p14:creationId xmlns:p14="http://schemas.microsoft.com/office/powerpoint/2010/main" val="2171838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Five Principles of Counting</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800736"/>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One-to-one principle</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Stable order principle</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Cardinality principle</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Abstraction principle</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Order-irrelevance principle</a:t>
            </a:r>
          </a:p>
        </p:txBody>
      </p:sp>
    </p:spTree>
    <p:extLst>
      <p:ext uri="{BB962C8B-B14F-4D97-AF65-F5344CB8AC3E}">
        <p14:creationId xmlns:p14="http://schemas.microsoft.com/office/powerpoint/2010/main" val="1378781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Math Vocabulary</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362429"/>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Words that describe positions in space</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Words that describe amounts</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Words that describe size</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Words that name shapes or parts of a shape</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Comparative vocabulary</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Speed vocabulary</a:t>
            </a:r>
          </a:p>
        </p:txBody>
      </p:sp>
    </p:spTree>
    <p:extLst>
      <p:ext uri="{BB962C8B-B14F-4D97-AF65-F5344CB8AC3E}">
        <p14:creationId xmlns:p14="http://schemas.microsoft.com/office/powerpoint/2010/main" val="1143977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solidFill>
                  <a:srgbClr val="007FA3"/>
                </a:solidFill>
                <a:latin typeface="Times New Roman" panose="02020603050405020304" pitchFamily="18" charset="0"/>
                <a:ea typeface="MS PGothic" panose="020B0600070205080204" pitchFamily="34" charset="-128"/>
                <a:cs typeface="Times New Roman" panose="02020603050405020304" pitchFamily="18" charset="0"/>
              </a:rPr>
              <a:t>N</a:t>
            </a:r>
            <a:r>
              <a:rPr lang="en-US" altLang="en-US" sz="100" kern="1200" dirty="0" smtClean="0">
                <a:solidFill>
                  <a:srgbClr val="007FA3"/>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en-US" kern="1200" dirty="0" smtClean="0">
                <a:solidFill>
                  <a:srgbClr val="007FA3"/>
                </a:solidFill>
                <a:latin typeface="Times New Roman" panose="02020603050405020304" pitchFamily="18" charset="0"/>
                <a:ea typeface="MS PGothic" panose="020B0600070205080204" pitchFamily="34" charset="-128"/>
                <a:cs typeface="Times New Roman" panose="02020603050405020304" pitchFamily="18" charset="0"/>
              </a:rPr>
              <a:t>C</a:t>
            </a:r>
            <a:r>
              <a:rPr lang="en-US" altLang="en-US" sz="100" kern="1200" dirty="0" smtClean="0">
                <a:solidFill>
                  <a:srgbClr val="007FA3"/>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en-US" kern="1200" dirty="0" smtClean="0">
                <a:solidFill>
                  <a:srgbClr val="007FA3"/>
                </a:solidFill>
                <a:latin typeface="Times New Roman" panose="02020603050405020304" pitchFamily="18" charset="0"/>
                <a:ea typeface="MS PGothic" panose="020B0600070205080204" pitchFamily="34" charset="-128"/>
                <a:cs typeface="Times New Roman" panose="02020603050405020304" pitchFamily="18" charset="0"/>
              </a:rPr>
              <a:t>T</a:t>
            </a:r>
            <a:r>
              <a:rPr lang="en-US" altLang="en-US" sz="100" kern="1200" dirty="0" smtClean="0">
                <a:solidFill>
                  <a:srgbClr val="007FA3"/>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en-US" kern="1200" dirty="0" smtClean="0">
                <a:solidFill>
                  <a:srgbClr val="007FA3"/>
                </a:solidFill>
                <a:latin typeface="Times New Roman" panose="02020603050405020304" pitchFamily="18" charset="0"/>
                <a:ea typeface="MS PGothic" panose="020B0600070205080204" pitchFamily="34" charset="-128"/>
                <a:cs typeface="Times New Roman" panose="02020603050405020304" pitchFamily="18" charset="0"/>
              </a:rPr>
              <a:t>M, </a:t>
            </a:r>
            <a:r>
              <a:rPr lang="pt-BR" altLang="en-US" kern="1200" dirty="0" smtClean="0">
                <a:solidFill>
                  <a:srgbClr val="007FA3"/>
                </a:solidFill>
                <a:latin typeface="Times New Roman" panose="02020603050405020304" pitchFamily="18" charset="0"/>
                <a:ea typeface="MS PGothic" panose="020B0600070205080204" pitchFamily="34" charset="-128"/>
                <a:cs typeface="Times New Roman" panose="02020603050405020304" pitchFamily="18" charset="0"/>
              </a:rPr>
              <a:t>N</a:t>
            </a:r>
            <a:r>
              <a:rPr lang="pt-BR" altLang="en-US" sz="100" kern="1200" dirty="0" smtClean="0">
                <a:solidFill>
                  <a:srgbClr val="007FA3"/>
                </a:solidFill>
                <a:latin typeface="Times New Roman" panose="02020603050405020304" pitchFamily="18" charset="0"/>
                <a:ea typeface="MS PGothic" panose="020B0600070205080204" pitchFamily="34" charset="-128"/>
                <a:cs typeface="Times New Roman" panose="02020603050405020304" pitchFamily="18" charset="0"/>
              </a:rPr>
              <a:t> </a:t>
            </a:r>
            <a:r>
              <a:rPr lang="pt-BR" altLang="en-US" kern="1200" dirty="0" smtClean="0">
                <a:solidFill>
                  <a:srgbClr val="007FA3"/>
                </a:solidFill>
                <a:latin typeface="Times New Roman" panose="02020603050405020304" pitchFamily="18" charset="0"/>
                <a:ea typeface="MS PGothic" panose="020B0600070205080204" pitchFamily="34" charset="-128"/>
                <a:cs typeface="Times New Roman" panose="02020603050405020304" pitchFamily="18" charset="0"/>
              </a:rPr>
              <a:t>A</a:t>
            </a:r>
            <a:r>
              <a:rPr lang="pt-BR" altLang="en-US" sz="100" kern="1200" dirty="0" smtClean="0">
                <a:solidFill>
                  <a:srgbClr val="007FA3"/>
                </a:solidFill>
                <a:latin typeface="Times New Roman" panose="02020603050405020304" pitchFamily="18" charset="0"/>
                <a:ea typeface="MS PGothic" panose="020B0600070205080204" pitchFamily="34" charset="-128"/>
                <a:cs typeface="Times New Roman" panose="02020603050405020304" pitchFamily="18" charset="0"/>
              </a:rPr>
              <a:t> </a:t>
            </a:r>
            <a:r>
              <a:rPr lang="pt-BR" altLang="en-US" kern="1200" dirty="0" smtClean="0">
                <a:solidFill>
                  <a:srgbClr val="007FA3"/>
                </a:solidFill>
                <a:latin typeface="Times New Roman" panose="02020603050405020304" pitchFamily="18" charset="0"/>
                <a:ea typeface="MS PGothic" panose="020B0600070205080204" pitchFamily="34" charset="-128"/>
                <a:cs typeface="Times New Roman" panose="02020603050405020304" pitchFamily="18" charset="0"/>
              </a:rPr>
              <a:t>E</a:t>
            </a:r>
            <a:r>
              <a:rPr lang="pt-BR" altLang="en-US" sz="100" kern="1200" dirty="0" smtClean="0">
                <a:solidFill>
                  <a:srgbClr val="007FA3"/>
                </a:solidFill>
                <a:latin typeface="Times New Roman" panose="02020603050405020304" pitchFamily="18" charset="0"/>
                <a:ea typeface="MS PGothic" panose="020B0600070205080204" pitchFamily="34" charset="-128"/>
                <a:cs typeface="Times New Roman" panose="02020603050405020304" pitchFamily="18" charset="0"/>
              </a:rPr>
              <a:t> </a:t>
            </a:r>
            <a:r>
              <a:rPr lang="pt-BR" altLang="en-US" kern="1200" dirty="0" smtClean="0">
                <a:solidFill>
                  <a:srgbClr val="007FA3"/>
                </a:solidFill>
                <a:latin typeface="Times New Roman" panose="02020603050405020304" pitchFamily="18" charset="0"/>
                <a:ea typeface="MS PGothic" panose="020B0600070205080204" pitchFamily="34" charset="-128"/>
                <a:cs typeface="Times New Roman" panose="02020603050405020304" pitchFamily="18" charset="0"/>
              </a:rPr>
              <a:t>Y</a:t>
            </a:r>
            <a:r>
              <a:rPr lang="pt-BR" altLang="en-US" sz="100" kern="1200" dirty="0" smtClean="0">
                <a:solidFill>
                  <a:srgbClr val="007FA3"/>
                </a:solidFill>
                <a:latin typeface="Times New Roman" panose="02020603050405020304" pitchFamily="18" charset="0"/>
                <a:ea typeface="MS PGothic" panose="020B0600070205080204" pitchFamily="34" charset="-128"/>
                <a:cs typeface="Times New Roman" panose="02020603050405020304" pitchFamily="18" charset="0"/>
              </a:rPr>
              <a:t> </a:t>
            </a:r>
            <a:r>
              <a:rPr lang="pt-BR" altLang="en-US" kern="1200" dirty="0" smtClean="0">
                <a:solidFill>
                  <a:srgbClr val="007FA3"/>
                </a:solidFill>
                <a:latin typeface="Times New Roman" panose="02020603050405020304" pitchFamily="18" charset="0"/>
                <a:ea typeface="MS PGothic" panose="020B0600070205080204" pitchFamily="34" charset="-128"/>
                <a:cs typeface="Times New Roman" panose="02020603050405020304" pitchFamily="18" charset="0"/>
              </a:rPr>
              <a:t>C</a:t>
            </a:r>
            <a:r>
              <a:rPr lang="en-US" altLang="en-US" kern="1200" dirty="0" smtClean="0">
                <a:solidFill>
                  <a:srgbClr val="007FA3"/>
                </a:solidFill>
                <a:latin typeface="Times New Roman" panose="02020603050405020304" pitchFamily="18" charset="0"/>
                <a:ea typeface="MS PGothic" panose="020B0600070205080204" pitchFamily="34" charset="-128"/>
                <a:cs typeface="Times New Roman" panose="02020603050405020304" pitchFamily="18" charset="0"/>
              </a:rPr>
              <a:t>, and C</a:t>
            </a:r>
            <a:r>
              <a:rPr lang="en-US" altLang="en-US" sz="100" kern="1200" dirty="0" smtClean="0">
                <a:solidFill>
                  <a:srgbClr val="007FA3"/>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en-US" kern="1200" dirty="0" smtClean="0">
                <a:solidFill>
                  <a:srgbClr val="007FA3"/>
                </a:solidFill>
                <a:latin typeface="Times New Roman" panose="02020603050405020304" pitchFamily="18" charset="0"/>
                <a:ea typeface="MS PGothic" panose="020B0600070205080204" pitchFamily="34" charset="-128"/>
                <a:cs typeface="Times New Roman" panose="02020603050405020304" pitchFamily="18" charset="0"/>
              </a:rPr>
              <a:t>C</a:t>
            </a:r>
            <a:r>
              <a:rPr lang="en-US" altLang="en-US" sz="100" kern="1200" dirty="0" smtClean="0">
                <a:solidFill>
                  <a:srgbClr val="007FA3"/>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en-US" kern="1200" dirty="0" smtClean="0">
                <a:solidFill>
                  <a:srgbClr val="007FA3"/>
                </a:solidFill>
                <a:latin typeface="Times New Roman" panose="02020603050405020304" pitchFamily="18" charset="0"/>
                <a:ea typeface="MS PGothic" panose="020B0600070205080204" pitchFamily="34" charset="-128"/>
                <a:cs typeface="Times New Roman" panose="02020603050405020304" pitchFamily="18" charset="0"/>
              </a:rPr>
              <a:t>S</a:t>
            </a:r>
            <a:r>
              <a:rPr lang="en-US" altLang="en-US" sz="100" kern="1200" dirty="0" smtClean="0">
                <a:solidFill>
                  <a:srgbClr val="007FA3"/>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en-US" kern="1200" dirty="0" smtClean="0">
                <a:solidFill>
                  <a:srgbClr val="007FA3"/>
                </a:solidFill>
                <a:latin typeface="Times New Roman" panose="02020603050405020304" pitchFamily="18" charset="0"/>
                <a:ea typeface="MS PGothic" panose="020B0600070205080204" pitchFamily="34" charset="-128"/>
                <a:cs typeface="Times New Roman" panose="02020603050405020304" pitchFamily="18" charset="0"/>
              </a:rPr>
              <a:t>S Standards: What Should They Be Learning?</a:t>
            </a:r>
            <a:endParaRPr lang="en-US" altLang="en-US" kern="1200" dirty="0">
              <a:solidFill>
                <a:srgbClr val="007FA3"/>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Conten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pPr>
            <a:r>
              <a:rPr lang="en-US" altLang="en-US" sz="2400" kern="1200" dirty="0" smtClean="0">
                <a:solidFill>
                  <a:srgbClr val="000000"/>
                </a:solidFill>
                <a:latin typeface="Arial (Body)"/>
                <a:ea typeface="MS PGothic" panose="020B0600070205080204" pitchFamily="34" charset="-128"/>
              </a:rPr>
              <a:t>To value mathematics</a:t>
            </a:r>
          </a:p>
          <a:p>
            <a:pPr marL="255651" lvl="0" indent="-255651" eaLnBrk="0" fontAlgn="base" hangingPunct="0">
              <a:spcAft>
                <a:spcPct val="0"/>
              </a:spcAft>
              <a:buSzPts val="2400"/>
            </a:pPr>
            <a:r>
              <a:rPr lang="en-US" altLang="en-US" sz="2400" kern="1200" dirty="0" smtClean="0">
                <a:solidFill>
                  <a:srgbClr val="000000"/>
                </a:solidFill>
                <a:latin typeface="Arial (Body)"/>
                <a:ea typeface="MS PGothic" panose="020B0600070205080204" pitchFamily="34" charset="-128"/>
              </a:rPr>
              <a:t>To become confident in their ability to perform mathematics</a:t>
            </a:r>
          </a:p>
          <a:p>
            <a:pPr marL="255651" lvl="0" indent="-255651" eaLnBrk="0" fontAlgn="base" hangingPunct="0">
              <a:spcAft>
                <a:spcPct val="0"/>
              </a:spcAft>
              <a:buSzPts val="2400"/>
            </a:pPr>
            <a:r>
              <a:rPr lang="en-US" altLang="en-US" sz="2400" kern="1200" dirty="0" smtClean="0">
                <a:solidFill>
                  <a:srgbClr val="000000"/>
                </a:solidFill>
                <a:latin typeface="Arial (Body)"/>
                <a:ea typeface="MS PGothic" panose="020B0600070205080204" pitchFamily="34" charset="-128"/>
              </a:rPr>
              <a:t>To become mathematical problem-solvers</a:t>
            </a:r>
          </a:p>
          <a:p>
            <a:pPr marL="255651" lvl="0" indent="-255651" eaLnBrk="0" fontAlgn="base" hangingPunct="0">
              <a:spcAft>
                <a:spcPct val="0"/>
              </a:spcAft>
              <a:buSzPts val="2400"/>
            </a:pPr>
            <a:r>
              <a:rPr lang="en-US" altLang="en-US" sz="2400" kern="1200" dirty="0" smtClean="0">
                <a:solidFill>
                  <a:srgbClr val="000000"/>
                </a:solidFill>
                <a:latin typeface="Arial (Body)"/>
                <a:ea typeface="MS PGothic" panose="020B0600070205080204" pitchFamily="34" charset="-128"/>
              </a:rPr>
              <a:t>To communicate mathematically</a:t>
            </a:r>
          </a:p>
          <a:p>
            <a:pPr marL="255651" lvl="0" indent="-255651" eaLnBrk="0" fontAlgn="base" hangingPunct="0">
              <a:spcAft>
                <a:spcPct val="0"/>
              </a:spcAft>
              <a:buSzPts val="2400"/>
            </a:pPr>
            <a:r>
              <a:rPr lang="en-US" altLang="en-US" sz="2400" kern="1200" dirty="0" smtClean="0">
                <a:solidFill>
                  <a:srgbClr val="000000"/>
                </a:solidFill>
                <a:latin typeface="Arial (Body)"/>
                <a:ea typeface="MS PGothic" panose="020B0600070205080204" pitchFamily="34" charset="-128"/>
              </a:rPr>
              <a:t>To reason mathematically</a:t>
            </a:r>
            <a:endParaRPr lang="en-US" altLang="en-US" sz="2400" kern="1200" dirty="0">
              <a:solidFill>
                <a:srgbClr val="000000"/>
              </a:solidFill>
              <a:latin typeface="Arial (Body)"/>
              <a:ea typeface="MS PGothic" panose="020B0600070205080204" pitchFamily="34" charset="-128"/>
            </a:endParaRPr>
          </a:p>
        </p:txBody>
      </p:sp>
    </p:spTree>
    <p:extLst>
      <p:ext uri="{BB962C8B-B14F-4D97-AF65-F5344CB8AC3E}">
        <p14:creationId xmlns:p14="http://schemas.microsoft.com/office/powerpoint/2010/main" val="585127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r>
              <a:rPr lang="en-US" dirty="0" smtClean="0">
                <a:latin typeface="Times New Roman" panose="02020603050405020304" pitchFamily="18" charset="0"/>
              </a:rPr>
              <a:t>Copyright</a:t>
            </a:r>
            <a:endParaRPr lang="en-US" sz="2000" b="0" dirty="0">
              <a:latin typeface="Times New Roman" panose="02020603050405020304" pitchFamily="18" charset="0"/>
            </a:endParaRP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solidFill>
                  <a:srgbClr val="007FA3"/>
                </a:solidFill>
                <a:latin typeface="Times New Roman" panose="02020603050405020304" pitchFamily="18" charset="0"/>
                <a:ea typeface="MS PGothic" panose="020B0600070205080204" pitchFamily="34" charset="-128"/>
                <a:cs typeface="Times New Roman" panose="02020603050405020304" pitchFamily="18" charset="0"/>
              </a:rPr>
              <a:t>Learning Objectives</a:t>
            </a:r>
            <a:endParaRPr lang="en-US" altLang="en-US" kern="1200" dirty="0">
              <a:solidFill>
                <a:srgbClr val="007FA3"/>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Content Placeholder 2"/>
          <p:cNvSpPr>
            <a:spLocks noGrp="1"/>
          </p:cNvSpPr>
          <p:nvPr>
            <p:ph idx="1"/>
          </p:nvPr>
        </p:nvSpPr>
        <p:spPr>
          <a:xfrm>
            <a:off x="457200" y="1600200"/>
            <a:ext cx="8229600" cy="4085704"/>
          </a:xfrm>
        </p:spPr>
        <p:txBody>
          <a:bodyPr wrap="square" lIns="91425" tIns="91425" rIns="91425" bIns="91425">
            <a:noAutofit/>
          </a:bodyPr>
          <a:lstStyle/>
          <a:p>
            <a:pPr marL="0" lvl="0" indent="0" eaLnBrk="0" fontAlgn="base" hangingPunct="0">
              <a:spcAft>
                <a:spcPct val="0"/>
              </a:spcAft>
              <a:buSzPts val="2400"/>
              <a:buNone/>
            </a:pPr>
            <a:r>
              <a:rPr lang="en-US" altLang="en-US" sz="2400" b="1" kern="1200" dirty="0">
                <a:solidFill>
                  <a:schemeClr val="tx2"/>
                </a:solidFill>
                <a:latin typeface="Arial (Body)"/>
                <a:ea typeface="MS PGothic" panose="020B0600070205080204" pitchFamily="34" charset="-128"/>
                <a:cs typeface="Times New Roman" panose="02020603050405020304" pitchFamily="18" charset="0"/>
              </a:rPr>
              <a:t>11.1</a:t>
            </a:r>
            <a:r>
              <a:rPr lang="en-US" altLang="en-US" sz="2400" b="1" kern="1200" dirty="0">
                <a:solidFill>
                  <a:srgbClr val="000000"/>
                </a:solidFill>
                <a:latin typeface="Arial (Body)"/>
                <a:ea typeface="MS PGothic" panose="020B0600070205080204" pitchFamily="34" charset="-128"/>
              </a:rPr>
              <a:t> </a:t>
            </a:r>
            <a:r>
              <a:rPr lang="en-US" altLang="en-US" sz="2400" kern="1200" dirty="0">
                <a:solidFill>
                  <a:srgbClr val="000000"/>
                </a:solidFill>
                <a:latin typeface="Arial (Body)"/>
                <a:ea typeface="MS PGothic" panose="020B0600070205080204" pitchFamily="34" charset="-128"/>
              </a:rPr>
              <a:t>Explain how current neuroscience discoveries about the brain contribute to our understanding of children’s cognitive development.</a:t>
            </a:r>
          </a:p>
          <a:p>
            <a:pPr marL="0" lvl="0" indent="0" eaLnBrk="0" fontAlgn="base" hangingPunct="0">
              <a:spcAft>
                <a:spcPct val="0"/>
              </a:spcAft>
              <a:buSzPts val="2400"/>
              <a:buNone/>
            </a:pPr>
            <a:r>
              <a:rPr lang="en-US" altLang="en-US" sz="2400" b="1" kern="1200" dirty="0">
                <a:solidFill>
                  <a:schemeClr val="tx2"/>
                </a:solidFill>
                <a:latin typeface="Arial (Body)"/>
                <a:ea typeface="MS PGothic" panose="020B0600070205080204" pitchFamily="34" charset="-128"/>
                <a:cs typeface="Times New Roman" panose="02020603050405020304" pitchFamily="18" charset="0"/>
              </a:rPr>
              <a:t>11.2</a:t>
            </a:r>
            <a:r>
              <a:rPr lang="en-US" altLang="en-US" sz="2400" b="1" kern="1200" dirty="0">
                <a:solidFill>
                  <a:srgbClr val="000000"/>
                </a:solidFill>
                <a:latin typeface="Arial (Body)"/>
                <a:ea typeface="MS PGothic" panose="020B0600070205080204" pitchFamily="34" charset="-128"/>
              </a:rPr>
              <a:t> </a:t>
            </a:r>
            <a:r>
              <a:rPr lang="en-US" altLang="en-US" sz="2400" kern="1200" dirty="0">
                <a:solidFill>
                  <a:srgbClr val="000000"/>
                </a:solidFill>
                <a:latin typeface="Arial (Body)"/>
                <a:ea typeface="MS PGothic" panose="020B0600070205080204" pitchFamily="34" charset="-128"/>
              </a:rPr>
              <a:t>Describe the components that make up a fundamental knowledge base for children’s cognitive development.</a:t>
            </a:r>
          </a:p>
          <a:p>
            <a:pPr marL="0" lvl="0" indent="0" eaLnBrk="0" fontAlgn="base" hangingPunct="0">
              <a:spcAft>
                <a:spcPct val="0"/>
              </a:spcAft>
              <a:buSzPts val="2400"/>
              <a:buNone/>
            </a:pPr>
            <a:r>
              <a:rPr lang="en-US" altLang="en-US" sz="2400" b="1" kern="1200" dirty="0">
                <a:solidFill>
                  <a:schemeClr val="tx2"/>
                </a:solidFill>
                <a:latin typeface="Arial (Body)"/>
                <a:ea typeface="MS PGothic" panose="020B0600070205080204" pitchFamily="34" charset="-128"/>
                <a:cs typeface="Times New Roman" panose="02020603050405020304" pitchFamily="18" charset="0"/>
              </a:rPr>
              <a:t>11.3</a:t>
            </a:r>
            <a:r>
              <a:rPr lang="en-US" altLang="en-US" sz="2400" b="1" kern="1200" dirty="0">
                <a:solidFill>
                  <a:srgbClr val="000000"/>
                </a:solidFill>
                <a:latin typeface="Arial (Body)"/>
                <a:ea typeface="MS PGothic" panose="020B0600070205080204" pitchFamily="34" charset="-128"/>
              </a:rPr>
              <a:t> </a:t>
            </a:r>
            <a:r>
              <a:rPr lang="en-US" altLang="en-US" sz="2400" kern="1200" dirty="0">
                <a:solidFill>
                  <a:srgbClr val="000000"/>
                </a:solidFill>
                <a:latin typeface="Arial (Body)"/>
                <a:ea typeface="MS PGothic" panose="020B0600070205080204" pitchFamily="34" charset="-128"/>
              </a:rPr>
              <a:t>Describe the importance of </a:t>
            </a:r>
            <a:r>
              <a:rPr lang="en-US" altLang="en-US" sz="2400" kern="1200" dirty="0" smtClean="0">
                <a:solidFill>
                  <a:srgbClr val="000000"/>
                </a:solidFill>
                <a:latin typeface="Arial (Body)"/>
                <a:ea typeface="MS PGothic" panose="020B0600070205080204" pitchFamily="34" charset="-128"/>
              </a:rPr>
              <a:t>S</a:t>
            </a:r>
            <a:r>
              <a:rPr lang="en-US" altLang="en-US" sz="100" kern="1200" dirty="0" smtClean="0">
                <a:solidFill>
                  <a:srgbClr val="000000"/>
                </a:solidFill>
                <a:latin typeface="Arial (Body)"/>
                <a:ea typeface="MS PGothic" panose="020B0600070205080204" pitchFamily="34" charset="-128"/>
              </a:rPr>
              <a:t> </a:t>
            </a:r>
            <a:r>
              <a:rPr lang="en-US" altLang="en-US" sz="2400" kern="1200" dirty="0" smtClean="0">
                <a:solidFill>
                  <a:srgbClr val="000000"/>
                </a:solidFill>
                <a:latin typeface="Arial (Body)"/>
                <a:ea typeface="MS PGothic" panose="020B0600070205080204" pitchFamily="34" charset="-128"/>
              </a:rPr>
              <a:t>T</a:t>
            </a:r>
            <a:r>
              <a:rPr lang="en-US" altLang="en-US" sz="100" kern="1200" dirty="0" smtClean="0">
                <a:solidFill>
                  <a:srgbClr val="000000"/>
                </a:solidFill>
                <a:latin typeface="Arial (Body)"/>
                <a:ea typeface="MS PGothic" panose="020B0600070205080204" pitchFamily="34" charset="-128"/>
              </a:rPr>
              <a:t> </a:t>
            </a:r>
            <a:r>
              <a:rPr lang="en-US" altLang="en-US" sz="2400" kern="1200" dirty="0" smtClean="0">
                <a:solidFill>
                  <a:srgbClr val="000000"/>
                </a:solidFill>
                <a:latin typeface="Arial (Body)"/>
                <a:ea typeface="MS PGothic" panose="020B0600070205080204" pitchFamily="34" charset="-128"/>
              </a:rPr>
              <a:t>E</a:t>
            </a:r>
            <a:r>
              <a:rPr lang="en-US" altLang="en-US" sz="100" kern="1200" dirty="0" smtClean="0">
                <a:solidFill>
                  <a:srgbClr val="000000"/>
                </a:solidFill>
                <a:latin typeface="Arial (Body)"/>
                <a:ea typeface="MS PGothic" panose="020B0600070205080204" pitchFamily="34" charset="-128"/>
              </a:rPr>
              <a:t> </a:t>
            </a:r>
            <a:r>
              <a:rPr lang="en-US" altLang="en-US" sz="2400" kern="1200" dirty="0" smtClean="0">
                <a:solidFill>
                  <a:srgbClr val="000000"/>
                </a:solidFill>
                <a:latin typeface="Arial (Body)"/>
                <a:ea typeface="MS PGothic" panose="020B0600070205080204" pitchFamily="34" charset="-128"/>
              </a:rPr>
              <a:t>M education </a:t>
            </a:r>
            <a:r>
              <a:rPr lang="en-US" altLang="en-US" sz="2400" kern="1200" dirty="0">
                <a:solidFill>
                  <a:srgbClr val="000000"/>
                </a:solidFill>
                <a:latin typeface="Arial (Body)"/>
                <a:ea typeface="MS PGothic" panose="020B0600070205080204" pitchFamily="34" charset="-128"/>
              </a:rPr>
              <a:t>in the early years.</a:t>
            </a:r>
          </a:p>
          <a:p>
            <a:pPr marL="0" lvl="0" indent="0" eaLnBrk="0" fontAlgn="base" hangingPunct="0">
              <a:spcAft>
                <a:spcPct val="0"/>
              </a:spcAft>
              <a:buSzPts val="2400"/>
              <a:buNone/>
            </a:pPr>
            <a:r>
              <a:rPr lang="en-US" altLang="en-US" sz="2400" b="1" kern="1200" dirty="0">
                <a:solidFill>
                  <a:schemeClr val="tx2"/>
                </a:solidFill>
                <a:latin typeface="Arial (Body)"/>
                <a:ea typeface="MS PGothic" panose="020B0600070205080204" pitchFamily="34" charset="-128"/>
                <a:cs typeface="Times New Roman" panose="02020603050405020304" pitchFamily="18" charset="0"/>
              </a:rPr>
              <a:t>11.4</a:t>
            </a:r>
            <a:r>
              <a:rPr lang="en-US" altLang="en-US" sz="2400" b="1" kern="1200" dirty="0">
                <a:solidFill>
                  <a:srgbClr val="000000"/>
                </a:solidFill>
                <a:latin typeface="Arial (Body)"/>
                <a:ea typeface="MS PGothic" panose="020B0600070205080204" pitchFamily="34" charset="-128"/>
              </a:rPr>
              <a:t> </a:t>
            </a:r>
            <a:r>
              <a:rPr lang="en-US" altLang="en-US" sz="2400" kern="1200" dirty="0">
                <a:solidFill>
                  <a:srgbClr val="000000"/>
                </a:solidFill>
                <a:latin typeface="Arial (Body)"/>
                <a:ea typeface="MS PGothic" panose="020B0600070205080204" pitchFamily="34" charset="-128"/>
              </a:rPr>
              <a:t>Implement developmentally appropriate curriculum and instruction in the cognitive domain</a:t>
            </a:r>
            <a:r>
              <a:rPr lang="en-US" altLang="en-US" sz="2400" kern="1200" dirty="0" smtClean="0">
                <a:solidFill>
                  <a:srgbClr val="000000"/>
                </a:solidFill>
                <a:latin typeface="Arial (Body)"/>
                <a:ea typeface="MS PGothic" panose="020B0600070205080204" pitchFamily="34" charset="-128"/>
              </a:rPr>
              <a:t>.</a:t>
            </a:r>
            <a:endParaRPr lang="en-US" altLang="en-US" sz="2400" kern="1200" dirty="0">
              <a:solidFill>
                <a:srgbClr val="000000"/>
              </a:solidFill>
              <a:latin typeface="Arial (Body)"/>
              <a:ea typeface="MS PGothic" panose="020B0600070205080204" pitchFamily="34" charset="-128"/>
            </a:endParaRPr>
          </a:p>
        </p:txBody>
      </p:sp>
    </p:spTree>
    <p:extLst>
      <p:ext uri="{BB962C8B-B14F-4D97-AF65-F5344CB8AC3E}">
        <p14:creationId xmlns:p14="http://schemas.microsoft.com/office/powerpoint/2010/main" val="368198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The Neuroscience of Cognitive Development</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800736"/>
          </a:xfrm>
        </p:spPr>
        <p:txBody>
          <a:bodyPr wrap="square" lIns="91425" tIns="91425" rIns="91425" bIns="91425">
            <a:noAutofit/>
          </a:bodyPr>
          <a:lstStyle/>
          <a:p>
            <a:pPr marL="255651" lvl="0" indent="-255651" fontAlgn="base">
              <a:spcAft>
                <a:spcPct val="0"/>
              </a:spcAft>
              <a:buSzPts val="2400"/>
              <a:tabLst/>
            </a:pPr>
            <a:r>
              <a:rPr lang="en-US" altLang="en-US" sz="2400" kern="1200" dirty="0">
                <a:solidFill>
                  <a:srgbClr val="000000"/>
                </a:solidFill>
                <a:latin typeface="Arial (Body)"/>
                <a:ea typeface="MS PGothic" panose="020B0600070205080204" pitchFamily="34" charset="-128"/>
              </a:rPr>
              <a:t>Formation of neural connections</a:t>
            </a:r>
          </a:p>
          <a:p>
            <a:pPr marL="255651" lvl="0" indent="-255651" fontAlgn="base">
              <a:spcAft>
                <a:spcPct val="0"/>
              </a:spcAft>
              <a:buSzPts val="2400"/>
              <a:tabLst/>
            </a:pPr>
            <a:r>
              <a:rPr lang="en-US" altLang="en-US" sz="2400" kern="1200" dirty="0">
                <a:solidFill>
                  <a:srgbClr val="000000"/>
                </a:solidFill>
                <a:latin typeface="Arial (Body)"/>
                <a:ea typeface="MS PGothic" panose="020B0600070205080204" pitchFamily="34" charset="-128"/>
              </a:rPr>
              <a:t>Pruning</a:t>
            </a:r>
          </a:p>
          <a:p>
            <a:pPr marL="255651" lvl="0" indent="-255651" fontAlgn="base">
              <a:spcAft>
                <a:spcPct val="0"/>
              </a:spcAft>
              <a:buSzPts val="2400"/>
              <a:tabLst/>
            </a:pPr>
            <a:r>
              <a:rPr lang="en-US" altLang="en-US" sz="2400" kern="1200" dirty="0">
                <a:solidFill>
                  <a:srgbClr val="000000"/>
                </a:solidFill>
                <a:latin typeface="Arial (Body)"/>
                <a:ea typeface="MS PGothic" panose="020B0600070205080204" pitchFamily="34" charset="-128"/>
              </a:rPr>
              <a:t>Myelination</a:t>
            </a:r>
          </a:p>
          <a:p>
            <a:pPr marL="255651" lvl="0" indent="-255651" fontAlgn="base">
              <a:spcAft>
                <a:spcPct val="0"/>
              </a:spcAft>
              <a:buSzPts val="2400"/>
              <a:tabLst/>
            </a:pPr>
            <a:r>
              <a:rPr lang="en-US" altLang="en-US" sz="2400" kern="1200" dirty="0">
                <a:solidFill>
                  <a:srgbClr val="000000"/>
                </a:solidFill>
                <a:latin typeface="Arial (Body)"/>
                <a:ea typeface="MS PGothic" panose="020B0600070205080204" pitchFamily="34" charset="-128"/>
              </a:rPr>
              <a:t>Gender differences</a:t>
            </a:r>
          </a:p>
          <a:p>
            <a:pPr marL="255651" lvl="0" indent="-255651" fontAlgn="base">
              <a:spcAft>
                <a:spcPct val="0"/>
              </a:spcAft>
              <a:buSzPts val="2400"/>
              <a:tabLst/>
            </a:pPr>
            <a:r>
              <a:rPr lang="en-US" altLang="en-US" sz="2400" kern="1200" dirty="0">
                <a:solidFill>
                  <a:srgbClr val="000000"/>
                </a:solidFill>
                <a:latin typeface="Arial (Body)"/>
                <a:ea typeface="MS PGothic" panose="020B0600070205080204" pitchFamily="34" charset="-128"/>
              </a:rPr>
              <a:t>Peak learning </a:t>
            </a:r>
            <a:r>
              <a:rPr lang="en-US" altLang="en-US" sz="2400" kern="1200" dirty="0" smtClean="0">
                <a:solidFill>
                  <a:srgbClr val="000000"/>
                </a:solidFill>
                <a:latin typeface="Arial (Body)"/>
                <a:ea typeface="MS PGothic" panose="020B0600070205080204" pitchFamily="34" charset="-128"/>
              </a:rPr>
              <a:t>times</a:t>
            </a:r>
            <a:endParaRPr lang="en-US" altLang="en-US" sz="2400" kern="1200" dirty="0">
              <a:solidFill>
                <a:srgbClr val="000000"/>
              </a:solidFill>
              <a:latin typeface="Arial (Body)"/>
              <a:ea typeface="MS PGothic" panose="020B0600070205080204" pitchFamily="34" charset="-128"/>
            </a:endParaRPr>
          </a:p>
        </p:txBody>
      </p:sp>
    </p:spTree>
    <p:extLst>
      <p:ext uri="{BB962C8B-B14F-4D97-AF65-F5344CB8AC3E}">
        <p14:creationId xmlns:p14="http://schemas.microsoft.com/office/powerpoint/2010/main" val="3704519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Challenges to Optimal Cognitive Development</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239044"/>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Genetic influences</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Traumatic and chaotic environments</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Deprivation of stimulating experience</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Developmentally inappropriate practices</a:t>
            </a:r>
          </a:p>
        </p:txBody>
      </p:sp>
    </p:spTree>
    <p:extLst>
      <p:ext uri="{BB962C8B-B14F-4D97-AF65-F5344CB8AC3E}">
        <p14:creationId xmlns:p14="http://schemas.microsoft.com/office/powerpoint/2010/main" val="3090411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Theories of Cognitive Development</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239044"/>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Piagetian theory</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Cognitive theory</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Information-processing theory</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Gardner’s multiple intelligences</a:t>
            </a:r>
          </a:p>
        </p:txBody>
      </p:sp>
    </p:spTree>
    <p:extLst>
      <p:ext uri="{BB962C8B-B14F-4D97-AF65-F5344CB8AC3E}">
        <p14:creationId xmlns:p14="http://schemas.microsoft.com/office/powerpoint/2010/main" val="3764338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Acquisition of a Fundamental Knowledge Base for Cognitive Development</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800736"/>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Physical knowledge</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Logical–mathematical knowledge</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Representational knowledge</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Social–conventional knowledge</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Metacognitive </a:t>
            </a:r>
            <a:r>
              <a:rPr lang="en-US" altLang="en-US" sz="2400" kern="1200" dirty="0" smtClean="0">
                <a:solidFill>
                  <a:srgbClr val="000000"/>
                </a:solidFill>
                <a:latin typeface="Arial (Body)"/>
                <a:ea typeface="MS PGothic" panose="020B0600070205080204" pitchFamily="34" charset="-128"/>
              </a:rPr>
              <a:t>knowledge</a:t>
            </a:r>
            <a:endParaRPr lang="en-US" altLang="en-US" sz="2400" kern="1200" dirty="0">
              <a:solidFill>
                <a:srgbClr val="000000"/>
              </a:solidFill>
              <a:latin typeface="Arial (Body)"/>
              <a:ea typeface="MS PGothic" panose="020B0600070205080204" pitchFamily="34" charset="-128"/>
            </a:endParaRPr>
          </a:p>
        </p:txBody>
      </p:sp>
    </p:spTree>
    <p:extLst>
      <p:ext uri="{BB962C8B-B14F-4D97-AF65-F5344CB8AC3E}">
        <p14:creationId xmlns:p14="http://schemas.microsoft.com/office/powerpoint/2010/main" val="105535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Roles of Effective Early Childhood Educators</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608376"/>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Facilitating</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Serving as a learning guide</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Transferring social–conventional knowledge</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Providing meaningful, useful, and engaging experiences in problem solving</a:t>
            </a:r>
          </a:p>
        </p:txBody>
      </p:sp>
    </p:spTree>
    <p:extLst>
      <p:ext uri="{BB962C8B-B14F-4D97-AF65-F5344CB8AC3E}">
        <p14:creationId xmlns:p14="http://schemas.microsoft.com/office/powerpoint/2010/main" val="2709952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The Importance of S</a:t>
            </a:r>
            <a:r>
              <a:rPr lang="en-US" altLang="en-US" sz="100" kern="1200" dirty="0" smtClean="0">
                <a:latin typeface="Times New Roman" panose="02020603050405020304" pitchFamily="18" charset="0"/>
                <a:ea typeface="MS PGothic" panose="020B0600070205080204" pitchFamily="34" charset="-128"/>
                <a:cs typeface="Times New Roman" panose="02020603050405020304" pitchFamily="18" charset="0"/>
              </a:rPr>
              <a:t> </a:t>
            </a: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T</a:t>
            </a:r>
            <a:r>
              <a:rPr lang="en-US" altLang="en-US" sz="100" kern="1200" dirty="0" smtClean="0">
                <a:latin typeface="Times New Roman" panose="02020603050405020304" pitchFamily="18" charset="0"/>
                <a:ea typeface="MS PGothic" panose="020B0600070205080204" pitchFamily="34" charset="-128"/>
                <a:cs typeface="Times New Roman" panose="02020603050405020304" pitchFamily="18" charset="0"/>
              </a:rPr>
              <a:t> </a:t>
            </a: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E</a:t>
            </a:r>
            <a:r>
              <a:rPr lang="en-US" altLang="en-US" sz="100" kern="1200" dirty="0" smtClean="0">
                <a:latin typeface="Times New Roman" panose="02020603050405020304" pitchFamily="18" charset="0"/>
                <a:ea typeface="MS PGothic" panose="020B0600070205080204" pitchFamily="34" charset="-128"/>
                <a:cs typeface="Times New Roman" panose="02020603050405020304" pitchFamily="18" charset="0"/>
              </a:rPr>
              <a:t> </a:t>
            </a: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M Education</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099946" cy="3176516"/>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High-quality early childhood education must pay attention to science, technology, engineering, and mathematics </a:t>
            </a:r>
            <a:r>
              <a:rPr lang="en-US" altLang="en-US" sz="2400" kern="1200" dirty="0" smtClean="0">
                <a:solidFill>
                  <a:srgbClr val="000000"/>
                </a:solidFill>
                <a:latin typeface="Arial (Body)"/>
                <a:ea typeface="MS PGothic" panose="020B0600070205080204" pitchFamily="34" charset="-128"/>
              </a:rPr>
              <a:t>(S</a:t>
            </a:r>
            <a:r>
              <a:rPr lang="en-US" altLang="en-US" sz="100" kern="1200" dirty="0" smtClean="0">
                <a:solidFill>
                  <a:srgbClr val="000000"/>
                </a:solidFill>
                <a:latin typeface="Arial (Body)"/>
                <a:ea typeface="MS PGothic" panose="020B0600070205080204" pitchFamily="34" charset="-128"/>
              </a:rPr>
              <a:t> </a:t>
            </a:r>
            <a:r>
              <a:rPr lang="en-US" altLang="en-US" sz="2400" kern="1200" dirty="0" smtClean="0">
                <a:solidFill>
                  <a:srgbClr val="000000"/>
                </a:solidFill>
                <a:latin typeface="Arial (Body)"/>
                <a:ea typeface="MS PGothic" panose="020B0600070205080204" pitchFamily="34" charset="-128"/>
              </a:rPr>
              <a:t>T</a:t>
            </a:r>
            <a:r>
              <a:rPr lang="en-US" altLang="en-US" sz="100" kern="1200" dirty="0" smtClean="0">
                <a:solidFill>
                  <a:srgbClr val="000000"/>
                </a:solidFill>
                <a:latin typeface="Arial (Body)"/>
                <a:ea typeface="MS PGothic" panose="020B0600070205080204" pitchFamily="34" charset="-128"/>
              </a:rPr>
              <a:t> </a:t>
            </a:r>
            <a:r>
              <a:rPr lang="en-US" altLang="en-US" sz="2400" kern="1200" dirty="0" smtClean="0">
                <a:solidFill>
                  <a:srgbClr val="000000"/>
                </a:solidFill>
                <a:latin typeface="Arial (Body)"/>
                <a:ea typeface="MS PGothic" panose="020B0600070205080204" pitchFamily="34" charset="-128"/>
              </a:rPr>
              <a:t>E</a:t>
            </a:r>
            <a:r>
              <a:rPr lang="en-US" altLang="en-US" sz="100" kern="1200" dirty="0" smtClean="0">
                <a:solidFill>
                  <a:srgbClr val="000000"/>
                </a:solidFill>
                <a:latin typeface="Arial (Body)"/>
                <a:ea typeface="MS PGothic" panose="020B0600070205080204" pitchFamily="34" charset="-128"/>
              </a:rPr>
              <a:t> </a:t>
            </a:r>
            <a:r>
              <a:rPr lang="en-US" altLang="en-US" sz="2400" kern="1200" dirty="0" smtClean="0">
                <a:solidFill>
                  <a:srgbClr val="000000"/>
                </a:solidFill>
                <a:latin typeface="Arial (Body)"/>
                <a:ea typeface="MS PGothic" panose="020B0600070205080204" pitchFamily="34" charset="-128"/>
              </a:rPr>
              <a:t>M)</a:t>
            </a:r>
            <a:endParaRPr lang="en-US" altLang="en-US" sz="2400" kern="1200" dirty="0">
              <a:solidFill>
                <a:srgbClr val="000000"/>
              </a:solidFill>
              <a:latin typeface="Arial (Body)"/>
              <a:ea typeface="MS PGothic" panose="020B0600070205080204" pitchFamily="34" charset="-128"/>
            </a:endParaRP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Should start early to maximize benefits</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To have an activity qualify as a </a:t>
            </a:r>
            <a:r>
              <a:rPr lang="en-US" altLang="en-US" sz="2400" kern="1200" dirty="0" smtClean="0">
                <a:solidFill>
                  <a:srgbClr val="000000"/>
                </a:solidFill>
                <a:latin typeface="Arial (Body)"/>
                <a:ea typeface="MS PGothic" panose="020B0600070205080204" pitchFamily="34" charset="-128"/>
              </a:rPr>
              <a:t>S</a:t>
            </a:r>
            <a:r>
              <a:rPr lang="en-US" altLang="en-US" sz="100" kern="1200" dirty="0" smtClean="0">
                <a:solidFill>
                  <a:srgbClr val="000000"/>
                </a:solidFill>
                <a:latin typeface="Arial (Body)"/>
                <a:ea typeface="MS PGothic" panose="020B0600070205080204" pitchFamily="34" charset="-128"/>
              </a:rPr>
              <a:t> </a:t>
            </a:r>
            <a:r>
              <a:rPr lang="en-US" altLang="en-US" sz="2400" kern="1200" dirty="0" smtClean="0">
                <a:solidFill>
                  <a:srgbClr val="000000"/>
                </a:solidFill>
                <a:latin typeface="Arial (Body)"/>
                <a:ea typeface="MS PGothic" panose="020B0600070205080204" pitchFamily="34" charset="-128"/>
              </a:rPr>
              <a:t>T</a:t>
            </a:r>
            <a:r>
              <a:rPr lang="en-US" altLang="en-US" sz="100" kern="1200" dirty="0" smtClean="0">
                <a:solidFill>
                  <a:srgbClr val="000000"/>
                </a:solidFill>
                <a:latin typeface="Arial (Body)"/>
                <a:ea typeface="MS PGothic" panose="020B0600070205080204" pitchFamily="34" charset="-128"/>
              </a:rPr>
              <a:t> </a:t>
            </a:r>
            <a:r>
              <a:rPr lang="en-US" altLang="en-US" sz="2400" kern="1200" dirty="0" smtClean="0">
                <a:solidFill>
                  <a:srgbClr val="000000"/>
                </a:solidFill>
                <a:latin typeface="Arial (Body)"/>
                <a:ea typeface="MS PGothic" panose="020B0600070205080204" pitchFamily="34" charset="-128"/>
              </a:rPr>
              <a:t>E</a:t>
            </a:r>
            <a:r>
              <a:rPr lang="en-US" altLang="en-US" sz="100" kern="1200" dirty="0" smtClean="0">
                <a:solidFill>
                  <a:srgbClr val="000000"/>
                </a:solidFill>
                <a:latin typeface="Arial (Body)"/>
                <a:ea typeface="MS PGothic" panose="020B0600070205080204" pitchFamily="34" charset="-128"/>
              </a:rPr>
              <a:t> </a:t>
            </a:r>
            <a:r>
              <a:rPr lang="en-US" altLang="en-US" sz="2400" kern="1200" dirty="0" smtClean="0">
                <a:solidFill>
                  <a:srgbClr val="000000"/>
                </a:solidFill>
                <a:latin typeface="Arial (Body)"/>
                <a:ea typeface="MS PGothic" panose="020B0600070205080204" pitchFamily="34" charset="-128"/>
              </a:rPr>
              <a:t>M activity</a:t>
            </a:r>
            <a:r>
              <a:rPr lang="en-US" altLang="en-US" sz="2400" kern="1200" dirty="0">
                <a:solidFill>
                  <a:srgbClr val="000000"/>
                </a:solidFill>
                <a:latin typeface="Arial (Body)"/>
                <a:ea typeface="MS PGothic" panose="020B0600070205080204" pitchFamily="34" charset="-128"/>
              </a:rPr>
              <a:t>, there must be an integration of two or more </a:t>
            </a:r>
            <a:r>
              <a:rPr lang="en-US" altLang="en-US" sz="2400" kern="1200" dirty="0" smtClean="0">
                <a:solidFill>
                  <a:srgbClr val="000000"/>
                </a:solidFill>
                <a:latin typeface="Arial (Body)"/>
                <a:ea typeface="MS PGothic" panose="020B0600070205080204" pitchFamily="34" charset="-128"/>
              </a:rPr>
              <a:t>S</a:t>
            </a:r>
            <a:r>
              <a:rPr lang="en-US" altLang="en-US" sz="100" kern="1200" dirty="0" smtClean="0">
                <a:solidFill>
                  <a:srgbClr val="000000"/>
                </a:solidFill>
                <a:latin typeface="Arial (Body)"/>
                <a:ea typeface="MS PGothic" panose="020B0600070205080204" pitchFamily="34" charset="-128"/>
              </a:rPr>
              <a:t> </a:t>
            </a:r>
            <a:r>
              <a:rPr lang="en-US" altLang="en-US" sz="2400" kern="1200" dirty="0" smtClean="0">
                <a:solidFill>
                  <a:srgbClr val="000000"/>
                </a:solidFill>
                <a:latin typeface="Arial (Body)"/>
                <a:ea typeface="MS PGothic" panose="020B0600070205080204" pitchFamily="34" charset="-128"/>
              </a:rPr>
              <a:t>T</a:t>
            </a:r>
            <a:r>
              <a:rPr lang="en-US" altLang="en-US" sz="100" kern="1200" dirty="0" smtClean="0">
                <a:solidFill>
                  <a:srgbClr val="000000"/>
                </a:solidFill>
                <a:latin typeface="Arial (Body)"/>
                <a:ea typeface="MS PGothic" panose="020B0600070205080204" pitchFamily="34" charset="-128"/>
              </a:rPr>
              <a:t> </a:t>
            </a:r>
            <a:r>
              <a:rPr lang="en-US" altLang="en-US" sz="2400" kern="1200" dirty="0" smtClean="0">
                <a:solidFill>
                  <a:srgbClr val="000000"/>
                </a:solidFill>
                <a:latin typeface="Arial (Body)"/>
                <a:ea typeface="MS PGothic" panose="020B0600070205080204" pitchFamily="34" charset="-128"/>
              </a:rPr>
              <a:t>E</a:t>
            </a:r>
            <a:r>
              <a:rPr lang="en-US" altLang="en-US" sz="100" kern="1200" dirty="0" smtClean="0">
                <a:solidFill>
                  <a:srgbClr val="000000"/>
                </a:solidFill>
                <a:latin typeface="Arial (Body)"/>
                <a:ea typeface="MS PGothic" panose="020B0600070205080204" pitchFamily="34" charset="-128"/>
              </a:rPr>
              <a:t> </a:t>
            </a:r>
            <a:r>
              <a:rPr lang="en-US" altLang="en-US" sz="2400" kern="1200" dirty="0" smtClean="0">
                <a:solidFill>
                  <a:srgbClr val="000000"/>
                </a:solidFill>
                <a:latin typeface="Arial (Body)"/>
                <a:ea typeface="MS PGothic" panose="020B0600070205080204" pitchFamily="34" charset="-128"/>
              </a:rPr>
              <a:t>M components</a:t>
            </a:r>
            <a:endParaRPr lang="en-US" altLang="en-US" sz="2400" kern="1200" dirty="0">
              <a:solidFill>
                <a:srgbClr val="000000"/>
              </a:solidFill>
              <a:latin typeface="Arial (Body)"/>
              <a:ea typeface="MS PGothic" panose="020B0600070205080204" pitchFamily="34" charset="-128"/>
            </a:endParaRPr>
          </a:p>
        </p:txBody>
      </p:sp>
    </p:spTree>
    <p:extLst>
      <p:ext uri="{BB962C8B-B14F-4D97-AF65-F5344CB8AC3E}">
        <p14:creationId xmlns:p14="http://schemas.microsoft.com/office/powerpoint/2010/main" val="334984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The Young Child as Scientist</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362429"/>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Inaccurate early thinking</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Basic skills for lifelong “</a:t>
            </a:r>
            <a:r>
              <a:rPr lang="en-US" altLang="ja-JP" sz="2400" kern="1200" dirty="0">
                <a:solidFill>
                  <a:srgbClr val="000000"/>
                </a:solidFill>
                <a:latin typeface="Arial (Body)"/>
                <a:ea typeface="MS PGothic" panose="020B0600070205080204" pitchFamily="34" charset="-128"/>
              </a:rPr>
              <a:t>sciencing</a:t>
            </a:r>
            <a:r>
              <a:rPr lang="en-US" altLang="en-US" sz="2400" kern="1200" dirty="0">
                <a:solidFill>
                  <a:srgbClr val="000000"/>
                </a:solidFill>
                <a:latin typeface="Arial (Body)"/>
                <a:ea typeface="MS PGothic" panose="020B0600070205080204" pitchFamily="34" charset="-128"/>
              </a:rPr>
              <a:t>”</a:t>
            </a:r>
            <a:endParaRPr lang="en-US" altLang="ja-JP" sz="2400" kern="1200" dirty="0">
              <a:solidFill>
                <a:srgbClr val="000000"/>
              </a:solidFill>
              <a:latin typeface="Arial (Body)"/>
              <a:ea typeface="MS PGothic" panose="020B0600070205080204" pitchFamily="34" charset="-128"/>
            </a:endParaRP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Debriefing after activities</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Scaffolding conceptual development</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Age appropriateness of science concepts</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Research prior to introducing concepts to children</a:t>
            </a:r>
          </a:p>
        </p:txBody>
      </p:sp>
    </p:spTree>
    <p:extLst>
      <p:ext uri="{BB962C8B-B14F-4D97-AF65-F5344CB8AC3E}">
        <p14:creationId xmlns:p14="http://schemas.microsoft.com/office/powerpoint/2010/main" val="4658567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velopmentally Appropriate Curriculum: Best Practices in Early Childhood Education&amp;quot;&quot;/&gt;&lt;property id=&quot;20307&quot; value=&quot;301&quot;/&gt;&lt;/object&gt;&lt;object type=&quot;3&quot; unique_id=&quot;10005&quot;&gt;&lt;property id=&quot;20148&quot; value=&quot;5&quot;/&gt;&lt;property id=&quot;20300&quot; value=&quot;Slide 2 - &amp;quot;Learning Objectives&amp;quot;&quot;/&gt;&lt;property id=&quot;20307&quot; value=&quot;306&quot;/&gt;&lt;/object&gt;&lt;object type=&quot;3&quot; unique_id=&quot;10006&quot;&gt;&lt;property id=&quot;20148&quot; value=&quot;5&quot;/&gt;&lt;property id=&quot;20300&quot; value=&quot;Slide 3 - &amp;quot;The Neuroscience of Cognitive Development&amp;quot;&quot;/&gt;&lt;property id=&quot;20307&quot; value=&quot;307&quot;/&gt;&lt;/object&gt;&lt;object type=&quot;3&quot; unique_id=&quot;10007&quot;&gt;&lt;property id=&quot;20148&quot; value=&quot;5&quot;/&gt;&lt;property id=&quot;20300&quot; value=&quot;Slide 4 - &amp;quot;Challenges to Optimal Cognitive Development&amp;quot;&quot;/&gt;&lt;property id=&quot;20307&quot; value=&quot;308&quot;/&gt;&lt;/object&gt;&lt;object type=&quot;3&quot; unique_id=&quot;10008&quot;&gt;&lt;property id=&quot;20148&quot; value=&quot;5&quot;/&gt;&lt;property id=&quot;20300&quot; value=&quot;Slide 5 - &amp;quot;Theories of Cognitive Development&amp;quot;&quot;/&gt;&lt;property id=&quot;20307&quot; value=&quot;309&quot;/&gt;&lt;/object&gt;&lt;object type=&quot;3&quot; unique_id=&quot;10009&quot;&gt;&lt;property id=&quot;20148&quot; value=&quot;5&quot;/&gt;&lt;property id=&quot;20300&quot; value=&quot;Slide 6 - &amp;quot;Acquisition of a Fundamental Knowledge Base for Cognitive Development&amp;quot;&quot;/&gt;&lt;property id=&quot;20307&quot; value=&quot;310&quot;/&gt;&lt;/object&gt;&lt;object type=&quot;3&quot; unique_id=&quot;10010&quot;&gt;&lt;property id=&quot;20148&quot; value=&quot;5&quot;/&gt;&lt;property id=&quot;20300&quot; value=&quot;Slide 7 - &amp;quot;Roles of Effective Early Childhood Educators&amp;quot;&quot;/&gt;&lt;property id=&quot;20307&quot; value=&quot;311&quot;/&gt;&lt;/object&gt;&lt;object type=&quot;3&quot; unique_id=&quot;10011&quot;&gt;&lt;property id=&quot;20148&quot; value=&quot;5&quot;/&gt;&lt;property id=&quot;20300&quot; value=&quot;Slide 8 - &amp;quot;The Importance of S T E M Education&amp;quot;&quot;/&gt;&lt;property id=&quot;20307&quot; value=&quot;312&quot;/&gt;&lt;/object&gt;&lt;object type=&quot;3&quot; unique_id=&quot;10012&quot;&gt;&lt;property id=&quot;20148&quot; value=&quot;5&quot;/&gt;&lt;property id=&quot;20300&quot; value=&quot;Slide 9 - &amp;quot;The Young Child as Scientist&amp;quot;&quot;/&gt;&lt;property id=&quot;20307&quot; value=&quot;313&quot;/&gt;&lt;/object&gt;&lt;object type=&quot;3&quot; unique_id=&quot;10013&quot;&gt;&lt;property id=&quot;20148&quot; value=&quot;5&quot;/&gt;&lt;property id=&quot;20300&quot; value=&quot;Slide 10 - &amp;quot;Teaching Scientific Inquiry&amp;quot;&quot;/&gt;&lt;property id=&quot;20307&quot; value=&quot;314&quot;/&gt;&lt;/object&gt;&lt;object type=&quot;3&quot; unique_id=&quot;10014&quot;&gt;&lt;property id=&quot;20148&quot; value=&quot;5&quot;/&gt;&lt;property id=&quot;20300&quot; value=&quot;Slide 11 - &amp;quot;Advancing Children’s Inquiry Skills (1 of 2)&amp;quot;&quot;/&gt;&lt;property id=&quot;20307&quot; value=&quot;315&quot;/&gt;&lt;/object&gt;&lt;object type=&quot;3&quot; unique_id=&quot;10015&quot;&gt;&lt;property id=&quot;20148&quot; value=&quot;5&quot;/&gt;&lt;property id=&quot;20300&quot; value=&quot;Slide 12 - &amp;quot;Advancing Children’s Inquiry Skills (2 of 2)&amp;quot;&quot;/&gt;&lt;property id=&quot;20307&quot; value=&quot;316&quot;/&gt;&lt;/object&gt;&lt;object type=&quot;3&quot; unique_id=&quot;10016&quot;&gt;&lt;property id=&quot;20148&quot; value=&quot;5&quot;/&gt;&lt;property id=&quot;20300&quot; value=&quot;Slide 13 - &amp;quot;The Young Child as Mathematician&amp;quot;&quot;/&gt;&lt;property id=&quot;20307&quot; value=&quot;317&quot;/&gt;&lt;/object&gt;&lt;object type=&quot;3&quot; unique_id=&quot;10017&quot;&gt;&lt;property id=&quot;20148&quot; value=&quot;5&quot;/&gt;&lt;property id=&quot;20300&quot; value=&quot;Slide 14 - &amp;quot;Crucial Factors in Developing Critical Thinkers and Problem Solvers&amp;quot;&quot;/&gt;&lt;property id=&quot;20307&quot; value=&quot;318&quot;/&gt;&lt;/object&gt;&lt;object type=&quot;3&quot; unique_id=&quot;10018&quot;&gt;&lt;property id=&quot;20148&quot; value=&quot;5&quot;/&gt;&lt;property id=&quot;20300&quot; value=&quot;Slide 15 - &amp;quot;Five Principles of Counting&amp;quot;&quot;/&gt;&lt;property id=&quot;20307&quot; value=&quot;319&quot;/&gt;&lt;/object&gt;&lt;object type=&quot;3&quot; unique_id=&quot;10019&quot;&gt;&lt;property id=&quot;20148&quot; value=&quot;5&quot;/&gt;&lt;property id=&quot;20300&quot; value=&quot;Slide 16 - &amp;quot;Math Vocabulary&amp;quot;&quot;/&gt;&lt;property id=&quot;20307&quot; value=&quot;320&quot;/&gt;&lt;/object&gt;&lt;object type=&quot;3&quot; unique_id=&quot;10020&quot;&gt;&lt;property id=&quot;20148&quot; value=&quot;5&quot;/&gt;&lt;property id=&quot;20300&quot; value=&quot;Slide 17 - &amp;quot;N C T M, N A E Y C, and C C S S Standards: What Should They Be Learning?&amp;quot;&quot;/&gt;&lt;property id=&quot;20307&quot; value=&quot;321&quot;/&gt;&lt;/object&gt;&lt;object type=&quot;3&quot; unique_id=&quot;10021&quot;&gt;&lt;property id=&quot;20148&quot; value=&quot;5&quot;/&gt;&lt;property id=&quot;20300&quot; value=&quot;Slide 18 - &amp;quot;Copyright&amp;quot;&quot;/&gt;&lt;property id=&quot;20307&quot; value=&quot;305&quot;/&gt;&lt;/object&gt;&lt;/object&gt;&lt;/object&gt;&lt;/database&gt;"/>
  <p:tag name="SECTOMILLISECCONVERTED" val="1"/>
</p:tagLst>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8350</TotalTime>
  <Words>574</Words>
  <Application>Microsoft Office PowerPoint</Application>
  <PresentationFormat>On-screen Show (4:3)</PresentationFormat>
  <Paragraphs>105</Paragraphs>
  <Slides>18</Slides>
  <Notes>1</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508 Lecture</vt:lpstr>
      <vt:lpstr>1_508 Lecture</vt:lpstr>
      <vt:lpstr>Developmentally Appropriate Curriculum: Best Practices in Early Childhood Education</vt:lpstr>
      <vt:lpstr>Learning Objectives</vt:lpstr>
      <vt:lpstr>The Neuroscience of Cognitive Development</vt:lpstr>
      <vt:lpstr>Challenges to Optimal Cognitive Development</vt:lpstr>
      <vt:lpstr>Theories of Cognitive Development</vt:lpstr>
      <vt:lpstr>Acquisition of a Fundamental Knowledge Base for Cognitive Development</vt:lpstr>
      <vt:lpstr>Roles of Effective Early Childhood Educators</vt:lpstr>
      <vt:lpstr>The Importance of S T E M Education</vt:lpstr>
      <vt:lpstr>The Young Child as Scientist</vt:lpstr>
      <vt:lpstr>Teaching Scientific Inquiry</vt:lpstr>
      <vt:lpstr>Advancing Children’s Inquiry Skills (1 of 2)</vt:lpstr>
      <vt:lpstr>Advancing Children’s Inquiry Skills (2 of 2)</vt:lpstr>
      <vt:lpstr>The Young Child as Mathematician</vt:lpstr>
      <vt:lpstr>Crucial Factors in Developing Critical Thinkers and Problem Solvers</vt:lpstr>
      <vt:lpstr>Five Principles of Counting</vt:lpstr>
      <vt:lpstr>Math Vocabulary</vt:lpstr>
      <vt:lpstr>N C T M, N A E Y C, and C C S S Standards: What Should They Be Learning?</vt:lpstr>
      <vt:lpstr>Copyright</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Developmentally Appropriate Curriculum: Best Practices in Early Childhood Education, 7e</dc:title>
  <dc:subject>Education</dc:subject>
  <dc:creator>Kostelnik/Soderman/Whiren/Rupiper</dc:creator>
  <cp:keywords>Developmentally Appropriate Curriculum</cp:keywords>
  <cp:lastModifiedBy>Josh Thompson</cp:lastModifiedBy>
  <cp:revision>883</cp:revision>
  <dcterms:modified xsi:type="dcterms:W3CDTF">2018-09-27T09:56:37Z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