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5"/>
  </p:notesMasterIdLst>
  <p:handoutMasterIdLst>
    <p:handoutMasterId r:id="rId16"/>
  </p:handoutMasterIdLst>
  <p:sldIdLst>
    <p:sldId id="301" r:id="rId3"/>
    <p:sldId id="306" r:id="rId4"/>
    <p:sldId id="307" r:id="rId5"/>
    <p:sldId id="308" r:id="rId6"/>
    <p:sldId id="309" r:id="rId7"/>
    <p:sldId id="310" r:id="rId8"/>
    <p:sldId id="311" r:id="rId9"/>
    <p:sldId id="312" r:id="rId10"/>
    <p:sldId id="313" r:id="rId11"/>
    <p:sldId id="314" r:id="rId12"/>
    <p:sldId id="315" r:id="rId13"/>
    <p:sldId id="305" r:id="rId14"/>
  </p:sldIdLst>
  <p:sldSz cx="9144000" cy="6858000" type="screen4x3"/>
  <p:notesSz cx="6858000" cy="9144000"/>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364" autoAdjust="0"/>
  </p:normalViewPr>
  <p:slideViewPr>
    <p:cSldViewPr snapToGrid="0" snapToObjects="1">
      <p:cViewPr>
        <p:scale>
          <a:sx n="64" d="100"/>
          <a:sy n="64" d="100"/>
        </p:scale>
        <p:origin x="-67"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3"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2016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4"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4">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
          <p:cNvSpPr>
            <a:spLocks noGrp="1"/>
          </p:cNvSpPr>
          <p:nvPr>
            <p:ph type="title"/>
          </p:nvPr>
        </p:nvSpPr>
        <p:spPr>
          <a:xfrm>
            <a:off x="457199" y="216000"/>
            <a:ext cx="8229600" cy="1098000"/>
          </a:xfrm>
        </p:spPr>
        <p:txBody>
          <a:bodyPr anchor="b"/>
          <a:lstStyle/>
          <a:p>
            <a:r>
              <a:rPr lang="en-GB" altLang="en-US" sz="3200" dirty="0"/>
              <a:t>Developmentally Appropriate Curriculum: Best Practices in Early Childhood Education</a:t>
            </a:r>
            <a:endParaRPr lang="en-US" sz="3200" dirty="0"/>
          </a:p>
        </p:txBody>
      </p:sp>
      <p:sp>
        <p:nvSpPr>
          <p:cNvPr id="3" name="Text Placeholder 2"/>
          <p:cNvSpPr>
            <a:spLocks noGrp="1"/>
          </p:cNvSpPr>
          <p:nvPr>
            <p:ph type="body" idx="1"/>
          </p:nvPr>
        </p:nvSpPr>
        <p:spPr>
          <a:xfrm>
            <a:off x="457200" y="1452647"/>
            <a:ext cx="8302702" cy="374286"/>
          </a:xfrm>
        </p:spPr>
        <p:txBody>
          <a:bodyPr/>
          <a:lstStyle/>
          <a:p>
            <a:pPr eaLnBrk="1" hangingPunct="1">
              <a:spcBef>
                <a:spcPct val="0"/>
              </a:spcBef>
              <a:defRPr/>
            </a:pPr>
            <a:r>
              <a:rPr lang="en-US" altLang="en-US" dirty="0">
                <a:latin typeface="+mn-lt"/>
              </a:rPr>
              <a:t>Seventh Edition</a:t>
            </a: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10</a:t>
            </a:r>
            <a:endParaRPr lang="en-US" b="1" dirty="0">
              <a:latin typeface="+mn-lt"/>
            </a:endParaRPr>
          </a:p>
        </p:txBody>
      </p:sp>
      <p:sp>
        <p:nvSpPr>
          <p:cNvPr id="5" name="Text Placeholder 4"/>
          <p:cNvSpPr>
            <a:spLocks noGrp="1"/>
          </p:cNvSpPr>
          <p:nvPr>
            <p:ph type="body" idx="3"/>
          </p:nvPr>
        </p:nvSpPr>
        <p:spPr>
          <a:xfrm>
            <a:off x="4876800" y="3143957"/>
            <a:ext cx="3657600" cy="540939"/>
          </a:xfrm>
        </p:spPr>
        <p:txBody>
          <a:bodyPr/>
          <a:lstStyle/>
          <a:p>
            <a:pPr algn="ctr" eaLnBrk="1" hangingPunct="1">
              <a:spcBef>
                <a:spcPct val="0"/>
              </a:spcBef>
            </a:pPr>
            <a:r>
              <a:rPr lang="en-US" altLang="en-US" dirty="0">
                <a:latin typeface="+mn-lt"/>
              </a:rPr>
              <a:t>The Affective Domain</a:t>
            </a:r>
          </a:p>
        </p:txBody>
      </p:sp>
      <p:pic>
        <p:nvPicPr>
          <p:cNvPr id="9" name="Picture 9" descr="Front Cover: Developmentally Appropriate Curriculum: Best Practices in Early Childhood Education Seventh Edition by Kostelnik, Soderman, Whiren and Rupip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94" y="1950862"/>
            <a:ext cx="3530213" cy="4381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Strategies for Building Resilience in Children </a:t>
            </a:r>
            <a:r>
              <a:rPr lang="en-US" altLang="en-US" sz="2000" b="0"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(1 of 2)</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Build in more opportunities for play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Modify behavior without sending a message that the child is not okay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Teach effective problem solving</a:t>
            </a:r>
          </a:p>
        </p:txBody>
      </p:sp>
    </p:spTree>
    <p:extLst>
      <p:ext uri="{BB962C8B-B14F-4D97-AF65-F5344CB8AC3E}">
        <p14:creationId xmlns:p14="http://schemas.microsoft.com/office/powerpoint/2010/main" val="165957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Strategies for Building Resilience in Children </a:t>
            </a:r>
            <a:r>
              <a:rPr lang="en-US" altLang="en-US" sz="2000" b="0"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(2 of 2)</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Teach appropriate ways to express thoughts, ideas, and feelings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Build rapport and connectedness in the classroom</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Know what goes on in the lives of children when they are outside your classroom</a:t>
            </a:r>
          </a:p>
        </p:txBody>
      </p:sp>
    </p:spTree>
    <p:extLst>
      <p:ext uri="{BB962C8B-B14F-4D97-AF65-F5344CB8AC3E}">
        <p14:creationId xmlns:p14="http://schemas.microsoft.com/office/powerpoint/2010/main" val="5278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Learning Objectives</a:t>
            </a:r>
            <a:endParaRPr lang="en-US" altLang="en-US" kern="1200" dirty="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3716372"/>
          </a:xfrm>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rPr>
              <a:t>10.1</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Describe how affective development occurs in young children.</a:t>
            </a:r>
          </a:p>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rPr>
              <a:t>10.2</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Discuss conditions under which children cope with stress and develop resilience.</a:t>
            </a:r>
          </a:p>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rPr>
              <a:t>10.3</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Accommodate differences in children’s development, needs, and abilities.</a:t>
            </a:r>
          </a:p>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rPr>
              <a:t>10.4</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Implement developmentally appropriate curriculum and instruction in the affective domain</a:t>
            </a:r>
            <a:r>
              <a:rPr lang="en-US" altLang="en-US" sz="2400" kern="1200" dirty="0" smtClean="0">
                <a:solidFill>
                  <a:srgbClr val="000000"/>
                </a:solidFill>
                <a:latin typeface="Arial (Body)"/>
                <a:ea typeface="ＭＳ Ｐゴシック" panose="020B0600070205080204" pitchFamily="34" charset="-128"/>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33926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Developing Self Awareness and Competence</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Supportive and nonsupportive environments and interactions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Global self-concept</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Emotional development, ages and </a:t>
            </a:r>
            <a:r>
              <a:rPr lang="en-US" altLang="en-US" sz="2400" kern="1200" dirty="0" smtClean="0">
                <a:solidFill>
                  <a:srgbClr val="000000"/>
                </a:solidFill>
                <a:latin typeface="Arial (Body)"/>
                <a:ea typeface="ＭＳ Ｐゴシック" panose="020B0600070205080204" pitchFamily="34" charset="-128"/>
              </a:rPr>
              <a:t>stages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83717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Interpersonal and Emotional Intelligence: Who Has It?</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Has good self-awareness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Is able to manage one’s own emotions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Is motivated toward goal accomplishment</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Has empathy toward others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Handles relationships with others </a:t>
            </a:r>
            <a:r>
              <a:rPr lang="en-US" altLang="en-US" sz="2400" kern="1200" dirty="0" smtClean="0">
                <a:solidFill>
                  <a:srgbClr val="000000"/>
                </a:solidFill>
                <a:latin typeface="Arial (Body)"/>
                <a:ea typeface="ＭＳ Ｐゴシック" panose="020B0600070205080204" pitchFamily="34" charset="-128"/>
              </a:rPr>
              <a:t>well</a:t>
            </a:r>
            <a:endParaRPr lang="en-US" altLang="ja-JP"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411065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Knowledge Base for Affective Development</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Physical knowledge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Logical–mathematical knowledge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Representational knowledge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Social–conventional knowledge</a:t>
            </a:r>
          </a:p>
          <a:p>
            <a:pPr marL="255651" lvl="0" indent="-255651" eaLnBrk="0" fontAlgn="base" hangingPunct="0">
              <a:spcAft>
                <a:spcPct val="0"/>
              </a:spcAft>
              <a:buSzPts val="2400"/>
              <a:tabLst/>
            </a:pPr>
            <a:r>
              <a:rPr lang="en-US" altLang="en-US" sz="2400" kern="1200" dirty="0" smtClean="0">
                <a:solidFill>
                  <a:srgbClr val="000000"/>
                </a:solidFill>
                <a:latin typeface="Arial (Body)"/>
                <a:ea typeface="ＭＳ Ｐゴシック" panose="020B0600070205080204" pitchFamily="34" charset="-128"/>
              </a:rPr>
              <a:t>Metacognition</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54840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Stress Responses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Familial sources of emotional demand</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Extra familial sources of stress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 of defense mechanisms</a:t>
            </a:r>
          </a:p>
        </p:txBody>
      </p:sp>
    </p:spTree>
    <p:extLst>
      <p:ext uri="{BB962C8B-B14F-4D97-AF65-F5344CB8AC3E}">
        <p14:creationId xmlns:p14="http://schemas.microsoft.com/office/powerpoint/2010/main" val="126960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Signs of Emotional Health</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Working on age-appropriate emotional tasks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Forming attachments with others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Conforming to normal routines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Getting involved in play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Concentrating</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Interacting with others in appropriate ways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Developing full range of </a:t>
            </a:r>
            <a:r>
              <a:rPr lang="en-US" altLang="en-US" sz="2400" kern="1200" dirty="0" smtClean="0">
                <a:solidFill>
                  <a:srgbClr val="000000"/>
                </a:solidFill>
                <a:latin typeface="Arial (Body)"/>
                <a:ea typeface="ＭＳ Ｐゴシック" panose="020B0600070205080204" pitchFamily="34" charset="-128"/>
              </a:rPr>
              <a:t>feelings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37484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Promoting Healthy Self-Esteem in Children</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Responding to children’s feelings of self-worth</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Denying their feelings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Using encouraging statements</a:t>
            </a:r>
          </a:p>
        </p:txBody>
      </p:sp>
    </p:spTree>
    <p:extLst>
      <p:ext uri="{BB962C8B-B14F-4D97-AF65-F5344CB8AC3E}">
        <p14:creationId xmlns:p14="http://schemas.microsoft.com/office/powerpoint/2010/main" val="1602110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Resilience</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Not the same as invulnerability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Resilience is the capability to rise above circumstances—to move ahead with reasonable optimism and </a:t>
            </a:r>
            <a:r>
              <a:rPr lang="en-US" altLang="en-US" sz="2400" kern="1200" dirty="0" smtClean="0">
                <a:solidFill>
                  <a:srgbClr val="000000"/>
                </a:solidFill>
                <a:latin typeface="Arial (Body)"/>
                <a:ea typeface="ＭＳ Ｐゴシック" panose="020B0600070205080204" pitchFamily="34" charset="-128"/>
              </a:rPr>
              <a:t>confidence</a:t>
            </a:r>
            <a:endParaRPr lang="en-US" altLang="en-US" sz="2400" kern="1200" dirty="0">
              <a:solidFill>
                <a:srgbClr val="000000"/>
              </a:solidFill>
              <a:latin typeface="Arial (Body)"/>
              <a:ea typeface="ＭＳ Ｐゴシック" panose="020B0600070205080204" pitchFamily="34" charset="-128"/>
            </a:endParaRP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There is a buoyancy </a:t>
            </a:r>
            <a:r>
              <a:rPr lang="en-US" altLang="en-US" sz="2400" kern="1200" dirty="0" smtClean="0">
                <a:solidFill>
                  <a:srgbClr val="000000"/>
                </a:solidFill>
                <a:latin typeface="Arial (Body)"/>
                <a:ea typeface="ＭＳ Ｐゴシック" panose="020B0600070205080204" pitchFamily="34" charset="-128"/>
              </a:rPr>
              <a:t>factor</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1707776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mentally Appropriate Curriculum: Best Practices in Early Childhood Education&amp;quot;&quot;/&gt;&lt;property id=&quot;20307&quot; value=&quot;301&quot;/&gt;&lt;/object&gt;&lt;object type=&quot;3&quot; unique_id=&quot;10005&quot;&gt;&lt;property id=&quot;20148&quot; value=&quot;5&quot;/&gt;&lt;property id=&quot;20300&quot; value=&quot;Slide 2 - &amp;quot;Learning Objectives&amp;quot;&quot;/&gt;&lt;property id=&quot;20307&quot; value=&quot;306&quot;/&gt;&lt;/object&gt;&lt;object type=&quot;3&quot; unique_id=&quot;10006&quot;&gt;&lt;property id=&quot;20148&quot; value=&quot;5&quot;/&gt;&lt;property id=&quot;20300&quot; value=&quot;Slide 3 - &amp;quot;Developing Self Awareness and Competence&amp;quot;&quot;/&gt;&lt;property id=&quot;20307&quot; value=&quot;307&quot;/&gt;&lt;/object&gt;&lt;object type=&quot;3&quot; unique_id=&quot;10007&quot;&gt;&lt;property id=&quot;20148&quot; value=&quot;5&quot;/&gt;&lt;property id=&quot;20300&quot; value=&quot;Slide 4 - &amp;quot;Interpersonal and Emotional Intelligence: Who Has It?&amp;quot;&quot;/&gt;&lt;property id=&quot;20307&quot; value=&quot;308&quot;/&gt;&lt;/object&gt;&lt;object type=&quot;3&quot; unique_id=&quot;10008&quot;&gt;&lt;property id=&quot;20148&quot; value=&quot;5&quot;/&gt;&lt;property id=&quot;20300&quot; value=&quot;Slide 5 - &amp;quot;Knowledge Base for Affective Development&amp;quot;&quot;/&gt;&lt;property id=&quot;20307&quot; value=&quot;309&quot;/&gt;&lt;/object&gt;&lt;object type=&quot;3&quot; unique_id=&quot;10009&quot;&gt;&lt;property id=&quot;20148&quot; value=&quot;5&quot;/&gt;&lt;property id=&quot;20300&quot; value=&quot;Slide 6 - &amp;quot;Stress Responses&amp;quot;&quot;/&gt;&lt;property id=&quot;20307&quot; value=&quot;310&quot;/&gt;&lt;/object&gt;&lt;object type=&quot;3&quot; unique_id=&quot;10010&quot;&gt;&lt;property id=&quot;20148&quot; value=&quot;5&quot;/&gt;&lt;property id=&quot;20300&quot; value=&quot;Slide 7 - &amp;quot;Signs of Emotional Health&amp;quot;&quot;/&gt;&lt;property id=&quot;20307&quot; value=&quot;311&quot;/&gt;&lt;/object&gt;&lt;object type=&quot;3&quot; unique_id=&quot;10011&quot;&gt;&lt;property id=&quot;20148&quot; value=&quot;5&quot;/&gt;&lt;property id=&quot;20300&quot; value=&quot;Slide 8 - &amp;quot;Promoting Healthy Self-Esteem in Children&amp;quot;&quot;/&gt;&lt;property id=&quot;20307&quot; value=&quot;312&quot;/&gt;&lt;/object&gt;&lt;object type=&quot;3&quot; unique_id=&quot;10012&quot;&gt;&lt;property id=&quot;20148&quot; value=&quot;5&quot;/&gt;&lt;property id=&quot;20300&quot; value=&quot;Slide 9 - &amp;quot;Resilience&amp;quot;&quot;/&gt;&lt;property id=&quot;20307&quot; value=&quot;313&quot;/&gt;&lt;/object&gt;&lt;object type=&quot;3&quot; unique_id=&quot;10013&quot;&gt;&lt;property id=&quot;20148&quot; value=&quot;5&quot;/&gt;&lt;property id=&quot;20300&quot; value=&quot;Slide 10 - &amp;quot;Strategies for Building Resilience in Children (1 of 2)&amp;quot;&quot;/&gt;&lt;property id=&quot;20307&quot; value=&quot;314&quot;/&gt;&lt;/object&gt;&lt;object type=&quot;3&quot; unique_id=&quot;10014&quot;&gt;&lt;property id=&quot;20148&quot; value=&quot;5&quot;/&gt;&lt;property id=&quot;20300&quot; value=&quot;Slide 11 - &amp;quot;Strategies for Building Resilience in Children (2 of 2)&amp;quot;&quot;/&gt;&lt;property id=&quot;20307&quot; value=&quot;315&quot;/&gt;&lt;/object&gt;&lt;object type=&quot;3&quot; unique_id=&quot;10015&quot;&gt;&lt;property id=&quot;20148&quot; value=&quot;5&quot;/&gt;&lt;property id=&quot;20300&quot; value=&quot;Slide 12 - &amp;quot;Copyright&amp;quot;&quot;/&gt;&lt;property id=&quot;20307&quot; value=&quot;305&quot;/&gt;&lt;/object&gt;&lt;/object&gt;&lt;/object&gt;&lt;/database&gt;"/>
  <p:tag name="SECTOMILLISECCONVERTED" val="1"/>
</p:tagLst>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8364</TotalTime>
  <Words>361</Words>
  <Application>Microsoft Office PowerPoint</Application>
  <PresentationFormat>On-screen Show (4:3)</PresentationFormat>
  <Paragraphs>60</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508 Lecture</vt:lpstr>
      <vt:lpstr>1_508 Lecture</vt:lpstr>
      <vt:lpstr>Developmentally Appropriate Curriculum: Best Practices in Early Childhood Education</vt:lpstr>
      <vt:lpstr>Learning Objectives</vt:lpstr>
      <vt:lpstr>Developing Self Awareness and Competence</vt:lpstr>
      <vt:lpstr>Interpersonal and Emotional Intelligence: Who Has It?</vt:lpstr>
      <vt:lpstr>Knowledge Base for Affective Development</vt:lpstr>
      <vt:lpstr>Stress Responses</vt:lpstr>
      <vt:lpstr>Signs of Emotional Health</vt:lpstr>
      <vt:lpstr>Promoting Healthy Self-Esteem in Children</vt:lpstr>
      <vt:lpstr>Resilience</vt:lpstr>
      <vt:lpstr>Strategies for Building Resilience in Children (1 of 2)</vt:lpstr>
      <vt:lpstr>Strategies for Building Resilience in Children (2 of 2)</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Developmentally Appropriate Curriculum: Best Practices in Early Childhood Education, 7e</dc:title>
  <dc:subject>Education</dc:subject>
  <dc:creator>Kostelnik/Soderman/Whiren/Rupiper</dc:creator>
  <cp:keywords>Developmentally Appropriate Curriculum</cp:keywords>
  <cp:lastModifiedBy>Josh Thompson</cp:lastModifiedBy>
  <cp:revision>875</cp:revision>
  <dcterms:modified xsi:type="dcterms:W3CDTF">2018-09-27T09:52:33Z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