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4"/>
  </p:notesMasterIdLst>
  <p:handoutMasterIdLst>
    <p:handoutMasterId r:id="rId25"/>
  </p:handoutMasterIdLst>
  <p:sldIdLst>
    <p:sldId id="301"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05" r:id="rId23"/>
  </p:sldIdLst>
  <p:sldSz cx="9144000" cy="6858000" type="screen4x3"/>
  <p:notesSz cx="6858000" cy="9144000"/>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1" autoAdjust="0"/>
    <p:restoredTop sz="94364" autoAdjust="0"/>
  </p:normalViewPr>
  <p:slideViewPr>
    <p:cSldViewPr snapToGrid="0" snapToObjects="1">
      <p:cViewPr>
        <p:scale>
          <a:sx n="64" d="100"/>
          <a:sy n="64" d="100"/>
        </p:scale>
        <p:origin x="-3370" y="-17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7/9/2019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5"/>
          <p:cNvSpPr>
            <a:spLocks noGrp="1"/>
          </p:cNvSpPr>
          <p:nvPr>
            <p:ph type="body" idx="13" hasCustomPrompt="1"/>
          </p:nvPr>
        </p:nvSpPr>
        <p:spPr>
          <a:xfrm>
            <a:off x="2670048" y="6449931"/>
            <a:ext cx="6089854" cy="231285"/>
          </a:xfrm>
        </p:spPr>
        <p:txBody>
          <a:bodyPr anchor="ctr"/>
          <a:lstStyle>
            <a:lvl1pPr marL="101600" indent="0">
              <a:buNone/>
              <a:defRPr/>
            </a:lvl1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2016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7/9/2019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7/9/2019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5"/>
          <p:cNvSpPr>
            <a:spLocks noGrp="1"/>
          </p:cNvSpPr>
          <p:nvPr>
            <p:ph type="body" idx="14" hasCustomPrompt="1"/>
          </p:nvPr>
        </p:nvSpPr>
        <p:spPr>
          <a:xfrm>
            <a:off x="2670048" y="6449931"/>
            <a:ext cx="6089854" cy="231285"/>
          </a:xfrm>
        </p:spPr>
        <p:txBody>
          <a:bodyPr anchor="ctr"/>
          <a:lstStyle>
            <a:lvl1pPr marL="101600" indent="0">
              <a:buNone/>
              <a:defRPr/>
            </a:lvl1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7/9/2019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4">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
          <p:cNvSpPr>
            <a:spLocks noGrp="1"/>
          </p:cNvSpPr>
          <p:nvPr>
            <p:ph type="title"/>
          </p:nvPr>
        </p:nvSpPr>
        <p:spPr>
          <a:xfrm>
            <a:off x="457199" y="216000"/>
            <a:ext cx="8229600" cy="1098000"/>
          </a:xfrm>
        </p:spPr>
        <p:txBody>
          <a:bodyPr anchor="b"/>
          <a:lstStyle/>
          <a:p>
            <a:r>
              <a:rPr lang="en-GB" altLang="en-US" sz="3200" dirty="0"/>
              <a:t>Developmentally Appropriate Curriculum: Best Practices in Early Childhood Education</a:t>
            </a:r>
            <a:endParaRPr lang="en-US" sz="3200" dirty="0"/>
          </a:p>
        </p:txBody>
      </p:sp>
      <p:sp>
        <p:nvSpPr>
          <p:cNvPr id="3" name="Text Placeholder 2"/>
          <p:cNvSpPr>
            <a:spLocks noGrp="1"/>
          </p:cNvSpPr>
          <p:nvPr>
            <p:ph type="body" idx="1"/>
          </p:nvPr>
        </p:nvSpPr>
        <p:spPr>
          <a:xfrm>
            <a:off x="457200" y="1452647"/>
            <a:ext cx="8302702" cy="374286"/>
          </a:xfrm>
        </p:spPr>
        <p:txBody>
          <a:bodyPr/>
          <a:lstStyle/>
          <a:p>
            <a:pPr eaLnBrk="1" hangingPunct="1">
              <a:spcBef>
                <a:spcPct val="0"/>
              </a:spcBef>
              <a:defRPr/>
            </a:pPr>
            <a:r>
              <a:rPr lang="en-US" altLang="en-US" dirty="0">
                <a:latin typeface="+mn-lt"/>
              </a:rPr>
              <a:t>Seventh Edition</a:t>
            </a:r>
          </a:p>
        </p:txBody>
      </p:sp>
      <p:sp>
        <p:nvSpPr>
          <p:cNvPr id="4" name="Text Placeholder 3"/>
          <p:cNvSpPr>
            <a:spLocks noGrp="1"/>
          </p:cNvSpPr>
          <p:nvPr>
            <p:ph type="body" idx="2"/>
          </p:nvPr>
        </p:nvSpPr>
        <p:spPr>
          <a:xfrm>
            <a:off x="4876800" y="2285999"/>
            <a:ext cx="3657600" cy="739083"/>
          </a:xfrm>
        </p:spPr>
        <p:txBody>
          <a:bodyPr/>
          <a:lstStyle/>
          <a:p>
            <a:pPr lvl="0" algn="ctr"/>
            <a:r>
              <a:rPr lang="en-US" b="1" dirty="0" smtClean="0">
                <a:latin typeface="+mn-lt"/>
              </a:rPr>
              <a:t>Chapter 12</a:t>
            </a:r>
            <a:endParaRPr lang="en-US" b="1" dirty="0">
              <a:latin typeface="+mn-lt"/>
            </a:endParaRPr>
          </a:p>
        </p:txBody>
      </p:sp>
      <p:sp>
        <p:nvSpPr>
          <p:cNvPr id="5" name="Text Placeholder 4"/>
          <p:cNvSpPr>
            <a:spLocks noGrp="1"/>
          </p:cNvSpPr>
          <p:nvPr>
            <p:ph type="body" idx="3"/>
          </p:nvPr>
        </p:nvSpPr>
        <p:spPr>
          <a:xfrm>
            <a:off x="4876800" y="3143957"/>
            <a:ext cx="3657600" cy="568234"/>
          </a:xfrm>
        </p:spPr>
        <p:txBody>
          <a:bodyPr/>
          <a:lstStyle/>
          <a:p>
            <a:pPr algn="ctr">
              <a:spcBef>
                <a:spcPct val="0"/>
              </a:spcBef>
            </a:pPr>
            <a:r>
              <a:rPr lang="en-US" altLang="en-US" dirty="0">
                <a:latin typeface="+mn-lt"/>
              </a:rPr>
              <a:t>The Language Domain</a:t>
            </a:r>
          </a:p>
        </p:txBody>
      </p:sp>
      <p:pic>
        <p:nvPicPr>
          <p:cNvPr id="9" name="Picture 9" descr="Front Cover: Developmentally Appropriate Curriculum: Best Practices in Early Childhood Education Seventh Edition by Kostelnik, Soderman, Whiren and Rupip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94" y="1950862"/>
            <a:ext cx="3530213" cy="43819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a:t>
            </a:r>
            <a:r>
              <a:rPr lang="en-US" alt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2019, 2015, 2011</a:t>
            </a:r>
            <a:r>
              <a:rPr lang="en-US" altLang="en-US" sz="1200" dirty="0" smtClean="0">
                <a:solidFill>
                  <a:schemeClr val="tx1"/>
                </a:solidFill>
                <a:latin typeface="Verdana"/>
                <a:ea typeface="Verdana" panose="020B0604030504040204" pitchFamily="34" charset="0"/>
                <a:cs typeface="Verdana" panose="020B0604030504040204" pitchFamily="34" charset="0"/>
              </a:rPr>
              <a:t>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Oral Language Development: Years 7 and beyond</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977708"/>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Grammar almost equivalent to adults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Enjoys talking</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Language development continues at rapid pace</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To “keep up” and be able to read fluently, children must now learn about 3,000 words per year throughout elementary school</a:t>
            </a:r>
          </a:p>
        </p:txBody>
      </p:sp>
    </p:spTree>
    <p:extLst>
      <p:ext uri="{BB962C8B-B14F-4D97-AF65-F5344CB8AC3E}">
        <p14:creationId xmlns:p14="http://schemas.microsoft.com/office/powerpoint/2010/main" val="27073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Early Acquisition of Literacy</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239044"/>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Developmental language benchmarks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Rich language experiences in the home</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Phonological awareness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Phonemic awareness</a:t>
            </a:r>
          </a:p>
        </p:txBody>
      </p:sp>
    </p:spTree>
    <p:extLst>
      <p:ext uri="{BB962C8B-B14F-4D97-AF65-F5344CB8AC3E}">
        <p14:creationId xmlns:p14="http://schemas.microsoft.com/office/powerpoint/2010/main" val="54384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Enhancing Listening Skills—Phonological Awareness</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170068"/>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Include activities in which children hear, say, and see language simultaneously</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Encourage word play</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Design segmentation activities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 alliteration activities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Encourage temporary spelling</a:t>
            </a:r>
          </a:p>
        </p:txBody>
      </p:sp>
    </p:spTree>
    <p:extLst>
      <p:ext uri="{BB962C8B-B14F-4D97-AF65-F5344CB8AC3E}">
        <p14:creationId xmlns:p14="http://schemas.microsoft.com/office/powerpoint/2010/main" val="3966659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ＭＳ Ｐゴシック" panose="020B0600070205080204" pitchFamily="34" charset="-128"/>
                <a:cs typeface="Times New Roman" panose="02020603050405020304" pitchFamily="18" charset="0"/>
              </a:rPr>
              <a:t>Stage 1—Emergent Writing </a:t>
            </a:r>
            <a:r>
              <a:rPr lang="en-US" altLang="en-US" sz="2000" b="0" kern="1200" smtClean="0">
                <a:latin typeface="Times New Roman" panose="02020603050405020304" pitchFamily="18" charset="0"/>
                <a:ea typeface="ＭＳ Ｐゴシック" panose="020B0600070205080204" pitchFamily="34" charset="-128"/>
                <a:cs typeface="Times New Roman" panose="02020603050405020304" pitchFamily="18" charset="0"/>
              </a:rPr>
              <a:t>(1 of 2)</a:t>
            </a:r>
            <a:endParaRPr lang="en-US" altLang="en-US" sz="2000" b="0"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924121"/>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Writes pre-letter marks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Differentiates marks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Uses letterlike forms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Writes letters and letter strings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Writes words with fixed quantities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Uses single letters for words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Enters consonants stage: initial consonants appear</a:t>
            </a:r>
          </a:p>
        </p:txBody>
      </p:sp>
    </p:spTree>
    <p:extLst>
      <p:ext uri="{BB962C8B-B14F-4D97-AF65-F5344CB8AC3E}">
        <p14:creationId xmlns:p14="http://schemas.microsoft.com/office/powerpoint/2010/main" val="107275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ＭＳ Ｐゴシック" panose="020B0600070205080204" pitchFamily="34" charset="-128"/>
                <a:cs typeface="Times New Roman" panose="02020603050405020304" pitchFamily="18" charset="0"/>
              </a:rPr>
              <a:t>Stage 1—Emergent Writing </a:t>
            </a:r>
            <a:r>
              <a:rPr lang="en-US" altLang="en-US" sz="2000" b="0" kern="1200" smtClean="0">
                <a:latin typeface="Times New Roman" panose="02020603050405020304" pitchFamily="18" charset="0"/>
                <a:ea typeface="ＭＳ Ｐゴシック" panose="020B0600070205080204" pitchFamily="34" charset="-128"/>
                <a:cs typeface="Times New Roman" panose="02020603050405020304" pitchFamily="18" charset="0"/>
              </a:rPr>
              <a:t>(2 of 2)</a:t>
            </a:r>
            <a:endParaRPr lang="en-US" altLang="en-US" sz="2000" b="0"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924121"/>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Skips endings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Does not use spaces between words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Uses correct directional movement</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Learns letter names and letter sounds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Uses invented spelling</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Uses some known words in correct position</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Selects own topic for </a:t>
            </a:r>
            <a:r>
              <a:rPr lang="en-US" altLang="en-US" sz="2400" kern="1200" dirty="0" smtClean="0">
                <a:solidFill>
                  <a:srgbClr val="000000"/>
                </a:solidFill>
                <a:latin typeface="Arial (Body)"/>
                <a:ea typeface="ＭＳ Ｐゴシック" panose="020B0600070205080204" pitchFamily="34" charset="-128"/>
              </a:rPr>
              <a:t>writing</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314955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ＭＳ Ｐゴシック" panose="020B0600070205080204" pitchFamily="34" charset="-128"/>
                <a:cs typeface="Times New Roman" panose="02020603050405020304" pitchFamily="18" charset="0"/>
              </a:rPr>
              <a:t>Stage 2—Early Writing</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Uses end sounds of most words correctly</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Knows letter names and letter sounds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Enters alphabetic stage: Vowels appear</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Can spell many difficult words correctly</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Uses more correct spellings than approximations</a:t>
            </a:r>
          </a:p>
        </p:txBody>
      </p:sp>
    </p:spTree>
    <p:extLst>
      <p:ext uri="{BB962C8B-B14F-4D97-AF65-F5344CB8AC3E}">
        <p14:creationId xmlns:p14="http://schemas.microsoft.com/office/powerpoint/2010/main" val="65006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ＭＳ Ｐゴシック" panose="020B0600070205080204" pitchFamily="34" charset="-128"/>
                <a:cs typeface="Times New Roman" panose="02020603050405020304" pitchFamily="18" charset="0"/>
              </a:rPr>
              <a:t>Stage 3—Fluent Writing </a:t>
            </a:r>
            <a:r>
              <a:rPr lang="en-US" altLang="en-US" sz="2000" b="0" kern="1200" smtClean="0">
                <a:latin typeface="Times New Roman" panose="02020603050405020304" pitchFamily="18" charset="0"/>
                <a:ea typeface="ＭＳ Ｐゴシック" panose="020B0600070205080204" pitchFamily="34" charset="-128"/>
                <a:cs typeface="Times New Roman" panose="02020603050405020304" pitchFamily="18" charset="0"/>
              </a:rPr>
              <a:t>(1 of 2)</a:t>
            </a:r>
            <a:endParaRPr lang="en-US" altLang="en-US" sz="2000" b="0"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362429"/>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Uses final blends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Uses suffixes correctly (-s, -ing, -ed, -ly)</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Uses syllables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Uses editing skills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Compares own work with print in books and </a:t>
            </a:r>
            <a:r>
              <a:rPr lang="en-US" altLang="en-US" sz="2400" kern="1200" dirty="0" smtClean="0">
                <a:solidFill>
                  <a:srgbClr val="000000"/>
                </a:solidFill>
                <a:latin typeface="Arial (Body)"/>
                <a:ea typeface="ＭＳ Ｐゴシック" panose="020B0600070205080204" pitchFamily="34" charset="-128"/>
              </a:rPr>
              <a:t>elsewhere</a:t>
            </a:r>
            <a:endParaRPr lang="en-US" altLang="en-US" sz="2400" kern="1200" dirty="0">
              <a:solidFill>
                <a:srgbClr val="000000"/>
              </a:solidFill>
              <a:latin typeface="Arial (Body)"/>
              <a:ea typeface="ＭＳ Ｐゴシック" panose="020B0600070205080204" pitchFamily="34" charset="-128"/>
            </a:endParaRP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Correctly places punctuation</a:t>
            </a:r>
          </a:p>
        </p:txBody>
      </p:sp>
    </p:spTree>
    <p:extLst>
      <p:ext uri="{BB962C8B-B14F-4D97-AF65-F5344CB8AC3E}">
        <p14:creationId xmlns:p14="http://schemas.microsoft.com/office/powerpoint/2010/main" val="293817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latin typeface="Times New Roman" panose="02020603050405020304" pitchFamily="18" charset="0"/>
                <a:ea typeface="ＭＳ Ｐゴシック" panose="020B0600070205080204" pitchFamily="34" charset="-128"/>
                <a:cs typeface="Times New Roman" panose="02020603050405020304" pitchFamily="18" charset="0"/>
              </a:rPr>
              <a:t>Stage 3—Fluent Writing </a:t>
            </a:r>
            <a:r>
              <a:rPr lang="en-US" altLang="en-US" sz="2000" b="0" kern="1200" smtClean="0">
                <a:latin typeface="Times New Roman" panose="02020603050405020304" pitchFamily="18" charset="0"/>
                <a:ea typeface="ＭＳ Ｐゴシック" panose="020B0600070205080204" pitchFamily="34" charset="-128"/>
                <a:cs typeface="Times New Roman" panose="02020603050405020304" pitchFamily="18" charset="0"/>
              </a:rPr>
              <a:t>(2 of 2)</a:t>
            </a:r>
            <a:endParaRPr lang="en-US" altLang="en-US" sz="2000" b="0"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Correctly divides story into paragraphs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Publishes correct articles of work</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Varies sentence beginnings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Sequences ideas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Writes in a variety of styles</a:t>
            </a:r>
          </a:p>
        </p:txBody>
      </p:sp>
    </p:spTree>
    <p:extLst>
      <p:ext uri="{BB962C8B-B14F-4D97-AF65-F5344CB8AC3E}">
        <p14:creationId xmlns:p14="http://schemas.microsoft.com/office/powerpoint/2010/main" val="4229415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Early Abilities</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362429"/>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Keen auditory and visual discrimination</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Awareness of whole–part relationships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Memory to recall images and configuration</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Ability to discriminate and differentiate</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Ability to follow directions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Strong receptive and expressive vocabulary</a:t>
            </a:r>
          </a:p>
        </p:txBody>
      </p:sp>
    </p:spTree>
    <p:extLst>
      <p:ext uri="{BB962C8B-B14F-4D97-AF65-F5344CB8AC3E}">
        <p14:creationId xmlns:p14="http://schemas.microsoft.com/office/powerpoint/2010/main" val="3812490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Sequence of Developing Literacy</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977708"/>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Begins to attend to symbols and tools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Gains experience with symbols and begins to remember them</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Discovers how to put symbols into practice</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Acquires internal literacy constructs that allow independent use and confidence</a:t>
            </a:r>
          </a:p>
        </p:txBody>
      </p:sp>
    </p:spTree>
    <p:extLst>
      <p:ext uri="{BB962C8B-B14F-4D97-AF65-F5344CB8AC3E}">
        <p14:creationId xmlns:p14="http://schemas.microsoft.com/office/powerpoint/2010/main" val="113964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rPr>
              <a:t>Learning Objectives</a:t>
            </a:r>
            <a:endParaRPr lang="en-US" altLang="en-US" kern="1200" dirty="0">
              <a:solidFill>
                <a:srgbClr val="007FA3"/>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Content Placeholder 2"/>
          <p:cNvSpPr>
            <a:spLocks noGrp="1"/>
          </p:cNvSpPr>
          <p:nvPr>
            <p:ph idx="1"/>
          </p:nvPr>
        </p:nvSpPr>
        <p:spPr>
          <a:xfrm>
            <a:off x="457200" y="1600200"/>
            <a:ext cx="8229600" cy="2977708"/>
          </a:xfrm>
        </p:spPr>
        <p:txBody>
          <a:bodyPr wrap="square" lIns="91425" tIns="91425" rIns="91425" bIns="91425">
            <a:noAutofit/>
          </a:bodyPr>
          <a:lstStyle/>
          <a:p>
            <a:pPr marL="0" lvl="0" indent="0" eaLnBrk="0" fontAlgn="base" hangingPunct="0">
              <a:spcAft>
                <a:spcPct val="0"/>
              </a:spcAft>
              <a:buSzPts val="2400"/>
              <a:buNone/>
            </a:pPr>
            <a:r>
              <a:rPr lang="en-US" altLang="en-US" sz="2400" b="1" kern="1200" dirty="0">
                <a:solidFill>
                  <a:schemeClr val="tx2"/>
                </a:solidFill>
                <a:latin typeface="Arial (Body)"/>
                <a:ea typeface="ＭＳ Ｐゴシック" panose="020B0600070205080204" pitchFamily="34" charset="-128"/>
                <a:cs typeface="Times New Roman" panose="02020603050405020304" pitchFamily="18" charset="0"/>
              </a:rPr>
              <a:t>12.1</a:t>
            </a:r>
            <a:r>
              <a:rPr lang="en-US" altLang="en-US" sz="2400" b="1" kern="1200" dirty="0">
                <a:solidFill>
                  <a:srgbClr val="000000"/>
                </a:solidFill>
                <a:latin typeface="Arial (Body)"/>
                <a:ea typeface="ＭＳ Ｐゴシック" panose="020B0600070205080204" pitchFamily="34" charset="-128"/>
              </a:rPr>
              <a:t> </a:t>
            </a:r>
            <a:r>
              <a:rPr lang="en-US" altLang="en-US" sz="2400" kern="1200" dirty="0">
                <a:solidFill>
                  <a:srgbClr val="000000"/>
                </a:solidFill>
                <a:latin typeface="Arial (Body)"/>
                <a:ea typeface="ＭＳ Ｐゴシック" panose="020B0600070205080204" pitchFamily="34" charset="-128"/>
              </a:rPr>
              <a:t>Explain how oral language develops in young children.</a:t>
            </a:r>
          </a:p>
          <a:p>
            <a:pPr marL="0" lvl="0" indent="0" eaLnBrk="0" fontAlgn="base" hangingPunct="0">
              <a:spcAft>
                <a:spcPct val="0"/>
              </a:spcAft>
              <a:buSzPts val="2400"/>
              <a:buNone/>
            </a:pPr>
            <a:r>
              <a:rPr lang="en-US" altLang="en-US" sz="2400" b="1" kern="1200" dirty="0">
                <a:solidFill>
                  <a:schemeClr val="tx2"/>
                </a:solidFill>
                <a:latin typeface="Arial (Body)"/>
                <a:ea typeface="ＭＳ Ｐゴシック" panose="020B0600070205080204" pitchFamily="34" charset="-128"/>
                <a:cs typeface="Times New Roman" panose="02020603050405020304" pitchFamily="18" charset="0"/>
              </a:rPr>
              <a:t>12.2</a:t>
            </a:r>
            <a:r>
              <a:rPr lang="en-US" altLang="en-US" sz="2400" b="1" kern="1200" dirty="0">
                <a:solidFill>
                  <a:srgbClr val="000000"/>
                </a:solidFill>
                <a:latin typeface="Arial (Body)"/>
                <a:ea typeface="ＭＳ Ｐゴシック" panose="020B0600070205080204" pitchFamily="34" charset="-128"/>
              </a:rPr>
              <a:t> </a:t>
            </a:r>
            <a:r>
              <a:rPr lang="en-US" altLang="en-US" sz="2400" kern="1200" dirty="0">
                <a:solidFill>
                  <a:srgbClr val="000000"/>
                </a:solidFill>
                <a:latin typeface="Arial (Body)"/>
                <a:ea typeface="ＭＳ Ｐゴシック" panose="020B0600070205080204" pitchFamily="34" charset="-128"/>
              </a:rPr>
              <a:t>Describe the connection between oral language and emerging literacy.</a:t>
            </a:r>
          </a:p>
          <a:p>
            <a:pPr marL="0" lvl="0" indent="0" eaLnBrk="0" fontAlgn="base" hangingPunct="0">
              <a:spcAft>
                <a:spcPct val="0"/>
              </a:spcAft>
              <a:buSzPts val="2400"/>
              <a:buNone/>
            </a:pPr>
            <a:r>
              <a:rPr lang="en-US" altLang="en-US" sz="2400" b="1" kern="1200" dirty="0">
                <a:solidFill>
                  <a:schemeClr val="tx2"/>
                </a:solidFill>
                <a:latin typeface="Arial (Body)"/>
                <a:ea typeface="ＭＳ Ｐゴシック" panose="020B0600070205080204" pitchFamily="34" charset="-128"/>
                <a:cs typeface="Times New Roman" panose="02020603050405020304" pitchFamily="18" charset="0"/>
              </a:rPr>
              <a:t>12.3</a:t>
            </a:r>
            <a:r>
              <a:rPr lang="en-US" altLang="en-US" sz="2400" b="1" kern="1200" dirty="0">
                <a:solidFill>
                  <a:srgbClr val="000000"/>
                </a:solidFill>
                <a:latin typeface="Arial (Body)"/>
                <a:ea typeface="ＭＳ Ｐゴシック" panose="020B0600070205080204" pitchFamily="34" charset="-128"/>
              </a:rPr>
              <a:t> </a:t>
            </a:r>
            <a:r>
              <a:rPr lang="en-US" altLang="en-US" sz="2400" kern="1200" dirty="0">
                <a:solidFill>
                  <a:srgbClr val="000000"/>
                </a:solidFill>
                <a:latin typeface="Arial (Body)"/>
                <a:ea typeface="ＭＳ Ｐゴシック" panose="020B0600070205080204" pitchFamily="34" charset="-128"/>
              </a:rPr>
              <a:t>Create a balanced literacy program.</a:t>
            </a:r>
          </a:p>
          <a:p>
            <a:pPr marL="0" lvl="0" indent="0" eaLnBrk="0" fontAlgn="base" hangingPunct="0">
              <a:spcAft>
                <a:spcPct val="0"/>
              </a:spcAft>
              <a:buSzPts val="2400"/>
              <a:buNone/>
            </a:pPr>
            <a:r>
              <a:rPr lang="en-US" altLang="en-US" sz="2400" b="1" kern="1200" dirty="0">
                <a:solidFill>
                  <a:schemeClr val="tx2"/>
                </a:solidFill>
                <a:latin typeface="Arial (Body)"/>
                <a:ea typeface="ＭＳ Ｐゴシック" panose="020B0600070205080204" pitchFamily="34" charset="-128"/>
                <a:cs typeface="Times New Roman" panose="02020603050405020304" pitchFamily="18" charset="0"/>
              </a:rPr>
              <a:t>12.4</a:t>
            </a:r>
            <a:r>
              <a:rPr lang="en-US" altLang="en-US" sz="2400" b="1" kern="1200" dirty="0">
                <a:solidFill>
                  <a:srgbClr val="000000"/>
                </a:solidFill>
                <a:latin typeface="Arial (Body)"/>
                <a:ea typeface="ＭＳ Ｐゴシック" panose="020B0600070205080204" pitchFamily="34" charset="-128"/>
              </a:rPr>
              <a:t> </a:t>
            </a:r>
            <a:r>
              <a:rPr lang="en-US" altLang="en-US" sz="2400" kern="1200" dirty="0">
                <a:solidFill>
                  <a:srgbClr val="000000"/>
                </a:solidFill>
                <a:latin typeface="Arial (Body)"/>
                <a:ea typeface="ＭＳ Ｐゴシック" panose="020B0600070205080204" pitchFamily="34" charset="-128"/>
              </a:rPr>
              <a:t>Implement developmentally appropriate curriculum and instruction in the language domain</a:t>
            </a:r>
          </a:p>
        </p:txBody>
      </p:sp>
    </p:spTree>
    <p:extLst>
      <p:ext uri="{BB962C8B-B14F-4D97-AF65-F5344CB8AC3E}">
        <p14:creationId xmlns:p14="http://schemas.microsoft.com/office/powerpoint/2010/main" val="139415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Balanced and Integrated Literacy Programs</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Oral language, reading, and writing experiences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Literacy rotations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Literacy spin-offs</a:t>
            </a:r>
          </a:p>
        </p:txBody>
      </p:sp>
    </p:spTree>
    <p:extLst>
      <p:ext uri="{BB962C8B-B14F-4D97-AF65-F5344CB8AC3E}">
        <p14:creationId xmlns:p14="http://schemas.microsoft.com/office/powerpoint/2010/main" val="391411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sz="2000" b="0"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Oral Language Development: Birth to Year 1</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Experiments and plays with sounds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Cries to communicate</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Babbles when alone</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Understands familiar names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Says first word</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Some first word utterances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Listens to conversation</a:t>
            </a:r>
          </a:p>
          <a:p>
            <a:pPr marL="255651" lvl="0" indent="-255651" eaLnBrk="0" fontAlgn="base" hangingPunct="0">
              <a:spcAft>
                <a:spcPct val="0"/>
              </a:spcAft>
              <a:buSzPts val="2400"/>
              <a:tabLst/>
            </a:pPr>
            <a:r>
              <a:rPr lang="en-US" altLang="en-US" sz="2400" kern="1200" dirty="0" smtClean="0">
                <a:solidFill>
                  <a:srgbClr val="000000"/>
                </a:solidFill>
                <a:latin typeface="Arial (Body)"/>
                <a:ea typeface="ＭＳ Ｐゴシック" panose="020B0600070205080204" pitchFamily="34" charset="-128"/>
              </a:rPr>
              <a:t>Laughs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57597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Oral Language Development: Year 1–2</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924121"/>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Increases utterances—not necessarily understandable</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Uses receptive language far greater than expressive</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Uses telegraphic speech in correct order</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Pronounces 80% of English phonemes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Has 9–20 words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Shakes head to indicate “no”</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Begins to use word “me</a:t>
            </a:r>
            <a:r>
              <a:rPr lang="en-US" altLang="en-US" sz="2400" kern="1200" dirty="0" smtClean="0">
                <a:solidFill>
                  <a:srgbClr val="000000"/>
                </a:solidFill>
                <a:latin typeface="Arial (Body)"/>
                <a:ea typeface="ＭＳ Ｐゴシック" panose="020B0600070205080204" pitchFamily="34" charset="-128"/>
              </a:rPr>
              <a:t>”</a:t>
            </a:r>
            <a:endParaRPr lang="en-US" altLang="ja-JP"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57606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Speech and Early Language Development: Red Flags</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239044"/>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Lags in language development</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Mispronunciation in the early years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Hesitant speech or stuttering</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More serious problems</a:t>
            </a:r>
          </a:p>
        </p:txBody>
      </p:sp>
    </p:spTree>
    <p:extLst>
      <p:ext uri="{BB962C8B-B14F-4D97-AF65-F5344CB8AC3E}">
        <p14:creationId xmlns:p14="http://schemas.microsoft.com/office/powerpoint/2010/main" val="135133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Oral Language Development: Year 2–3 </a:t>
            </a:r>
            <a:r>
              <a:rPr lang="en-US" altLang="en-US" sz="2000" b="0"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(1 of 2)</a:t>
            </a:r>
            <a:endParaRPr lang="en-US" altLang="en-US" sz="2000" b="0"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170068"/>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Dramatic burst in language and speech</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Vocabulary grows from 200 to 1,000 words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Receptive vocabulary grows from 2,000 to 3,000 words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Phonological awareness develops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Enjoys rhyme and repetition and playful, silly use of </a:t>
            </a:r>
            <a:r>
              <a:rPr lang="en-US" altLang="en-US" sz="2400" kern="1200" dirty="0" smtClean="0">
                <a:solidFill>
                  <a:srgbClr val="000000"/>
                </a:solidFill>
                <a:latin typeface="Arial (Body)"/>
                <a:ea typeface="ＭＳ Ｐゴシック" panose="020B0600070205080204" pitchFamily="34" charset="-128"/>
              </a:rPr>
              <a:t>language</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418449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Oral Language Development: Year 2–3 </a:t>
            </a:r>
            <a:r>
              <a:rPr lang="en-US" altLang="en-US" sz="2000" b="0"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(2 of 2)</a:t>
            </a:r>
            <a:endParaRPr lang="en-US" altLang="en-US" sz="2000" b="0"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Moves from telegraphic speech to 3–4 word sentences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Begins to use adjectives and adverbs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Tries to give everything a </a:t>
            </a:r>
            <a:r>
              <a:rPr lang="en-US" altLang="en-US" sz="2400" kern="1200" dirty="0" smtClean="0">
                <a:solidFill>
                  <a:srgbClr val="000000"/>
                </a:solidFill>
                <a:latin typeface="Arial (Body)"/>
                <a:ea typeface="ＭＳ Ｐゴシック" panose="020B0600070205080204" pitchFamily="34" charset="-128"/>
              </a:rPr>
              <a:t>name</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56882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Oral Language Development: Years 3–5</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Vocabulary of 1,000 words expands dramatically</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Understanding of syntactic structures grows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Acquisition of all basic elements of adult language by 4</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Development of private speech</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Continuous development of phonological </a:t>
            </a:r>
            <a:r>
              <a:rPr lang="en-US" altLang="en-US" sz="2400" kern="1200" dirty="0" smtClean="0">
                <a:solidFill>
                  <a:srgbClr val="000000"/>
                </a:solidFill>
                <a:latin typeface="Arial (Body)"/>
                <a:ea typeface="ＭＳ Ｐゴシック" panose="020B0600070205080204" pitchFamily="34" charset="-128"/>
              </a:rPr>
              <a:t>awareness</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93543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ＭＳ Ｐゴシック" panose="020B0600070205080204" pitchFamily="34" charset="-128"/>
                <a:cs typeface="Times New Roman" panose="02020603050405020304" pitchFamily="18" charset="0"/>
              </a:rPr>
              <a:t>Oral Language Development: Years 5–7</a:t>
            </a:r>
            <a:endParaRPr lang="en-US" altLang="en-US" kern="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Text Placeholder 2"/>
          <p:cNvSpPr>
            <a:spLocks noGrp="1"/>
          </p:cNvSpPr>
          <p:nvPr>
            <p:ph type="body" idx="1"/>
          </p:nvPr>
        </p:nvSpPr>
        <p:spPr>
          <a:xfrm>
            <a:off x="457200" y="1600200"/>
            <a:ext cx="8229600" cy="3170068"/>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Vocabulary of 2,500 words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Syntactic ability approaches that of adults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Some difficulty with certain sounds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Bathroom talk and curse words</a:t>
            </a:r>
          </a:p>
          <a:p>
            <a:pPr marL="255651" lvl="0" indent="-255651" eaLnBrk="0" fontAlgn="base" hangingPunct="0">
              <a:spcAft>
                <a:spcPct val="0"/>
              </a:spcAft>
              <a:buSzPts val="2400"/>
              <a:tabLst/>
            </a:pPr>
            <a:r>
              <a:rPr lang="en-US" altLang="en-US" sz="2400" kern="1200" dirty="0">
                <a:solidFill>
                  <a:srgbClr val="000000"/>
                </a:solidFill>
                <a:latin typeface="Arial (Body)"/>
                <a:ea typeface="ＭＳ Ｐゴシック" panose="020B0600070205080204" pitchFamily="34" charset="-128"/>
              </a:rPr>
              <a:t>Language skill used as foundation for beginning reading and writing</a:t>
            </a:r>
          </a:p>
        </p:txBody>
      </p:sp>
    </p:spTree>
    <p:extLst>
      <p:ext uri="{BB962C8B-B14F-4D97-AF65-F5344CB8AC3E}">
        <p14:creationId xmlns:p14="http://schemas.microsoft.com/office/powerpoint/2010/main" val="29924893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mentally Appropriate Curriculum: Best Practices in Early Childhood Education&amp;quot;&quot;/&gt;&lt;property id=&quot;20307&quot; value=&quot;301&quot;/&gt;&lt;/object&gt;&lt;object type=&quot;3&quot; unique_id=&quot;10005&quot;&gt;&lt;property id=&quot;20148&quot; value=&quot;5&quot;/&gt;&lt;property id=&quot;20300&quot; value=&quot;Slide 2 - &amp;quot;Learning Objectives&amp;quot;&quot;/&gt;&lt;property id=&quot;20307&quot; value=&quot;306&quot;/&gt;&lt;/object&gt;&lt;object type=&quot;3&quot; unique_id=&quot;10006&quot;&gt;&lt;property id=&quot;20148&quot; value=&quot;5&quot;/&gt;&lt;property id=&quot;20300&quot; value=&quot;Slide 3 - &amp;quot;Oral Language Development: Birth to Year 1&amp;quot;&quot;/&gt;&lt;property id=&quot;20307&quot; value=&quot;307&quot;/&gt;&lt;/object&gt;&lt;object type=&quot;3&quot; unique_id=&quot;10007&quot;&gt;&lt;property id=&quot;20148&quot; value=&quot;5&quot;/&gt;&lt;property id=&quot;20300&quot; value=&quot;Slide 4 - &amp;quot;Oral Language Development: Year 1–2&amp;quot;&quot;/&gt;&lt;property id=&quot;20307&quot; value=&quot;308&quot;/&gt;&lt;/object&gt;&lt;object type=&quot;3&quot; unique_id=&quot;10008&quot;&gt;&lt;property id=&quot;20148&quot; value=&quot;5&quot;/&gt;&lt;property id=&quot;20300&quot; value=&quot;Slide 5 - &amp;quot;Speech and Early Language Development: Red Flags&amp;quot;&quot;/&gt;&lt;property id=&quot;20307&quot; value=&quot;309&quot;/&gt;&lt;/object&gt;&lt;object type=&quot;3&quot; unique_id=&quot;10009&quot;&gt;&lt;property id=&quot;20148&quot; value=&quot;5&quot;/&gt;&lt;property id=&quot;20300&quot; value=&quot;Slide 6 - &amp;quot;Oral Language Development: Year 2–3 (1 of 2)&amp;quot;&quot;/&gt;&lt;property id=&quot;20307&quot; value=&quot;310&quot;/&gt;&lt;/object&gt;&lt;object type=&quot;3&quot; unique_id=&quot;10010&quot;&gt;&lt;property id=&quot;20148&quot; value=&quot;5&quot;/&gt;&lt;property id=&quot;20300&quot; value=&quot;Slide 7 - &amp;quot;Oral Language Development: Year 2–3 (2 of 2)&amp;quot;&quot;/&gt;&lt;property id=&quot;20307&quot; value=&quot;311&quot;/&gt;&lt;/object&gt;&lt;object type=&quot;3&quot; unique_id=&quot;10011&quot;&gt;&lt;property id=&quot;20148&quot; value=&quot;5&quot;/&gt;&lt;property id=&quot;20300&quot; value=&quot;Slide 8 - &amp;quot;Oral Language Development: Years 3–5&amp;quot;&quot;/&gt;&lt;property id=&quot;20307&quot; value=&quot;312&quot;/&gt;&lt;/object&gt;&lt;object type=&quot;3&quot; unique_id=&quot;10012&quot;&gt;&lt;property id=&quot;20148&quot; value=&quot;5&quot;/&gt;&lt;property id=&quot;20300&quot; value=&quot;Slide 9 - &amp;quot;Oral Language Development: Years 5–7&amp;quot;&quot;/&gt;&lt;property id=&quot;20307&quot; value=&quot;313&quot;/&gt;&lt;/object&gt;&lt;object type=&quot;3&quot; unique_id=&quot;10013&quot;&gt;&lt;property id=&quot;20148&quot; value=&quot;5&quot;/&gt;&lt;property id=&quot;20300&quot; value=&quot;Slide 10 - &amp;quot;Oral Language Development: Years 7 and beyond&amp;quot;&quot;/&gt;&lt;property id=&quot;20307&quot; value=&quot;314&quot;/&gt;&lt;/object&gt;&lt;object type=&quot;3&quot; unique_id=&quot;10014&quot;&gt;&lt;property id=&quot;20148&quot; value=&quot;5&quot;/&gt;&lt;property id=&quot;20300&quot; value=&quot;Slide 11 - &amp;quot;Early Acquisition of Literacy&amp;quot;&quot;/&gt;&lt;property id=&quot;20307&quot; value=&quot;315&quot;/&gt;&lt;/object&gt;&lt;object type=&quot;3&quot; unique_id=&quot;10015&quot;&gt;&lt;property id=&quot;20148&quot; value=&quot;5&quot;/&gt;&lt;property id=&quot;20300&quot; value=&quot;Slide 12 - &amp;quot;Enhancing Listening Skills—Phonological Awareness&amp;quot;&quot;/&gt;&lt;property id=&quot;20307&quot; value=&quot;316&quot;/&gt;&lt;/object&gt;&lt;object type=&quot;3&quot; unique_id=&quot;10016&quot;&gt;&lt;property id=&quot;20148&quot; value=&quot;5&quot;/&gt;&lt;property id=&quot;20300&quot; value=&quot;Slide 13 - &amp;quot;Stage 1—Emergent Writing (1 of 2)&amp;quot;&quot;/&gt;&lt;property id=&quot;20307&quot; value=&quot;317&quot;/&gt;&lt;/object&gt;&lt;object type=&quot;3&quot; unique_id=&quot;10017&quot;&gt;&lt;property id=&quot;20148&quot; value=&quot;5&quot;/&gt;&lt;property id=&quot;20300&quot; value=&quot;Slide 14 - &amp;quot;Stage 1—Emergent Writing (2 of 2)&amp;quot;&quot;/&gt;&lt;property id=&quot;20307&quot; value=&quot;318&quot;/&gt;&lt;/object&gt;&lt;object type=&quot;3&quot; unique_id=&quot;10018&quot;&gt;&lt;property id=&quot;20148&quot; value=&quot;5&quot;/&gt;&lt;property id=&quot;20300&quot; value=&quot;Slide 15 - &amp;quot;Stage 2—Early Writing&amp;quot;&quot;/&gt;&lt;property id=&quot;20307&quot; value=&quot;319&quot;/&gt;&lt;/object&gt;&lt;object type=&quot;3&quot; unique_id=&quot;10019&quot;&gt;&lt;property id=&quot;20148&quot; value=&quot;5&quot;/&gt;&lt;property id=&quot;20300&quot; value=&quot;Slide 16 - &amp;quot;Stage 3—Fluent Writing (1 of 2)&amp;quot;&quot;/&gt;&lt;property id=&quot;20307&quot; value=&quot;320&quot;/&gt;&lt;/object&gt;&lt;object type=&quot;3&quot; unique_id=&quot;10020&quot;&gt;&lt;property id=&quot;20148&quot; value=&quot;5&quot;/&gt;&lt;property id=&quot;20300&quot; value=&quot;Slide 17 - &amp;quot;Stage 3—Fluent Writing (2 of 2)&amp;quot;&quot;/&gt;&lt;property id=&quot;20307&quot; value=&quot;321&quot;/&gt;&lt;/object&gt;&lt;object type=&quot;3&quot; unique_id=&quot;10021&quot;&gt;&lt;property id=&quot;20148&quot; value=&quot;5&quot;/&gt;&lt;property id=&quot;20300&quot; value=&quot;Slide 18 - &amp;quot;Early Abilities&amp;quot;&quot;/&gt;&lt;property id=&quot;20307&quot; value=&quot;322&quot;/&gt;&lt;/object&gt;&lt;object type=&quot;3&quot; unique_id=&quot;10022&quot;&gt;&lt;property id=&quot;20148&quot; value=&quot;5&quot;/&gt;&lt;property id=&quot;20300&quot; value=&quot;Slide 19 - &amp;quot;Sequence of Developing Literacy&amp;quot;&quot;/&gt;&lt;property id=&quot;20307&quot; value=&quot;323&quot;/&gt;&lt;/object&gt;&lt;object type=&quot;3&quot; unique_id=&quot;10023&quot;&gt;&lt;property id=&quot;20148&quot; value=&quot;5&quot;/&gt;&lt;property id=&quot;20300&quot; value=&quot;Slide 20 - &amp;quot;Balanced and Integrated Literacy Programs&amp;quot;&quot;/&gt;&lt;property id=&quot;20307&quot; value=&quot;324&quot;/&gt;&lt;/object&gt;&lt;object type=&quot;3&quot; unique_id=&quot;10024&quot;&gt;&lt;property id=&quot;20148&quot; value=&quot;5&quot;/&gt;&lt;property id=&quot;20300&quot; value=&quot;Slide 21 - &amp;quot;Copyright&amp;quot;&quot;/&gt;&lt;property id=&quot;20307&quot; value=&quot;305&quot;/&gt;&lt;/object&gt;&lt;/object&gt;&lt;/object&gt;&lt;/database&gt;"/>
  <p:tag name="SECTOMILLISECCONVERTED" val="1"/>
</p:tagLst>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8361</TotalTime>
  <Words>730</Words>
  <Application>Microsoft Office PowerPoint</Application>
  <PresentationFormat>On-screen Show (4:3)</PresentationFormat>
  <Paragraphs>127</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508 Lecture</vt:lpstr>
      <vt:lpstr>1_508 Lecture</vt:lpstr>
      <vt:lpstr>Developmentally Appropriate Curriculum: Best Practices in Early Childhood Education</vt:lpstr>
      <vt:lpstr>Learning Objectives</vt:lpstr>
      <vt:lpstr>Oral Language Development: Birth to Year 1</vt:lpstr>
      <vt:lpstr>Oral Language Development: Year 1–2</vt:lpstr>
      <vt:lpstr>Speech and Early Language Development: Red Flags</vt:lpstr>
      <vt:lpstr>Oral Language Development: Year 2–3 (1 of 2)</vt:lpstr>
      <vt:lpstr>Oral Language Development: Year 2–3 (2 of 2)</vt:lpstr>
      <vt:lpstr>Oral Language Development: Years 3–5</vt:lpstr>
      <vt:lpstr>Oral Language Development: Years 5–7</vt:lpstr>
      <vt:lpstr>Oral Language Development: Years 7 and beyond</vt:lpstr>
      <vt:lpstr>Early Acquisition of Literacy</vt:lpstr>
      <vt:lpstr>Enhancing Listening Skills—Phonological Awareness</vt:lpstr>
      <vt:lpstr>Stage 1—Emergent Writing (1 of 2)</vt:lpstr>
      <vt:lpstr>Stage 1—Emergent Writing (2 of 2)</vt:lpstr>
      <vt:lpstr>Stage 2—Early Writing</vt:lpstr>
      <vt:lpstr>Stage 3—Fluent Writing (1 of 2)</vt:lpstr>
      <vt:lpstr>Stage 3—Fluent Writing (2 of 2)</vt:lpstr>
      <vt:lpstr>Early Abilities</vt:lpstr>
      <vt:lpstr>Sequence of Developing Literacy</vt:lpstr>
      <vt:lpstr>Balanced and Integrated Literacy Programs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Developmentally Appropriate Curriculum: Best Practices in Early Childhood Education, 7e</dc:title>
  <dc:subject>Education</dc:subject>
  <dc:creator>Kostelnik/Soderman/Whiren/Rupiper</dc:creator>
  <cp:keywords>Developmentally Appropriate Curriculum</cp:keywords>
  <cp:lastModifiedBy>Josh Thompson</cp:lastModifiedBy>
  <cp:revision>878</cp:revision>
  <dcterms:modified xsi:type="dcterms:W3CDTF">2019-07-10T02:58:55Z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