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305" r:id="rId5"/>
    <p:sldId id="341" r:id="rId6"/>
    <p:sldId id="296" r:id="rId7"/>
    <p:sldId id="342" r:id="rId8"/>
    <p:sldId id="346" r:id="rId9"/>
    <p:sldId id="347" r:id="rId10"/>
    <p:sldId id="306" r:id="rId11"/>
    <p:sldId id="338" r:id="rId12"/>
    <p:sldId id="320" r:id="rId13"/>
    <p:sldId id="317" r:id="rId14"/>
    <p:sldId id="318" r:id="rId15"/>
    <p:sldId id="319" r:id="rId16"/>
    <p:sldId id="259" r:id="rId17"/>
    <p:sldId id="321" r:id="rId18"/>
    <p:sldId id="322" r:id="rId19"/>
    <p:sldId id="323" r:id="rId20"/>
    <p:sldId id="324" r:id="rId21"/>
    <p:sldId id="325" r:id="rId22"/>
    <p:sldId id="326" r:id="rId23"/>
    <p:sldId id="327" r:id="rId24"/>
    <p:sldId id="328" r:id="rId25"/>
    <p:sldId id="329" r:id="rId26"/>
    <p:sldId id="307" r:id="rId27"/>
    <p:sldId id="343" r:id="rId28"/>
    <p:sldId id="315" r:id="rId29"/>
    <p:sldId id="294" r:id="rId30"/>
    <p:sldId id="344" r:id="rId31"/>
    <p:sldId id="310" r:id="rId32"/>
    <p:sldId id="345"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C189276-60A0-86E7-CE21-411F68D77F06}" name="Josh Thompson" initials="JT" userId="S::Josh.Thompson@tamuc.edu::7a31bbea-ccc7-4cdc-ae70-7e1181c91a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4879" autoAdjust="0"/>
  </p:normalViewPr>
  <p:slideViewPr>
    <p:cSldViewPr snapToGrid="0">
      <p:cViewPr varScale="1">
        <p:scale>
          <a:sx n="96" d="100"/>
          <a:sy n="96" d="100"/>
        </p:scale>
        <p:origin x="90" y="4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11/27/2023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53708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Cascades in Development</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Cascades in Development</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Cascades in Development</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Cascades in Development</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Cascades in Development</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Cascades in Development</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Cascades in Development</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Cascades in Development</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Cascades in Development</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Cascades in Development</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dirty="0"/>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dirty="0"/>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dirty="0"/>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dirty="0"/>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dirty="0"/>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dirty="0"/>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dirty="0"/>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dirty="0"/>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Cascades in Development</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ructural-learning.com/post/bronfenbrenners-ecological-model" TargetMode="External"/><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hyperlink" Target="http://www.4mylearn.org/Neurodiversity.html" TargetMode="External"/><Relationship Id="rId5" Type="http://schemas.openxmlformats.org/officeDocument/2006/relationships/image" Target="../media/image21.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hyperlink" Target="http://faculty.tamuc.edu/jthompson/dap"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aculty.tamuc.edu/jthompson/co-la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619263" y="2884932"/>
            <a:ext cx="5138530" cy="1088136"/>
          </a:xfrm>
        </p:spPr>
        <p:txBody>
          <a:bodyPr/>
          <a:lstStyle/>
          <a:p>
            <a:r>
              <a:rPr lang="en-US" sz="3800" dirty="0"/>
              <a:t>Cascading Waves and Cycles of Development</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49486" y="1812470"/>
            <a:ext cx="4278085" cy="1273629"/>
          </a:xfrm>
        </p:spPr>
        <p:txBody>
          <a:bodyPr>
            <a:normAutofit/>
          </a:bodyPr>
          <a:lstStyle/>
          <a:p>
            <a:r>
              <a:rPr lang="en-US" dirty="0"/>
              <a:t>Zlata Stanković-Ramirez, Ph.D.</a:t>
            </a:r>
          </a:p>
          <a:p>
            <a:r>
              <a:rPr lang="en-US" dirty="0"/>
              <a:t>Josh Thompson, Ph.D.</a:t>
            </a:r>
          </a:p>
        </p:txBody>
      </p:sp>
      <p:sp>
        <p:nvSpPr>
          <p:cNvPr id="4" name="Subtitle 2">
            <a:extLst>
              <a:ext uri="{FF2B5EF4-FFF2-40B4-BE49-F238E27FC236}">
                <a16:creationId xmlns:a16="http://schemas.microsoft.com/office/drawing/2014/main" id="{C291B911-1B38-225A-A9DB-D464C5F1249D}"/>
              </a:ext>
            </a:extLst>
          </p:cNvPr>
          <p:cNvSpPr txBox="1">
            <a:spLocks/>
          </p:cNvSpPr>
          <p:nvPr/>
        </p:nvSpPr>
        <p:spPr>
          <a:xfrm>
            <a:off x="4049486" y="4479470"/>
            <a:ext cx="4278085" cy="12736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Drawn from NAEYC (2022) &amp; Co-LAB, a collaboration of international scholars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DAP: I. Development and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rmAutofit/>
          </a:bodyPr>
          <a:lstStyle/>
          <a:p>
            <a:r>
              <a:rPr lang="en-US" altLang="en-US" sz="2800" i="1" dirty="0">
                <a:effectLst/>
              </a:rPr>
              <a:t>First, what is known about child development and learning —  </a:t>
            </a:r>
            <a:r>
              <a:rPr lang="en-US" altLang="en-US" sz="2800" dirty="0">
                <a:effectLst/>
              </a:rPr>
              <a:t>knowledge of age-related human characteristics that permits general </a:t>
            </a:r>
            <a:r>
              <a:rPr lang="en-US" altLang="en-US" sz="2800" dirty="0">
                <a:effectLst/>
                <a:latin typeface="+mn-lt"/>
              </a:rPr>
              <a:t>predictions</a:t>
            </a:r>
            <a:r>
              <a:rPr lang="en-US" altLang="en-US" sz="2800" dirty="0">
                <a:effectLst/>
              </a:rPr>
              <a:t> within an age range about what activities, materials, interactions, or experiences will be safe, healthy, interesting, achievable, and also challenging to children;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406073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 The individual child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altLang="en-US" sz="4800" i="1" dirty="0">
                <a:effectLst/>
              </a:rPr>
              <a:t>Next, what is known about the strengths, interests, and needs of each individual child in the group – </a:t>
            </a:r>
            <a:r>
              <a:rPr lang="en-US" altLang="en-US" sz="4800" dirty="0">
                <a:effectLst/>
              </a:rPr>
              <a:t>to be able to adapt for and be responsive to inevitable individual variation;</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62838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III. Social and Cultural Context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altLang="en-US" sz="3100" i="1" dirty="0">
                <a:effectLst/>
              </a:rPr>
              <a:t>Finally, knowledge of the social and cultural contexts in which children live – </a:t>
            </a:r>
            <a:r>
              <a:rPr lang="en-US" altLang="en-US" sz="3100" dirty="0">
                <a:effectLst/>
              </a:rPr>
              <a:t>to ensure that learning </a:t>
            </a:r>
            <a:r>
              <a:rPr lang="en-US" altLang="en-US" sz="3100" dirty="0">
                <a:effectLst/>
                <a:latin typeface="+mn-lt"/>
              </a:rPr>
              <a:t>experiences</a:t>
            </a:r>
            <a:r>
              <a:rPr lang="en-US" altLang="en-US" sz="3100" dirty="0">
                <a:effectLst/>
              </a:rPr>
              <a:t> are meaningful, relevant, and respectful for the participating children and their families.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77948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13460"/>
          </a:xfrm>
        </p:spPr>
        <p:txBody>
          <a:bodyPr/>
          <a:lstStyle/>
          <a:p>
            <a:r>
              <a:rPr lang="en-US" dirty="0"/>
              <a:t>DAP: 9 Principles</a:t>
            </a:r>
          </a:p>
        </p:txBody>
      </p:sp>
    </p:spTree>
    <p:extLst>
      <p:ext uri="{BB962C8B-B14F-4D97-AF65-F5344CB8AC3E}">
        <p14:creationId xmlns:p14="http://schemas.microsoft.com/office/powerpoint/2010/main" val="34467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1. Nature AND Nurture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are dynamic processes that reflect the complex interplay between a child’s biological characteristics and the environment, each shaping the other as well as future patterns of growth. </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68523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2. Domains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92500" lnSpcReduction="10000"/>
          </a:bodyPr>
          <a:lstStyle/>
          <a:p>
            <a:r>
              <a:rPr lang="en-US" sz="3300" b="1" i="0" u="none" strike="noStrike" baseline="0" dirty="0">
                <a:solidFill>
                  <a:srgbClr val="414042"/>
                </a:solidFill>
                <a:latin typeface="+mn-lt"/>
              </a:rPr>
              <a:t>All domains of child development—physical, aesthetic, cognitive, social, emotional, and linguistic development (including bilingual or multilingual development), as well as approaches to learning—are important; each domain both supports and is supported by the others.</a:t>
            </a:r>
          </a:p>
          <a:p>
            <a:endParaRPr lang="en-US" altLang="en-US" sz="3300" dirty="0">
              <a:latin typeface="+mn-lt"/>
            </a:endParaRPr>
          </a:p>
          <a:p>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16066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3. Play</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Play promotes joyful learning that fosters self-regulation, language, cognitive and social competencies as well as content knowledge across disciplines. Play is essential for all children, birth through age 8.</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30754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4. Variations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Although general progressions of development and learning can be identified, variations due to cultural contexts, experiences, and individual differences must also be considered.</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37125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5. Constructive Learning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3300" b="1" i="0" u="none" strike="noStrike" baseline="0" dirty="0">
                <a:solidFill>
                  <a:srgbClr val="414042"/>
                </a:solidFill>
                <a:latin typeface="+mn-lt"/>
              </a:rPr>
              <a:t>Children are active learners from birth, constantly taking in and organizing information to create meaning through their relationships, their interactions with their environment, and their overall experiences.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57487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6. Motivation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Autofit/>
          </a:bodyPr>
          <a:lstStyle/>
          <a:p>
            <a:r>
              <a:rPr lang="en-US" sz="2800" b="1" i="0" u="none" strike="noStrike" baseline="0" dirty="0">
                <a:solidFill>
                  <a:srgbClr val="414142"/>
                </a:solidFill>
                <a:latin typeface="+mn-lt"/>
              </a:rPr>
              <a:t>Children’s motivation to learn is increased when their learning environment fosters their sense of belonging, purpose, and agency. Curricula and teaching methods build on each child’s assets by connecting their experiences in the school or learning environment to their home and community settings.</a:t>
            </a:r>
            <a:endParaRPr lang="en-US" altLang="en-US" sz="28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114342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B9CA-D492-1EAC-0FAC-414188485B1F}"/>
              </a:ext>
            </a:extLst>
          </p:cNvPr>
          <p:cNvSpPr>
            <a:spLocks noGrp="1"/>
          </p:cNvSpPr>
          <p:nvPr>
            <p:ph type="title"/>
          </p:nvPr>
        </p:nvSpPr>
        <p:spPr>
          <a:xfrm>
            <a:off x="7327556" y="978408"/>
            <a:ext cx="4605364" cy="1325880"/>
          </a:xfrm>
        </p:spPr>
        <p:txBody>
          <a:bodyPr/>
          <a:lstStyle/>
          <a:p>
            <a:r>
              <a:rPr lang="en-US" dirty="0"/>
              <a:t>Drs. Z and JT</a:t>
            </a:r>
          </a:p>
        </p:txBody>
      </p:sp>
      <p:sp>
        <p:nvSpPr>
          <p:cNvPr id="3" name="Footer Placeholder 2">
            <a:extLst>
              <a:ext uri="{FF2B5EF4-FFF2-40B4-BE49-F238E27FC236}">
                <a16:creationId xmlns:a16="http://schemas.microsoft.com/office/drawing/2014/main" id="{1ADABF98-65DD-3186-5E50-A136C8A9A773}"/>
              </a:ext>
            </a:extLst>
          </p:cNvPr>
          <p:cNvSpPr>
            <a:spLocks noGrp="1"/>
          </p:cNvSpPr>
          <p:nvPr>
            <p:ph type="ftr" sz="quarter" idx="11"/>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46E2782E-270C-4178-0176-C355FE222CC5}"/>
              </a:ext>
            </a:extLst>
          </p:cNvPr>
          <p:cNvSpPr>
            <a:spLocks noGrp="1"/>
          </p:cNvSpPr>
          <p:nvPr>
            <p:ph type="sldNum" sz="quarter" idx="12"/>
          </p:nvPr>
        </p:nvSpPr>
        <p:spPr/>
        <p:txBody>
          <a:bodyPr/>
          <a:lstStyle/>
          <a:p>
            <a:fld id="{294A09A9-5501-47C1-A89A-A340965A2BE2}" type="slidenum">
              <a:rPr lang="en-US" smtClean="0"/>
              <a:t>2</a:t>
            </a:fld>
            <a:endParaRPr lang="en-US" dirty="0"/>
          </a:p>
        </p:txBody>
      </p:sp>
      <p:pic>
        <p:nvPicPr>
          <p:cNvPr id="9" name="Picture 8">
            <a:extLst>
              <a:ext uri="{FF2B5EF4-FFF2-40B4-BE49-F238E27FC236}">
                <a16:creationId xmlns:a16="http://schemas.microsoft.com/office/drawing/2014/main" id="{ABFAF1DB-D0FF-F820-C1CA-4B36F63ADD75}"/>
              </a:ext>
            </a:extLst>
          </p:cNvPr>
          <p:cNvPicPr>
            <a:picLocks noChangeAspect="1"/>
          </p:cNvPicPr>
          <p:nvPr/>
        </p:nvPicPr>
        <p:blipFill>
          <a:blip r:embed="rId2"/>
          <a:stretch>
            <a:fillRect/>
          </a:stretch>
        </p:blipFill>
        <p:spPr>
          <a:xfrm>
            <a:off x="2973921" y="1464564"/>
            <a:ext cx="2738958" cy="3648499"/>
          </a:xfrm>
          <a:prstGeom prst="rect">
            <a:avLst/>
          </a:prstGeom>
        </p:spPr>
      </p:pic>
      <p:sp>
        <p:nvSpPr>
          <p:cNvPr id="11" name="Content Placeholder 10">
            <a:extLst>
              <a:ext uri="{FF2B5EF4-FFF2-40B4-BE49-F238E27FC236}">
                <a16:creationId xmlns:a16="http://schemas.microsoft.com/office/drawing/2014/main" id="{4487B2DA-BFC2-9B93-07F6-C2261F1541AC}"/>
              </a:ext>
            </a:extLst>
          </p:cNvPr>
          <p:cNvSpPr>
            <a:spLocks noGrp="1"/>
          </p:cNvSpPr>
          <p:nvPr>
            <p:ph sz="quarter" idx="4"/>
          </p:nvPr>
        </p:nvSpPr>
        <p:spPr>
          <a:xfrm>
            <a:off x="7327556" y="2194560"/>
            <a:ext cx="4605363" cy="4306824"/>
          </a:xfrm>
        </p:spPr>
        <p:txBody>
          <a:bodyPr>
            <a:normAutofit fontScale="77500" lnSpcReduction="20000"/>
          </a:bodyPr>
          <a:lstStyle/>
          <a:p>
            <a:pPr>
              <a:lnSpc>
                <a:spcPct val="100000"/>
              </a:lnSpc>
            </a:pPr>
            <a:r>
              <a:rPr lang="en-US" b="1" dirty="0"/>
              <a:t>Zlata Stanković-Ramirez, Ph.D. </a:t>
            </a:r>
          </a:p>
          <a:p>
            <a:pPr>
              <a:lnSpc>
                <a:spcPct val="100000"/>
              </a:lnSpc>
            </a:pPr>
            <a:r>
              <a:rPr lang="en-US" dirty="0"/>
              <a:t>Assistant Professor of Instruction in Psychology</a:t>
            </a:r>
          </a:p>
          <a:p>
            <a:pPr>
              <a:lnSpc>
                <a:spcPct val="100000"/>
              </a:lnSpc>
            </a:pPr>
            <a:r>
              <a:rPr lang="en-US" dirty="0"/>
              <a:t>The University of Texas at Dallas</a:t>
            </a:r>
          </a:p>
          <a:p>
            <a:pPr>
              <a:lnSpc>
                <a:spcPct val="100000"/>
              </a:lnSpc>
            </a:pPr>
            <a:r>
              <a:rPr lang="en-US" dirty="0"/>
              <a:t>School of Behavioral &amp; Brain Sciences</a:t>
            </a:r>
          </a:p>
          <a:p>
            <a:pPr>
              <a:lnSpc>
                <a:spcPct val="100000"/>
              </a:lnSpc>
            </a:pPr>
            <a:r>
              <a:rPr lang="en-US" dirty="0"/>
              <a:t>Richardson, Texas</a:t>
            </a:r>
          </a:p>
          <a:p>
            <a:pPr>
              <a:lnSpc>
                <a:spcPct val="100000"/>
              </a:lnSpc>
            </a:pPr>
            <a:r>
              <a:rPr lang="en-US" dirty="0"/>
              <a:t>zlata.stankovic-ramirez@utdallas.edu</a:t>
            </a:r>
          </a:p>
          <a:p>
            <a:pPr>
              <a:lnSpc>
                <a:spcPct val="100000"/>
              </a:lnSpc>
            </a:pPr>
            <a:endParaRPr lang="en-US" dirty="0"/>
          </a:p>
          <a:p>
            <a:pPr>
              <a:lnSpc>
                <a:spcPct val="100000"/>
              </a:lnSpc>
            </a:pPr>
            <a:r>
              <a:rPr lang="en-US" b="1" dirty="0"/>
              <a:t>Josh Thompson, Ph.D. </a:t>
            </a:r>
          </a:p>
          <a:p>
            <a:pPr>
              <a:lnSpc>
                <a:spcPct val="100000"/>
              </a:lnSpc>
            </a:pPr>
            <a:r>
              <a:rPr lang="en-US" dirty="0"/>
              <a:t>Professor Early Childhood Education </a:t>
            </a:r>
          </a:p>
          <a:p>
            <a:pPr>
              <a:lnSpc>
                <a:spcPct val="100000"/>
              </a:lnSpc>
            </a:pPr>
            <a:r>
              <a:rPr lang="en-US" dirty="0"/>
              <a:t>Texas A&amp;M University-Commerce</a:t>
            </a:r>
          </a:p>
          <a:p>
            <a:pPr>
              <a:lnSpc>
                <a:spcPct val="100000"/>
              </a:lnSpc>
            </a:pPr>
            <a:r>
              <a:rPr lang="en-US" dirty="0"/>
              <a:t>Commerce, Texas </a:t>
            </a:r>
          </a:p>
          <a:p>
            <a:pPr>
              <a:lnSpc>
                <a:spcPct val="100000"/>
              </a:lnSpc>
            </a:pPr>
            <a:r>
              <a:rPr lang="en-US" dirty="0"/>
              <a:t>josh.thompson@tamuc.edu</a:t>
            </a:r>
          </a:p>
        </p:txBody>
      </p:sp>
    </p:spTree>
    <p:extLst>
      <p:ext uri="{BB962C8B-B14F-4D97-AF65-F5344CB8AC3E}">
        <p14:creationId xmlns:p14="http://schemas.microsoft.com/office/powerpoint/2010/main" val="345148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7. Integrated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651760"/>
            <a:ext cx="8695944" cy="2697480"/>
          </a:xfrm>
        </p:spPr>
        <p:txBody>
          <a:bodyPr>
            <a:noAutofit/>
          </a:bodyPr>
          <a:lstStyle/>
          <a:p>
            <a:r>
              <a:rPr lang="en-US" sz="2600" b="1" i="0" u="none" strike="noStrike" baseline="0" dirty="0">
                <a:solidFill>
                  <a:srgbClr val="414142"/>
                </a:solidFill>
                <a:latin typeface="+mn-lt"/>
              </a:rPr>
              <a:t>Children learn in an integrated fashion that cuts across academic disciplines or subject areas. Because the foundations of subject area knowledge are established in early childhood, educators need subject-area knowledge, an understanding of the learning progressions within each subject area, and pedagogical knowledge about teaching each subject area’s content effectively.</a:t>
            </a:r>
            <a:endParaRPr lang="en-US" altLang="en-US" sz="26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103649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8. ZPD</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300" b="1" i="0" u="none" strike="noStrike" baseline="0" dirty="0">
                <a:solidFill>
                  <a:srgbClr val="414142"/>
                </a:solidFill>
                <a:latin typeface="+mn-lt"/>
              </a:rPr>
              <a:t>Development and learning advance when children are challenged to achieve at a level just beyond their current mastery and when they have many opportunities to reflect on and practice newly acquired skills.</a:t>
            </a:r>
            <a:endParaRPr lang="en-US" altLang="en-US" sz="3300"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60574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DAP: 9. Tech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fontScale="85000" lnSpcReduction="20000"/>
          </a:bodyPr>
          <a:lstStyle/>
          <a:p>
            <a:r>
              <a:rPr lang="en-US" sz="3300" b="1" i="0" u="none" strike="noStrike" baseline="0" dirty="0">
                <a:solidFill>
                  <a:srgbClr val="414142"/>
                </a:solidFill>
                <a:latin typeface="+mn-lt"/>
              </a:rPr>
              <a:t>Used responsibly and intentionally, technology and interactive media can be valuable tools for supporting children’s development and learning.</a:t>
            </a:r>
          </a:p>
          <a:p>
            <a:r>
              <a:rPr lang="en-US" sz="3300" b="1" i="0" u="none" strike="noStrike" baseline="0" dirty="0">
                <a:solidFill>
                  <a:srgbClr val="414142"/>
                </a:solidFill>
                <a:latin typeface="+mn-lt"/>
              </a:rPr>
              <a:t>(NAEYC, 2020) </a:t>
            </a:r>
          </a:p>
          <a:p>
            <a:r>
              <a:rPr lang="en-US" altLang="en-US" sz="3600" b="1" dirty="0">
                <a:solidFill>
                  <a:srgbClr val="414142"/>
                </a:solidFill>
                <a:effectLst/>
                <a:latin typeface="+mn-lt"/>
              </a:rPr>
              <a:t>Q2: How does your use of technology enhance children’s development and well-being? </a:t>
            </a:r>
            <a:endParaRPr lang="en-US" altLang="en-US" sz="3600" b="1" dirty="0">
              <a:effectLst/>
              <a:latin typeface="+mn-l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16764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p:txBody>
          <a:bodyPr/>
          <a:lstStyle/>
          <a:p>
            <a:r>
              <a:rPr lang="en-US" dirty="0">
                <a:solidFill>
                  <a:schemeClr val="accent3"/>
                </a:solidFill>
                <a:ea typeface="Baskerville" panose="02020502070401020303" pitchFamily="18" charset="0"/>
                <a:cs typeface="Calibri Light"/>
              </a:rPr>
              <a:t>Theories of Development </a:t>
            </a:r>
            <a:endParaRPr lang="en-US" dirty="0"/>
          </a:p>
        </p:txBody>
      </p:sp>
      <p:sp>
        <p:nvSpPr>
          <p:cNvPr id="21" name="Text Placeholder 20">
            <a:extLst>
              <a:ext uri="{FF2B5EF4-FFF2-40B4-BE49-F238E27FC236}">
                <a16:creationId xmlns:a16="http://schemas.microsoft.com/office/drawing/2014/main" id="{126B3CE3-4128-8F8E-0760-8B64348682F5}"/>
              </a:ext>
            </a:extLst>
          </p:cNvPr>
          <p:cNvSpPr>
            <a:spLocks noGrp="1"/>
          </p:cNvSpPr>
          <p:nvPr>
            <p:ph type="body" sz="quarter" idx="13"/>
          </p:nvPr>
        </p:nvSpPr>
        <p:spPr/>
        <p:txBody>
          <a:bodyPr/>
          <a:lstStyle/>
          <a:p>
            <a:r>
              <a:rPr lang="en-US" sz="1800" dirty="0"/>
              <a:t>Planes of Development</a:t>
            </a:r>
          </a:p>
        </p:txBody>
      </p:sp>
      <p:sp>
        <p:nvSpPr>
          <p:cNvPr id="27" name="Text Placeholder 26">
            <a:extLst>
              <a:ext uri="{FF2B5EF4-FFF2-40B4-BE49-F238E27FC236}">
                <a16:creationId xmlns:a16="http://schemas.microsoft.com/office/drawing/2014/main" id="{AD3E159C-8F18-6271-D733-C11E52BA168F}"/>
              </a:ext>
            </a:extLst>
          </p:cNvPr>
          <p:cNvSpPr>
            <a:spLocks noGrp="1"/>
          </p:cNvSpPr>
          <p:nvPr>
            <p:ph type="body" sz="quarter" idx="19"/>
          </p:nvPr>
        </p:nvSpPr>
        <p:spPr/>
        <p:txBody>
          <a:bodyPr/>
          <a:lstStyle/>
          <a:p>
            <a:r>
              <a:rPr lang="en-US" dirty="0"/>
              <a:t>Ages and Stages</a:t>
            </a:r>
          </a:p>
        </p:txBody>
      </p:sp>
      <p:sp>
        <p:nvSpPr>
          <p:cNvPr id="26" name="Text Placeholder 25">
            <a:extLst>
              <a:ext uri="{FF2B5EF4-FFF2-40B4-BE49-F238E27FC236}">
                <a16:creationId xmlns:a16="http://schemas.microsoft.com/office/drawing/2014/main" id="{3B78A704-3F4C-BA60-E2A0-78C04422CC59}"/>
              </a:ext>
            </a:extLst>
          </p:cNvPr>
          <p:cNvSpPr>
            <a:spLocks noGrp="1"/>
          </p:cNvSpPr>
          <p:nvPr>
            <p:ph type="body" sz="quarter" idx="18"/>
          </p:nvPr>
        </p:nvSpPr>
        <p:spPr/>
        <p:txBody>
          <a:bodyPr/>
          <a:lstStyle/>
          <a:p>
            <a:r>
              <a:rPr lang="en-US" dirty="0"/>
              <a:t>Piaget, Vygotsky, Erikson</a:t>
            </a:r>
          </a:p>
        </p:txBody>
      </p:sp>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p:txBody>
          <a:bodyPr/>
          <a:lstStyle/>
          <a:p>
            <a:r>
              <a:rPr lang="en-US" sz="1700" dirty="0"/>
              <a:t>Multiple Intelligences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p:txBody>
          <a:bodyPr/>
          <a:lstStyle/>
          <a:p>
            <a:r>
              <a:rPr lang="en-US" dirty="0"/>
              <a:t>Gardner</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a:lstStyle/>
          <a:p>
            <a:r>
              <a:rPr lang="en-US" sz="1700" dirty="0"/>
              <a:t>Ecological Systems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8677009" y="4302125"/>
            <a:ext cx="2194560" cy="274320"/>
          </a:xfrm>
        </p:spPr>
        <p:txBody>
          <a:bodyPr/>
          <a:lstStyle/>
          <a:p>
            <a:r>
              <a:rPr lang="en-US" sz="1400" dirty="0"/>
              <a:t>Bronfenbrenner</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23</a:t>
            </a:fld>
            <a:endParaRPr lang="en-US" dirty="0"/>
          </a:p>
        </p:txBody>
      </p:sp>
      <p:pic>
        <p:nvPicPr>
          <p:cNvPr id="11" name="Picture Placeholder 10" descr="A drawing of a person&#10;&#10;Description automatically generated">
            <a:extLst>
              <a:ext uri="{FF2B5EF4-FFF2-40B4-BE49-F238E27FC236}">
                <a16:creationId xmlns:a16="http://schemas.microsoft.com/office/drawing/2014/main" id="{B96C3808-EB65-71FF-56D0-6557100EA538}"/>
              </a:ext>
            </a:extLst>
          </p:cNvPr>
          <p:cNvPicPr>
            <a:picLocks noGrp="1" noChangeAspect="1"/>
          </p:cNvPicPr>
          <p:nvPr>
            <p:ph type="pic" sz="quarter" idx="12"/>
          </p:nvPr>
        </p:nvPicPr>
        <p:blipFill>
          <a:blip r:embed="rId2"/>
          <a:srcRect l="12471" r="12471"/>
          <a:stretch>
            <a:fillRect/>
          </a:stretch>
        </p:blipFill>
        <p:spPr>
          <a:xfrm rot="5400000">
            <a:off x="1376363" y="1798638"/>
            <a:ext cx="2058987" cy="2057400"/>
          </a:xfrm>
        </p:spPr>
      </p:pic>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sp>
        <p:nvSpPr>
          <p:cNvPr id="12" name="Text Placeholder 25">
            <a:extLst>
              <a:ext uri="{FF2B5EF4-FFF2-40B4-BE49-F238E27FC236}">
                <a16:creationId xmlns:a16="http://schemas.microsoft.com/office/drawing/2014/main" id="{30CE68BD-8CA7-2830-C720-A56CC3E6720A}"/>
              </a:ext>
            </a:extLst>
          </p:cNvPr>
          <p:cNvSpPr txBox="1">
            <a:spLocks/>
          </p:cNvSpPr>
          <p:nvPr/>
        </p:nvSpPr>
        <p:spPr>
          <a:xfrm>
            <a:off x="1440182" y="4306022"/>
            <a:ext cx="2194560" cy="27432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Clr>
                <a:srgbClr val="73292A"/>
              </a:buClr>
              <a:buFont typeface="Arial" panose="020B0604020202020204" pitchFamily="34" charset="0"/>
              <a:buNone/>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Montessori</a:t>
            </a:r>
          </a:p>
        </p:txBody>
      </p:sp>
      <p:pic>
        <p:nvPicPr>
          <p:cNvPr id="9" name="Picture Placeholder 8" descr="A diagram of different types of systems&#10;&#10;Description automatically generated">
            <a:hlinkClick r:id="rId3"/>
            <a:extLst>
              <a:ext uri="{FF2B5EF4-FFF2-40B4-BE49-F238E27FC236}">
                <a16:creationId xmlns:a16="http://schemas.microsoft.com/office/drawing/2014/main" id="{E141914C-0455-9340-CD69-625E7BEB950A}"/>
              </a:ext>
            </a:extLst>
          </p:cNvPr>
          <p:cNvPicPr>
            <a:picLocks noGrp="1" noChangeAspect="1"/>
          </p:cNvPicPr>
          <p:nvPr>
            <p:ph type="pic" sz="quarter" idx="15"/>
          </p:nvPr>
        </p:nvPicPr>
        <p:blipFill>
          <a:blip r:embed="rId4"/>
          <a:srcRect l="39" r="39"/>
          <a:stretch>
            <a:fillRect/>
          </a:stretch>
        </p:blipFill>
        <p:spPr>
          <a:xfrm>
            <a:off x="8664575" y="1868488"/>
            <a:ext cx="2057400" cy="2058987"/>
          </a:xfrm>
        </p:spPr>
      </p:pic>
      <p:pic>
        <p:nvPicPr>
          <p:cNvPr id="25" name="Picture Placeholder 24" descr="A cartoon of a child holding a glass of water&#10;&#10;Description automatically generated">
            <a:extLst>
              <a:ext uri="{FF2B5EF4-FFF2-40B4-BE49-F238E27FC236}">
                <a16:creationId xmlns:a16="http://schemas.microsoft.com/office/drawing/2014/main" id="{5EB30AFF-6CE0-7EC3-8650-A8B38AE62FF2}"/>
              </a:ext>
            </a:extLst>
          </p:cNvPr>
          <p:cNvPicPr>
            <a:picLocks noGrp="1" noChangeAspect="1"/>
          </p:cNvPicPr>
          <p:nvPr>
            <p:ph type="pic" sz="quarter" idx="17"/>
          </p:nvPr>
        </p:nvPicPr>
        <p:blipFill>
          <a:blip r:embed="rId5"/>
          <a:srcRect l="16692" r="16692"/>
          <a:stretch>
            <a:fillRect/>
          </a:stretch>
        </p:blipFill>
        <p:spPr/>
      </p:pic>
      <p:pic>
        <p:nvPicPr>
          <p:cNvPr id="6" name="Picture Placeholder 5" descr="A circular chart with different colored circles&#10;&#10;Description automatically generated with medium confidence">
            <a:hlinkClick r:id="rId6"/>
            <a:extLst>
              <a:ext uri="{FF2B5EF4-FFF2-40B4-BE49-F238E27FC236}">
                <a16:creationId xmlns:a16="http://schemas.microsoft.com/office/drawing/2014/main" id="{BDC6B096-5FC3-C8CE-5218-E476572304D9}"/>
              </a:ext>
            </a:extLst>
          </p:cNvPr>
          <p:cNvPicPr>
            <a:picLocks noGrp="1" noChangeAspect="1"/>
          </p:cNvPicPr>
          <p:nvPr>
            <p:ph type="pic" sz="quarter" idx="16"/>
          </p:nvPr>
        </p:nvPicPr>
        <p:blipFill>
          <a:blip r:embed="rId7"/>
          <a:srcRect l="39" r="39"/>
          <a:stretch>
            <a:fillRect/>
          </a:stretch>
        </p:blipFill>
        <p:spPr/>
      </p:pic>
    </p:spTree>
    <p:extLst>
      <p:ext uri="{BB962C8B-B14F-4D97-AF65-F5344CB8AC3E}">
        <p14:creationId xmlns:p14="http://schemas.microsoft.com/office/powerpoint/2010/main" val="227683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6569593-FAD4-3D3C-5FB2-6E9C7B4A0654}"/>
              </a:ext>
            </a:extLst>
          </p:cNvPr>
          <p:cNvSpPr>
            <a:spLocks noGrp="1"/>
          </p:cNvSpPr>
          <p:nvPr>
            <p:ph type="body" sz="quarter" idx="21"/>
          </p:nvPr>
        </p:nvSpPr>
        <p:spPr>
          <a:xfrm>
            <a:off x="2286000" y="4444005"/>
            <a:ext cx="2194560" cy="355600"/>
          </a:xfrm>
        </p:spPr>
        <p:txBody>
          <a:bodyPr/>
          <a:lstStyle/>
          <a:p>
            <a:r>
              <a:rPr lang="en-US" sz="1700" dirty="0"/>
              <a:t>Waves and Cycles</a:t>
            </a:r>
          </a:p>
        </p:txBody>
      </p:sp>
      <p:sp>
        <p:nvSpPr>
          <p:cNvPr id="28" name="Text Placeholder 27">
            <a:extLst>
              <a:ext uri="{FF2B5EF4-FFF2-40B4-BE49-F238E27FC236}">
                <a16:creationId xmlns:a16="http://schemas.microsoft.com/office/drawing/2014/main" id="{B7455CD5-CB03-E684-FC3F-FE70DF6C472F}"/>
              </a:ext>
            </a:extLst>
          </p:cNvPr>
          <p:cNvSpPr>
            <a:spLocks noGrp="1"/>
          </p:cNvSpPr>
          <p:nvPr>
            <p:ph type="body" sz="quarter" idx="20"/>
          </p:nvPr>
        </p:nvSpPr>
        <p:spPr>
          <a:xfrm>
            <a:off x="2286000" y="4944980"/>
            <a:ext cx="2194560" cy="274320"/>
          </a:xfrm>
        </p:spPr>
        <p:txBody>
          <a:bodyPr/>
          <a:lstStyle/>
          <a:p>
            <a:r>
              <a:rPr lang="en-US" dirty="0"/>
              <a:t>Siegler (1996)</a:t>
            </a:r>
          </a:p>
        </p:txBody>
      </p:sp>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a:xfrm>
            <a:off x="7195877" y="4428649"/>
            <a:ext cx="2194560" cy="355600"/>
          </a:xfrm>
        </p:spPr>
        <p:txBody>
          <a:bodyPr/>
          <a:lstStyle/>
          <a:p>
            <a:r>
              <a:rPr lang="en-US" sz="1700" dirty="0"/>
              <a:t>Developmental Cascades</a:t>
            </a:r>
          </a:p>
        </p:txBody>
      </p:sp>
      <p:sp>
        <p:nvSpPr>
          <p:cNvPr id="30" name="Text Placeholder 29">
            <a:extLst>
              <a:ext uri="{FF2B5EF4-FFF2-40B4-BE49-F238E27FC236}">
                <a16:creationId xmlns:a16="http://schemas.microsoft.com/office/drawing/2014/main" id="{CB833035-7F55-7728-8060-8204B10C959B}"/>
              </a:ext>
            </a:extLst>
          </p:cNvPr>
          <p:cNvSpPr>
            <a:spLocks noGrp="1"/>
          </p:cNvSpPr>
          <p:nvPr>
            <p:ph type="body" sz="quarter" idx="22"/>
          </p:nvPr>
        </p:nvSpPr>
        <p:spPr>
          <a:xfrm>
            <a:off x="6647236" y="4784249"/>
            <a:ext cx="3688025" cy="870102"/>
          </a:xfrm>
        </p:spPr>
        <p:txBody>
          <a:bodyPr/>
          <a:lstStyle/>
          <a:p>
            <a:r>
              <a:rPr lang="en-US" dirty="0"/>
              <a:t>Masten &amp; </a:t>
            </a:r>
            <a:r>
              <a:rPr lang="en-US" dirty="0">
                <a:solidFill>
                  <a:schemeClr val="accent3"/>
                </a:solidFill>
                <a:cs typeface="Calibri"/>
              </a:rPr>
              <a:t>Cicchetti (2010)</a:t>
            </a:r>
          </a:p>
          <a:p>
            <a:r>
              <a:rPr lang="en-US" dirty="0"/>
              <a:t>Oakes &amp; Rakison (2020)</a:t>
            </a:r>
          </a:p>
          <a:p>
            <a:r>
              <a:rPr lang="en-US" dirty="0"/>
              <a:t>Tamis-LeMonda &amp; Lockman (2023)</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
        <p:nvSpPr>
          <p:cNvPr id="7" name="TextBox 6">
            <a:extLst>
              <a:ext uri="{FF2B5EF4-FFF2-40B4-BE49-F238E27FC236}">
                <a16:creationId xmlns:a16="http://schemas.microsoft.com/office/drawing/2014/main" id="{310142F8-6813-585F-2006-8AF74C13A558}"/>
              </a:ext>
            </a:extLst>
          </p:cNvPr>
          <p:cNvSpPr txBox="1"/>
          <p:nvPr/>
        </p:nvSpPr>
        <p:spPr>
          <a:xfrm>
            <a:off x="472732" y="-3328888"/>
            <a:ext cx="7337767" cy="923330"/>
          </a:xfrm>
          <a:prstGeom prst="rect">
            <a:avLst/>
          </a:prstGeom>
          <a:noFill/>
        </p:spPr>
        <p:txBody>
          <a:bodyPr wrap="square">
            <a:spAutoFit/>
          </a:bodyPr>
          <a:lstStyle/>
          <a:p>
            <a:pPr>
              <a:defRPr/>
            </a:pPr>
            <a:r>
              <a:rPr lang="en-US" dirty="0"/>
              <a:t>Planes, Ages and Stages</a:t>
            </a:r>
          </a:p>
          <a:p>
            <a:pPr>
              <a:defRPr/>
            </a:pPr>
            <a:r>
              <a:rPr lang="en-US" dirty="0"/>
              <a:t>Developmental Cascades  </a:t>
            </a:r>
          </a:p>
          <a:p>
            <a:pPr>
              <a:defRPr/>
            </a:pPr>
            <a:r>
              <a:rPr lang="en-US" dirty="0"/>
              <a:t>Waves and Cycles</a:t>
            </a:r>
          </a:p>
        </p:txBody>
      </p:sp>
      <p:pic>
        <p:nvPicPr>
          <p:cNvPr id="16" name="Picture 15" descr="Cascade of water flowing down over rocks">
            <a:extLst>
              <a:ext uri="{FF2B5EF4-FFF2-40B4-BE49-F238E27FC236}">
                <a16:creationId xmlns:a16="http://schemas.microsoft.com/office/drawing/2014/main" id="{2070D113-BE4A-CD28-8994-85EEF49CDBFB}"/>
              </a:ext>
            </a:extLst>
          </p:cNvPr>
          <p:cNvPicPr>
            <a:picLocks noChangeAspect="1"/>
          </p:cNvPicPr>
          <p:nvPr/>
        </p:nvPicPr>
        <p:blipFill>
          <a:blip r:embed="rId2"/>
          <a:stretch>
            <a:fillRect/>
          </a:stretch>
        </p:blipFill>
        <p:spPr>
          <a:xfrm>
            <a:off x="5928506" y="1489147"/>
            <a:ext cx="4406756" cy="2879494"/>
          </a:xfrm>
          <a:prstGeom prst="rect">
            <a:avLst/>
          </a:prstGeom>
        </p:spPr>
      </p:pic>
      <p:pic>
        <p:nvPicPr>
          <p:cNvPr id="23" name="Picture 1" descr="image002">
            <a:extLst>
              <a:ext uri="{FF2B5EF4-FFF2-40B4-BE49-F238E27FC236}">
                <a16:creationId xmlns:a16="http://schemas.microsoft.com/office/drawing/2014/main" id="{BE0AE3E0-EDB7-5378-7854-714BE98D2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149" y="1445259"/>
            <a:ext cx="4270940" cy="29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itle 76">
            <a:extLst>
              <a:ext uri="{FF2B5EF4-FFF2-40B4-BE49-F238E27FC236}">
                <a16:creationId xmlns:a16="http://schemas.microsoft.com/office/drawing/2014/main" id="{D9A0AA8E-BE3B-E949-89DB-0208EE4A67DD}"/>
              </a:ext>
            </a:extLst>
          </p:cNvPr>
          <p:cNvSpPr>
            <a:spLocks noGrp="1"/>
          </p:cNvSpPr>
          <p:nvPr>
            <p:ph type="title"/>
          </p:nvPr>
        </p:nvSpPr>
        <p:spPr>
          <a:xfrm>
            <a:off x="381000" y="133580"/>
            <a:ext cx="11430000" cy="1325563"/>
          </a:xfrm>
        </p:spPr>
        <p:txBody>
          <a:bodyPr/>
          <a:lstStyle/>
          <a:p>
            <a:r>
              <a:rPr lang="en-US" dirty="0"/>
              <a:t>New Perspectives of the Child</a:t>
            </a:r>
          </a:p>
        </p:txBody>
      </p:sp>
    </p:spTree>
    <p:extLst>
      <p:ext uri="{BB962C8B-B14F-4D97-AF65-F5344CB8AC3E}">
        <p14:creationId xmlns:p14="http://schemas.microsoft.com/office/powerpoint/2010/main" val="387700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Waves &amp; Cycles</a:t>
            </a:r>
            <a:endParaRPr lang="en-US" dirty="0"/>
          </a:p>
        </p:txBody>
      </p:sp>
      <p:sp>
        <p:nvSpPr>
          <p:cNvPr id="3" name="Footer Placeholder 2">
            <a:extLst>
              <a:ext uri="{FF2B5EF4-FFF2-40B4-BE49-F238E27FC236}">
                <a16:creationId xmlns:a16="http://schemas.microsoft.com/office/drawing/2014/main" id="{21137959-7D1F-FBB7-5094-07715179487F}"/>
              </a:ext>
            </a:extLst>
          </p:cNvPr>
          <p:cNvSpPr>
            <a:spLocks noGrp="1"/>
          </p:cNvSpPr>
          <p:nvPr>
            <p:ph type="ftr" sz="quarter" idx="10"/>
          </p:nvPr>
        </p:nvSpPr>
        <p:spPr/>
        <p:txBody>
          <a:bodyPr/>
          <a:lstStyle/>
          <a:p>
            <a:r>
              <a:rPr lang="en-US"/>
              <a:t>Cascades in Development</a:t>
            </a:r>
            <a:endParaRPr lang="en-US" dirty="0"/>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25</a:t>
            </a:fld>
            <a:endParaRPr lang="en-US" dirty="0"/>
          </a:p>
        </p:txBody>
      </p:sp>
      <p:pic>
        <p:nvPicPr>
          <p:cNvPr id="6" name="Content Placeholder 3" descr="Free picture: beach, children, fun, vacation, water, waves, ocean">
            <a:extLst>
              <a:ext uri="{FF2B5EF4-FFF2-40B4-BE49-F238E27FC236}">
                <a16:creationId xmlns:a16="http://schemas.microsoft.com/office/drawing/2014/main" id="{2D0EDA03-52F5-F8BC-F245-4E735A19293E}"/>
              </a:ext>
            </a:extLst>
          </p:cNvPr>
          <p:cNvPicPr>
            <a:picLocks noChangeAspect="1"/>
          </p:cNvPicPr>
          <p:nvPr/>
        </p:nvPicPr>
        <p:blipFill>
          <a:blip r:embed="rId2">
            <a:extLst>
              <a:ext uri="{28A0092B-C50C-407E-A947-70E740481C1C}">
                <a14:useLocalDpi xmlns:a14="http://schemas.microsoft.com/office/drawing/2010/main" val="0"/>
              </a:ext>
            </a:extLst>
          </a:blip>
          <a:srcRect l="16790" r="16790"/>
          <a:stretch>
            <a:fillRect/>
          </a:stretch>
        </p:blipFill>
        <p:spPr>
          <a:xfrm>
            <a:off x="1782705" y="2750121"/>
            <a:ext cx="2560695" cy="2562671"/>
          </a:xfrm>
          <a:prstGeom prst="rect">
            <a:avLst/>
          </a:prstGeom>
        </p:spPr>
      </p:pic>
      <p:sp>
        <p:nvSpPr>
          <p:cNvPr id="7" name="Content Placeholder 6">
            <a:extLst>
              <a:ext uri="{FF2B5EF4-FFF2-40B4-BE49-F238E27FC236}">
                <a16:creationId xmlns:a16="http://schemas.microsoft.com/office/drawing/2014/main" id="{38AC2F1C-0511-E825-0E94-2AE35CE3496E}"/>
              </a:ext>
            </a:extLst>
          </p:cNvPr>
          <p:cNvSpPr>
            <a:spLocks noGrp="1"/>
          </p:cNvSpPr>
          <p:nvPr>
            <p:ph sz="quarter" idx="12"/>
          </p:nvPr>
        </p:nvSpPr>
        <p:spPr>
          <a:xfrm>
            <a:off x="5301048" y="2615184"/>
            <a:ext cx="5915591" cy="3319272"/>
          </a:xfrm>
        </p:spPr>
        <p:txBody>
          <a:bodyPr/>
          <a:lstStyle/>
          <a:p>
            <a:pPr marL="0" indent="0">
              <a:buNone/>
            </a:pPr>
            <a:r>
              <a:rPr lang="en-US" sz="2800" dirty="0"/>
              <a:t>“The waves of development, the ebb and flow of growth and processing, acquisition and reconsideration, all together map a process of typical child development, and attending to these waves empowers educators of children of all ages to go with the flow.” </a:t>
            </a:r>
          </a:p>
          <a:p>
            <a:pPr marL="0" indent="0">
              <a:buNone/>
            </a:pPr>
            <a:r>
              <a:rPr lang="en-US" sz="2800" dirty="0"/>
              <a:t>Stankovi</a:t>
            </a:r>
            <a:r>
              <a:rPr lang="en-US" dirty="0"/>
              <a:t>ć</a:t>
            </a:r>
            <a:r>
              <a:rPr lang="en-US" sz="2800" dirty="0"/>
              <a:t>-Ramirez &amp; Thompson, 2022, 5</a:t>
            </a:r>
            <a:endParaRPr lang="en-US" dirty="0"/>
          </a:p>
        </p:txBody>
      </p:sp>
    </p:spTree>
    <p:extLst>
      <p:ext uri="{BB962C8B-B14F-4D97-AF65-F5344CB8AC3E}">
        <p14:creationId xmlns:p14="http://schemas.microsoft.com/office/powerpoint/2010/main" val="5889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ext Placeholder 2">
            <a:extLst>
              <a:ext uri="{FF2B5EF4-FFF2-40B4-BE49-F238E27FC236}">
                <a16:creationId xmlns:a16="http://schemas.microsoft.com/office/drawing/2014/main" id="{EFB90AB4-D228-4548-B072-726498212362}"/>
              </a:ext>
            </a:extLst>
          </p:cNvPr>
          <p:cNvSpPr>
            <a:spLocks noGrp="1"/>
          </p:cNvSpPr>
          <p:nvPr>
            <p:ph type="body" idx="1"/>
          </p:nvPr>
        </p:nvSpPr>
        <p:spPr/>
        <p:txBody>
          <a:bodyPr>
            <a:normAutofit/>
          </a:bodyPr>
          <a:lstStyle/>
          <a:p>
            <a:r>
              <a:rPr lang="en-US" dirty="0"/>
              <a:t>I</a:t>
            </a:r>
            <a:r>
              <a:rPr lang="en-US" sz="2000" dirty="0"/>
              <a:t>nsights from Developmental Psychology</a:t>
            </a:r>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6289612" y="2770632"/>
            <a:ext cx="5065776" cy="1054387"/>
          </a:xfrm>
        </p:spPr>
        <p:txBody>
          <a:bodyPr/>
          <a:lstStyle/>
          <a:p>
            <a:r>
              <a:rPr lang="en-US" dirty="0"/>
              <a:t>Society for Research in Child Development SRCD  </a:t>
            </a:r>
          </a:p>
          <a:p>
            <a:r>
              <a:rPr lang="en-US" dirty="0"/>
              <a:t>Oakes &amp; Rakison (2020) </a:t>
            </a:r>
          </a:p>
          <a:p>
            <a:r>
              <a:rPr lang="en-US" dirty="0"/>
              <a:t>Tamis-LeMonda and Lockman (2023)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umbrella image from Winnie the Pooh by A. A. Milne</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a:t>Cascades in Development</a:t>
            </a:r>
            <a:endParaRPr lang="en-US" dirty="0"/>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26</a:t>
            </a:fld>
            <a:endParaRPr lang="en-US" dirty="0"/>
          </a:p>
        </p:txBody>
      </p:sp>
      <p:pic>
        <p:nvPicPr>
          <p:cNvPr id="11" name="Picture 10">
            <a:extLst>
              <a:ext uri="{FF2B5EF4-FFF2-40B4-BE49-F238E27FC236}">
                <a16:creationId xmlns:a16="http://schemas.microsoft.com/office/drawing/2014/main" id="{C563413D-D729-B9B9-FB57-15DD9887D2F2}"/>
              </a:ext>
            </a:extLst>
          </p:cNvPr>
          <p:cNvPicPr>
            <a:picLocks noChangeAspect="1"/>
          </p:cNvPicPr>
          <p:nvPr/>
        </p:nvPicPr>
        <p:blipFill>
          <a:blip r:embed="rId3"/>
          <a:stretch>
            <a:fillRect/>
          </a:stretch>
        </p:blipFill>
        <p:spPr>
          <a:xfrm>
            <a:off x="6096000" y="3737069"/>
            <a:ext cx="2175164" cy="2014041"/>
          </a:xfrm>
          <a:prstGeom prst="rect">
            <a:avLst/>
          </a:prstGeom>
        </p:spPr>
      </p:pic>
    </p:spTree>
    <p:extLst>
      <p:ext uri="{BB962C8B-B14F-4D97-AF65-F5344CB8AC3E}">
        <p14:creationId xmlns:p14="http://schemas.microsoft.com/office/powerpoint/2010/main" val="298561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lstStyle/>
          <a:p>
            <a:r>
              <a:rPr lang="en-US" dirty="0"/>
              <a:t>Developmental Cascades</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normAutofit fontScale="62500" lnSpcReduction="20000"/>
          </a:bodyPr>
          <a:lstStyle/>
          <a:p>
            <a:r>
              <a:rPr lang="en-US" dirty="0"/>
              <a:t>DC</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pic>
        <p:nvPicPr>
          <p:cNvPr id="11" name="Content Placeholder 10" descr="A waterfall with trees around it&#10;&#10;Description automatically generated">
            <a:extLst>
              <a:ext uri="{FF2B5EF4-FFF2-40B4-BE49-F238E27FC236}">
                <a16:creationId xmlns:a16="http://schemas.microsoft.com/office/drawing/2014/main" id="{0807BC88-198F-F390-B3DC-4B06A70EBB53}"/>
              </a:ext>
            </a:extLst>
          </p:cNvPr>
          <p:cNvPicPr>
            <a:picLocks noGrp="1" noChangeAspect="1"/>
          </p:cNvPicPr>
          <p:nvPr>
            <p:ph sz="half" idx="2"/>
          </p:nvPr>
        </p:nvPicPr>
        <p:blipFill>
          <a:blip r:embed="rId3"/>
          <a:stretch>
            <a:fillRect/>
          </a:stretch>
        </p:blipFill>
        <p:spPr>
          <a:xfrm>
            <a:off x="7034646" y="2271910"/>
            <a:ext cx="2877252" cy="2052440"/>
          </a:xfrm>
        </p:spPr>
      </p:pic>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5226756" y="4471415"/>
            <a:ext cx="6615288" cy="2250059"/>
          </a:xfrm>
        </p:spPr>
        <p:txBody>
          <a:bodyPr>
            <a:noAutofit/>
          </a:bodyPr>
          <a:lstStyle/>
          <a:p>
            <a:r>
              <a:rPr lang="en-US" sz="2200" dirty="0"/>
              <a:t>NATURE: </a:t>
            </a:r>
          </a:p>
          <a:p>
            <a:pPr lvl="1"/>
            <a:r>
              <a:rPr lang="en-US" sz="2000" dirty="0"/>
              <a:t>Abide by existing forces, like gravity</a:t>
            </a:r>
          </a:p>
          <a:p>
            <a:pPr lvl="1"/>
            <a:r>
              <a:rPr lang="en-US" sz="2200" dirty="0"/>
              <a:t>Montessori – internal drive to auto-education</a:t>
            </a:r>
          </a:p>
          <a:p>
            <a:r>
              <a:rPr lang="en-US" sz="2200" dirty="0"/>
              <a:t>NURTURE: </a:t>
            </a:r>
          </a:p>
          <a:p>
            <a:pPr lvl="1"/>
            <a:r>
              <a:rPr lang="en-US" sz="2000" dirty="0"/>
              <a:t>Interaction, Relationships, Caregiving</a:t>
            </a:r>
          </a:p>
          <a:p>
            <a:pPr lvl="1"/>
            <a:r>
              <a:rPr lang="en-US" sz="2000" dirty="0"/>
              <a:t>Duncan, Stanković-Ramirez – influence of environment</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a:t>Cascades in Development</a:t>
            </a:r>
            <a:endParaRPr lang="en-US" dirty="0"/>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27</a:t>
            </a:fld>
            <a:endParaRPr lang="en-US" dirty="0"/>
          </a:p>
        </p:txBody>
      </p:sp>
    </p:spTree>
    <p:extLst>
      <p:ext uri="{BB962C8B-B14F-4D97-AF65-F5344CB8AC3E}">
        <p14:creationId xmlns:p14="http://schemas.microsoft.com/office/powerpoint/2010/main" val="149273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800156"/>
          </a:xfrm>
        </p:spPr>
        <p:txBody>
          <a:bodyPr/>
          <a:lstStyle/>
          <a:p>
            <a:r>
              <a:rPr lang="en-US" dirty="0">
                <a:solidFill>
                  <a:schemeClr val="accent3"/>
                </a:solidFill>
                <a:latin typeface="Baskerville Old Face" panose="02020602080505020303" pitchFamily="18" charset="77"/>
              </a:rPr>
              <a:t>Summary</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043289" y="2190044"/>
            <a:ext cx="8161867" cy="3159196"/>
          </a:xfrm>
        </p:spPr>
        <p:txBody>
          <a:bodyPr>
            <a:normAutofit/>
          </a:bodyPr>
          <a:lstStyle/>
          <a:p>
            <a:pPr marL="0" indent="0" algn="l">
              <a:buFont typeface="Wingdings" panose="05000000000000000000" pitchFamily="2" charset="2"/>
              <a:buNone/>
              <a:defRPr/>
            </a:pPr>
            <a:r>
              <a:rPr lang="en-US" sz="2200" dirty="0"/>
              <a:t>In this session, we explored:</a:t>
            </a:r>
          </a:p>
          <a:p>
            <a:pPr>
              <a:spcBef>
                <a:spcPts val="0"/>
              </a:spcBef>
              <a:defRPr/>
            </a:pPr>
            <a:r>
              <a:rPr lang="en-US" sz="2200" dirty="0"/>
              <a:t>Developmentally Appropriate Practice (3+9)</a:t>
            </a:r>
          </a:p>
          <a:p>
            <a:pPr>
              <a:spcBef>
                <a:spcPts val="0"/>
              </a:spcBef>
              <a:defRPr/>
            </a:pPr>
            <a:r>
              <a:rPr lang="en-US" sz="2200" dirty="0"/>
              <a:t>Planes, Ages and Stages (</a:t>
            </a:r>
            <a:r>
              <a:rPr lang="en-US" sz="2200" dirty="0">
                <a:solidFill>
                  <a:schemeClr val="accent3"/>
                </a:solidFill>
                <a:latin typeface="Gill Sans Nova Light" panose="020B0302020104020203" pitchFamily="34" charset="0"/>
                <a:cs typeface="Calibri"/>
              </a:rPr>
              <a:t>Theorists)</a:t>
            </a:r>
            <a:endParaRPr lang="en-US" sz="2200" dirty="0"/>
          </a:p>
          <a:p>
            <a:pPr>
              <a:spcBef>
                <a:spcPts val="0"/>
              </a:spcBef>
              <a:defRPr/>
            </a:pPr>
            <a:r>
              <a:rPr lang="en-US" sz="2200" dirty="0"/>
              <a:t>Developmental Cascades, Waves and Cycles</a:t>
            </a:r>
          </a:p>
          <a:p>
            <a:pPr>
              <a:spcBef>
                <a:spcPts val="0"/>
              </a:spcBef>
              <a:defRPr/>
            </a:pPr>
            <a:endParaRPr lang="en-US" sz="2200" dirty="0"/>
          </a:p>
          <a:p>
            <a:pPr>
              <a:spcBef>
                <a:spcPts val="0"/>
              </a:spcBef>
              <a:defRPr/>
            </a:pPr>
            <a:r>
              <a:rPr lang="en-US" sz="2200" b="1" dirty="0">
                <a:cs typeface="Calibri"/>
              </a:rPr>
              <a:t>Q3: Is the idea of ages &amp; stages antiquated? How can we use this new model of Developmental Cascades, Waves, and Cycles as a more appropriate description of the phenomenon of child development?</a:t>
            </a:r>
            <a:endParaRPr lang="en-US" sz="2200" dirty="0"/>
          </a:p>
          <a:p>
            <a:pPr marL="0" indent="0">
              <a:lnSpc>
                <a:spcPct val="100000"/>
              </a:lnSpc>
              <a:buNone/>
            </a:pPr>
            <a:endParaRPr lang="en-US" sz="22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dirty="0"/>
              <a:t>Cascades in Development</a:t>
            </a: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US" dirty="0">
                <a:solidFill>
                  <a:schemeClr val="accent3"/>
                </a:solidFill>
                <a:latin typeface="Baskerville Old Face" panose="02020602080505020303" pitchFamily="18" charset="77"/>
              </a:rPr>
              <a:t>Resources</a:t>
            </a:r>
            <a:r>
              <a:rPr lang="en-US" dirty="0">
                <a:solidFill>
                  <a:schemeClr val="accent3"/>
                </a:solidFill>
              </a:rPr>
              <a:t>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828800" y="2325511"/>
            <a:ext cx="8615172" cy="2935111"/>
          </a:xfrm>
        </p:spPr>
        <p:txBody>
          <a:bodyPr>
            <a:normAutofit fontScale="92500" lnSpcReduction="10000"/>
          </a:bodyPr>
          <a:lstStyle/>
          <a:p>
            <a:pPr marL="0" indent="0" algn="l">
              <a:lnSpc>
                <a:spcPct val="100000"/>
              </a:lnSpc>
              <a:buNone/>
            </a:pPr>
            <a:r>
              <a:rPr lang="en-US" dirty="0">
                <a:solidFill>
                  <a:schemeClr val="accent3"/>
                </a:solidFill>
                <a:cs typeface="Calibri"/>
              </a:rPr>
              <a:t>Our articles are available here: </a:t>
            </a:r>
            <a:r>
              <a:rPr lang="en-US" dirty="0">
                <a:solidFill>
                  <a:schemeClr val="accent3"/>
                </a:solidFill>
                <a:cs typeface="Calibri"/>
                <a:hlinkClick r:id="rId2"/>
              </a:rPr>
              <a:t>http://faculty.tamuc.edu/jthompson/dap</a:t>
            </a:r>
            <a:r>
              <a:rPr lang="en-US" dirty="0">
                <a:solidFill>
                  <a:schemeClr val="accent3"/>
                </a:solidFill>
                <a:cs typeface="Calibri"/>
              </a:rPr>
              <a:t> </a:t>
            </a:r>
          </a:p>
          <a:p>
            <a:pPr marL="0" indent="0" algn="l">
              <a:lnSpc>
                <a:spcPct val="100000"/>
              </a:lnSpc>
              <a:buNone/>
            </a:pPr>
            <a:r>
              <a:rPr lang="en-US" dirty="0">
                <a:cs typeface="Calibri"/>
              </a:rPr>
              <a:t>Take our Survey: “What EC teachers know about DAP” (under the DAP LAB tab) </a:t>
            </a:r>
          </a:p>
          <a:p>
            <a:pPr marL="0" indent="0" algn="l">
              <a:lnSpc>
                <a:spcPct val="100000"/>
              </a:lnSpc>
              <a:buNone/>
            </a:pPr>
            <a:r>
              <a:rPr lang="en-US" dirty="0">
                <a:solidFill>
                  <a:schemeClr val="accent3"/>
                </a:solidFill>
                <a:cs typeface="Calibri"/>
              </a:rPr>
              <a:t>Other resources available under the Co-LAB tab: </a:t>
            </a:r>
          </a:p>
          <a:p>
            <a:pPr lvl="1" indent="0" algn="l">
              <a:buNone/>
            </a:pPr>
            <a:r>
              <a:rPr lang="en-US" dirty="0">
                <a:solidFill>
                  <a:schemeClr val="accent3"/>
                </a:solidFill>
                <a:cs typeface="Calibri"/>
              </a:rPr>
              <a:t>Masten &amp; Cicchetti (2010)</a:t>
            </a:r>
          </a:p>
          <a:p>
            <a:pPr lvl="1" indent="0" algn="l">
              <a:buNone/>
            </a:pPr>
            <a:r>
              <a:rPr lang="en-US" dirty="0">
                <a:solidFill>
                  <a:schemeClr val="accent3"/>
                </a:solidFill>
                <a:cs typeface="Calibri"/>
              </a:rPr>
              <a:t>Oakes </a:t>
            </a:r>
            <a:r>
              <a:rPr lang="en-US" dirty="0">
                <a:cs typeface="Calibri"/>
              </a:rPr>
              <a:t>&amp; Rakison (2020)</a:t>
            </a:r>
          </a:p>
          <a:p>
            <a:pPr lvl="1" indent="0" algn="l">
              <a:buNone/>
            </a:pPr>
            <a:r>
              <a:rPr lang="en-US" dirty="0">
                <a:cs typeface="Calibri"/>
              </a:rPr>
              <a:t>Tamis-LeMonda &amp; Lockman (2023) </a:t>
            </a:r>
          </a:p>
          <a:p>
            <a:pPr algn="l"/>
            <a:r>
              <a:rPr lang="en-US" dirty="0">
                <a:cs typeface="Calibri"/>
              </a:rPr>
              <a:t>Co-LAB: PEEQ, Texas AEYC, NAECTE, NAEYC, World Forum, Texas Rising Star, SRCD </a:t>
            </a:r>
          </a:p>
          <a:p>
            <a:pPr marL="0" indent="0" algn="l">
              <a:lnSpc>
                <a:spcPct val="100000"/>
              </a:lnSpc>
              <a:buNone/>
            </a:pPr>
            <a:r>
              <a:rPr lang="en-US" b="1" dirty="0">
                <a:solidFill>
                  <a:schemeClr val="accent3"/>
                </a:solidFill>
                <a:cs typeface="Calibri"/>
              </a:rPr>
              <a:t>Q4: How can you grow, change, nurture and cultivate, your view of the young child? </a:t>
            </a: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29</a:t>
            </a:fld>
            <a:endParaRPr lang="en-US" dirty="0"/>
          </a:p>
        </p:txBody>
      </p:sp>
    </p:spTree>
    <p:extLst>
      <p:ext uri="{BB962C8B-B14F-4D97-AF65-F5344CB8AC3E}">
        <p14:creationId xmlns:p14="http://schemas.microsoft.com/office/powerpoint/2010/main" val="14443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202168" y="763524"/>
            <a:ext cx="3749040" cy="1325880"/>
          </a:xfrm>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858619"/>
            <a:ext cx="5148070" cy="4862856"/>
          </a:xfrm>
        </p:spPr>
        <p:txBody>
          <a:bodyPr vert="horz" lIns="91440" tIns="45720" rIns="91440" bIns="45720" rtlCol="0" anchor="t">
            <a:noAutofit/>
          </a:bodyPr>
          <a:lstStyle/>
          <a:p>
            <a:pPr marL="0" indent="0">
              <a:buFont typeface="Wingdings" panose="05000000000000000000" pitchFamily="2" charset="2"/>
              <a:buNone/>
              <a:defRPr/>
            </a:pPr>
            <a:r>
              <a:rPr lang="en-US" sz="2200" dirty="0"/>
              <a:t>In today’s session, we will explore:</a:t>
            </a:r>
          </a:p>
          <a:p>
            <a:pPr marL="342900" indent="-342900" algn="ctr">
              <a:spcBef>
                <a:spcPts val="0"/>
              </a:spcBef>
              <a:buFont typeface="Arial" panose="020B0604020202020204" pitchFamily="34" charset="0"/>
              <a:buChar char="•"/>
              <a:defRPr/>
            </a:pPr>
            <a:r>
              <a:rPr lang="en-US" sz="2200" dirty="0"/>
              <a:t>Innovative Way to Look at the Child Development</a:t>
            </a:r>
          </a:p>
          <a:p>
            <a:pPr marL="342900" indent="-342900" algn="ctr">
              <a:spcBef>
                <a:spcPts val="0"/>
              </a:spcBef>
              <a:buFont typeface="Arial" panose="020B0604020202020204" pitchFamily="34" charset="0"/>
              <a:buChar char="•"/>
              <a:defRPr/>
            </a:pPr>
            <a:r>
              <a:rPr lang="en-US" sz="2200" dirty="0"/>
              <a:t>Image of the child shapes teacher behavior </a:t>
            </a:r>
          </a:p>
          <a:p>
            <a:pPr marL="342900" indent="-342900" algn="ctr">
              <a:spcBef>
                <a:spcPts val="0"/>
              </a:spcBef>
              <a:buFont typeface="Arial" panose="020B0604020202020204" pitchFamily="34" charset="0"/>
              <a:buChar char="•"/>
              <a:defRPr/>
            </a:pPr>
            <a:r>
              <a:rPr lang="en-US" sz="2200" dirty="0"/>
              <a:t>Planes, Ages and Stages (</a:t>
            </a:r>
            <a:r>
              <a:rPr lang="en-US" sz="2200" dirty="0">
                <a:solidFill>
                  <a:schemeClr val="accent3"/>
                </a:solidFill>
                <a:latin typeface="Gill Sans Nova Light" panose="020B0302020104020203" pitchFamily="34" charset="0"/>
                <a:cs typeface="Calibri"/>
              </a:rPr>
              <a:t>Theorists)</a:t>
            </a:r>
            <a:endParaRPr lang="en-US" sz="2200" dirty="0"/>
          </a:p>
          <a:p>
            <a:pPr marL="342900" indent="-342900" algn="ctr">
              <a:spcBef>
                <a:spcPts val="0"/>
              </a:spcBef>
              <a:buFont typeface="Arial" panose="020B0604020202020204" pitchFamily="34" charset="0"/>
              <a:buChar char="•"/>
              <a:defRPr/>
            </a:pPr>
            <a:r>
              <a:rPr lang="en-US" sz="2200" dirty="0"/>
              <a:t>Developmental Cascades, Waves and Cycles</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Cascades in Development</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375358" y="2011680"/>
            <a:ext cx="3994484" cy="2843784"/>
          </a:xfrm>
        </p:spPr>
        <p:txBody>
          <a:bodyPr>
            <a:normAutofit/>
          </a:bodyPr>
          <a:lstStyle/>
          <a:p>
            <a:r>
              <a:rPr lang="en-US" dirty="0"/>
              <a:t>Zlata Stanković-Ramirez, Ph.D.</a:t>
            </a:r>
          </a:p>
          <a:p>
            <a:r>
              <a:rPr lang="en-US" dirty="0"/>
              <a:t>Josh Thompson, Ph.D.</a:t>
            </a:r>
          </a:p>
          <a:p>
            <a:r>
              <a:rPr lang="en-US" sz="1900" dirty="0">
                <a:hlinkClick r:id="rId2"/>
              </a:rPr>
              <a:t>http://faculty.tamuc.edu/jthompson/dap</a:t>
            </a:r>
            <a:endParaRPr lang="en-US" sz="1900" dirty="0"/>
          </a:p>
        </p:txBody>
      </p:sp>
    </p:spTree>
    <p:extLst>
      <p:ext uri="{BB962C8B-B14F-4D97-AF65-F5344CB8AC3E}">
        <p14:creationId xmlns:p14="http://schemas.microsoft.com/office/powerpoint/2010/main" val="27902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a:xfrm>
            <a:off x="228600" y="6356350"/>
            <a:ext cx="4114800" cy="365125"/>
          </a:xfrm>
        </p:spPr>
        <p:txBody>
          <a:bodyPr anchor="ctr">
            <a:normAutofit/>
          </a:bodyPr>
          <a:lstStyle/>
          <a:p>
            <a:pPr>
              <a:spcAft>
                <a:spcPts val="600"/>
              </a:spcAft>
            </a:pPr>
            <a:r>
              <a:rPr lang="en-US"/>
              <a:t>Cascades in Development</a:t>
            </a:r>
            <a:endParaRPr lang="en-US" dirty="0"/>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dirty="0"/>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a:xfrm>
            <a:off x="1225296" y="1426464"/>
            <a:ext cx="3922776" cy="4242816"/>
          </a:xfrm>
        </p:spPr>
        <p:txBody>
          <a:bodyPr/>
          <a:lstStyle/>
          <a:p>
            <a:r>
              <a:rPr lang="en-US" dirty="0"/>
              <a:t>B</a:t>
            </a:r>
          </a:p>
        </p:txBody>
      </p:sp>
      <p:pic>
        <p:nvPicPr>
          <p:cNvPr id="12" name="Content Placeholder 11" descr="A book cover with cartoon characters&#10;&#10;Description automatically generated">
            <a:extLst>
              <a:ext uri="{FF2B5EF4-FFF2-40B4-BE49-F238E27FC236}">
                <a16:creationId xmlns:a16="http://schemas.microsoft.com/office/drawing/2014/main" id="{AAE19467-7FDA-B7FE-6521-741F5BB9E399}"/>
              </a:ext>
            </a:extLst>
          </p:cNvPr>
          <p:cNvPicPr>
            <a:picLocks noGrp="1" noChangeAspect="1"/>
          </p:cNvPicPr>
          <p:nvPr>
            <p:ph sz="quarter" idx="4"/>
          </p:nvPr>
        </p:nvPicPr>
        <p:blipFill>
          <a:blip r:embed="rId2"/>
          <a:stretch>
            <a:fillRect/>
          </a:stretch>
        </p:blipFill>
        <p:spPr>
          <a:xfrm>
            <a:off x="7043930" y="964057"/>
            <a:ext cx="4915801" cy="4929886"/>
          </a:xfrm>
        </p:spPr>
      </p:pic>
    </p:spTree>
    <p:extLst>
      <p:ext uri="{BB962C8B-B14F-4D97-AF65-F5344CB8AC3E}">
        <p14:creationId xmlns:p14="http://schemas.microsoft.com/office/powerpoint/2010/main" val="5912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5FD583-7027-2A79-2870-03799E93BD7F}"/>
              </a:ext>
            </a:extLst>
          </p:cNvPr>
          <p:cNvSpPr>
            <a:spLocks noGrp="1"/>
          </p:cNvSpPr>
          <p:nvPr>
            <p:ph type="title"/>
          </p:nvPr>
        </p:nvSpPr>
        <p:spPr>
          <a:xfrm>
            <a:off x="8183880" y="356616"/>
            <a:ext cx="3749040" cy="895714"/>
          </a:xfrm>
        </p:spPr>
        <p:txBody>
          <a:bodyPr/>
          <a:lstStyle/>
          <a:p>
            <a:r>
              <a:rPr lang="en-US" sz="4400" dirty="0"/>
              <a:t>Co-LAB </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a:t>Cascades in Development</a:t>
            </a:r>
            <a:endParaRPr lang="en-US" dirty="0"/>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5</a:t>
            </a:fld>
            <a:endParaRPr lang="en-US" dirty="0"/>
          </a:p>
        </p:txBody>
      </p:sp>
      <p:sp>
        <p:nvSpPr>
          <p:cNvPr id="5" name="Content Placeholder 4">
            <a:extLst>
              <a:ext uri="{FF2B5EF4-FFF2-40B4-BE49-F238E27FC236}">
                <a16:creationId xmlns:a16="http://schemas.microsoft.com/office/drawing/2014/main" id="{300FFEA2-BF5E-F524-4574-04BD0846278D}"/>
              </a:ext>
            </a:extLst>
          </p:cNvPr>
          <p:cNvSpPr>
            <a:spLocks noGrp="1"/>
          </p:cNvSpPr>
          <p:nvPr>
            <p:ph sz="quarter" idx="4"/>
          </p:nvPr>
        </p:nvSpPr>
        <p:spPr>
          <a:xfrm>
            <a:off x="7176052" y="1362456"/>
            <a:ext cx="4756868" cy="4993894"/>
          </a:xfrm>
        </p:spPr>
        <p:txBody>
          <a:bodyPr>
            <a:normAutofit fontScale="77500" lnSpcReduction="20000"/>
          </a:bodyPr>
          <a:lstStyle/>
          <a:p>
            <a:r>
              <a:rPr lang="en-US" sz="3300" dirty="0"/>
              <a:t>A collaboration of scholars, international, multi-disciplinary, exploring insights from Developmental Psychology and bringing them into </a:t>
            </a:r>
          </a:p>
          <a:p>
            <a:r>
              <a:rPr lang="en-US" sz="3300" dirty="0"/>
              <a:t>Early Childhood Care and Education.</a:t>
            </a:r>
          </a:p>
          <a:p>
            <a:r>
              <a:rPr lang="en-US" sz="3300" dirty="0">
                <a:hlinkClick r:id="rId2"/>
              </a:rPr>
              <a:t>faculty.tamuc.edu/jthompson/co-lab</a:t>
            </a:r>
            <a:r>
              <a:rPr lang="en-US" sz="3300" dirty="0"/>
              <a:t> </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C</a:t>
            </a:r>
          </a:p>
        </p:txBody>
      </p:sp>
    </p:spTree>
    <p:extLst>
      <p:ext uri="{BB962C8B-B14F-4D97-AF65-F5344CB8AC3E}">
        <p14:creationId xmlns:p14="http://schemas.microsoft.com/office/powerpoint/2010/main" val="244914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67FBC2-C31E-CBD6-8E67-7B4C19323BC7}"/>
              </a:ext>
            </a:extLst>
          </p:cNvPr>
          <p:cNvSpPr>
            <a:spLocks noGrp="1"/>
          </p:cNvSpPr>
          <p:nvPr>
            <p:ph type="title"/>
          </p:nvPr>
        </p:nvSpPr>
        <p:spPr>
          <a:xfrm>
            <a:off x="7653866" y="549430"/>
            <a:ext cx="4279054" cy="1325880"/>
          </a:xfrm>
        </p:spPr>
        <p:txBody>
          <a:bodyPr>
            <a:normAutofit/>
          </a:bodyPr>
          <a:lstStyle/>
          <a:p>
            <a:pPr algn="ctr"/>
            <a:r>
              <a:rPr lang="en-US" b="1" dirty="0"/>
              <a:t>Our study of DAP</a:t>
            </a:r>
            <a:endParaRPr lang="en-US" dirty="0"/>
          </a:p>
        </p:txBody>
      </p:sp>
      <p:sp>
        <p:nvSpPr>
          <p:cNvPr id="3" name="Footer Placeholder 2">
            <a:extLst>
              <a:ext uri="{FF2B5EF4-FFF2-40B4-BE49-F238E27FC236}">
                <a16:creationId xmlns:a16="http://schemas.microsoft.com/office/drawing/2014/main" id="{77257F6A-E118-8686-40A0-293DF38992F9}"/>
              </a:ext>
            </a:extLst>
          </p:cNvPr>
          <p:cNvSpPr>
            <a:spLocks noGrp="1"/>
          </p:cNvSpPr>
          <p:nvPr>
            <p:ph type="ftr" sz="quarter" idx="11"/>
          </p:nvPr>
        </p:nvSpPr>
        <p:spPr/>
        <p:txBody>
          <a:bodyPr anchor="ctr">
            <a:normAutofit/>
          </a:bodyPr>
          <a:lstStyle/>
          <a:p>
            <a:pPr>
              <a:spcAft>
                <a:spcPts val="600"/>
              </a:spcAft>
            </a:pPr>
            <a:r>
              <a:rPr lang="en-US"/>
              <a:t>Cascades in Development</a:t>
            </a:r>
            <a:endParaRPr lang="en-US" dirty="0"/>
          </a:p>
        </p:txBody>
      </p:sp>
      <p:sp>
        <p:nvSpPr>
          <p:cNvPr id="4" name="Slide Number Placeholder 3">
            <a:extLst>
              <a:ext uri="{FF2B5EF4-FFF2-40B4-BE49-F238E27FC236}">
                <a16:creationId xmlns:a16="http://schemas.microsoft.com/office/drawing/2014/main" id="{BA3DC1BC-515E-AD9C-5D61-7B2E6C59B207}"/>
              </a:ext>
            </a:extLst>
          </p:cNvPr>
          <p:cNvSpPr>
            <a:spLocks noGrp="1"/>
          </p:cNvSpPr>
          <p:nvPr>
            <p:ph type="sldNum" sz="quarter" idx="12"/>
          </p:nvPr>
        </p:nvSpPr>
        <p:spPr/>
        <p:txBody>
          <a:bodyPr anchor="ctr">
            <a:normAutofit/>
          </a:bodyPr>
          <a:lstStyle/>
          <a:p>
            <a:pPr>
              <a:spcAft>
                <a:spcPts val="600"/>
              </a:spcAft>
            </a:pPr>
            <a:fld id="{294A09A9-5501-47C1-A89A-A340965A2BE2}" type="slidenum">
              <a:rPr lang="en-US" smtClean="0"/>
              <a:pPr>
                <a:spcAft>
                  <a:spcPts val="600"/>
                </a:spcAft>
              </a:pPr>
              <a:t>6</a:t>
            </a:fld>
            <a:endParaRPr lang="en-US" dirty="0"/>
          </a:p>
        </p:txBody>
      </p:sp>
      <p:sp>
        <p:nvSpPr>
          <p:cNvPr id="5" name="Content Placeholder 4">
            <a:extLst>
              <a:ext uri="{FF2B5EF4-FFF2-40B4-BE49-F238E27FC236}">
                <a16:creationId xmlns:a16="http://schemas.microsoft.com/office/drawing/2014/main" id="{8236FF09-5FB8-3B26-DEA7-BE5D96F59AEE}"/>
              </a:ext>
            </a:extLst>
          </p:cNvPr>
          <p:cNvSpPr>
            <a:spLocks noGrp="1"/>
          </p:cNvSpPr>
          <p:nvPr>
            <p:ph sz="quarter" idx="4"/>
          </p:nvPr>
        </p:nvSpPr>
        <p:spPr>
          <a:xfrm>
            <a:off x="7653866" y="2194560"/>
            <a:ext cx="4279053" cy="4306824"/>
          </a:xfrm>
        </p:spPr>
        <p:txBody>
          <a:bodyPr>
            <a:normAutofit fontScale="92500"/>
          </a:bodyPr>
          <a:lstStyle/>
          <a:p>
            <a:pPr>
              <a:spcBef>
                <a:spcPts val="0"/>
              </a:spcBef>
            </a:pPr>
            <a:r>
              <a:rPr lang="en-US" sz="1500" b="1" dirty="0"/>
              <a:t>Stanković-Ramirez, Z. &amp; Thompson, J. (2018). </a:t>
            </a:r>
            <a:r>
              <a:rPr lang="en-US" sz="1500" dirty="0"/>
              <a:t>Rethinking  developmental domains to improve classroom observations. </a:t>
            </a:r>
            <a:r>
              <a:rPr lang="en-US" sz="1500" i="1" dirty="0"/>
              <a:t>Texas Child Care Quarterly, 42</a:t>
            </a:r>
            <a:r>
              <a:rPr lang="en-US" sz="1500" dirty="0"/>
              <a:t>(2), 20-27.</a:t>
            </a:r>
          </a:p>
          <a:p>
            <a:pPr>
              <a:spcBef>
                <a:spcPts val="0"/>
              </a:spcBef>
            </a:pPr>
            <a:endParaRPr lang="en-US" sz="1500" dirty="0"/>
          </a:p>
          <a:p>
            <a:pPr>
              <a:spcBef>
                <a:spcPts val="0"/>
              </a:spcBef>
            </a:pPr>
            <a:r>
              <a:rPr lang="en-US" sz="1500" b="1" dirty="0"/>
              <a:t>Thompson, J., &amp; Stanković-Ramirez. (2021).</a:t>
            </a:r>
            <a:r>
              <a:rPr lang="en-US" sz="1500" dirty="0"/>
              <a:t> What early childhood educators know about developmentally appropriate practice. </a:t>
            </a:r>
            <a:r>
              <a:rPr lang="en-US" sz="1500" i="1" dirty="0"/>
              <a:t>Phi Delta Kappan, 103</a:t>
            </a:r>
            <a:r>
              <a:rPr lang="en-US" sz="1500" dirty="0"/>
              <a:t>(2), pp. 20-23. </a:t>
            </a:r>
          </a:p>
          <a:p>
            <a:pPr>
              <a:spcBef>
                <a:spcPts val="0"/>
              </a:spcBef>
            </a:pPr>
            <a:endParaRPr lang="en-US" sz="1500" dirty="0"/>
          </a:p>
          <a:p>
            <a:pPr>
              <a:spcBef>
                <a:spcPts val="0"/>
              </a:spcBef>
            </a:pPr>
            <a:r>
              <a:rPr lang="en-US" sz="1500" b="1" dirty="0"/>
              <a:t>Stanković-Ramirez, Z., &amp; Thompson, J. (2022). </a:t>
            </a:r>
            <a:r>
              <a:rPr lang="en-US" sz="1500" dirty="0"/>
              <a:t>A new view of Developmentally Appropriate Practice: What early childhood educators know about waves, individuals, and equity. </a:t>
            </a:r>
            <a:r>
              <a:rPr lang="en-US" sz="1500" i="1" dirty="0"/>
              <a:t>TEPSA Leader: Texas Elementary Principals and Supervisors Association 35</a:t>
            </a:r>
            <a:r>
              <a:rPr lang="en-US" sz="1500" dirty="0"/>
              <a:t>(2), 1-7.</a:t>
            </a:r>
          </a:p>
        </p:txBody>
      </p:sp>
      <p:sp>
        <p:nvSpPr>
          <p:cNvPr id="23" name="Text Placeholder 5">
            <a:extLst>
              <a:ext uri="{FF2B5EF4-FFF2-40B4-BE49-F238E27FC236}">
                <a16:creationId xmlns:a16="http://schemas.microsoft.com/office/drawing/2014/main" id="{5CCFF5ED-18D5-E4EE-6CA6-A25E675FCD2B}"/>
              </a:ext>
            </a:extLst>
          </p:cNvPr>
          <p:cNvSpPr>
            <a:spLocks noGrp="1"/>
          </p:cNvSpPr>
          <p:nvPr>
            <p:ph type="body" sz="quarter" idx="13"/>
          </p:nvPr>
        </p:nvSpPr>
        <p:spPr/>
        <p:txBody>
          <a:bodyPr/>
          <a:lstStyle/>
          <a:p>
            <a:r>
              <a:rPr lang="en-US" dirty="0"/>
              <a:t>D</a:t>
            </a:r>
          </a:p>
        </p:txBody>
      </p:sp>
    </p:spTree>
    <p:extLst>
      <p:ext uri="{BB962C8B-B14F-4D97-AF65-F5344CB8AC3E}">
        <p14:creationId xmlns:p14="http://schemas.microsoft.com/office/powerpoint/2010/main" val="412090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lnSpcReduction="10000"/>
          </a:bodyPr>
          <a:lstStyle/>
          <a:p>
            <a:r>
              <a:rPr lang="en-US" altLang="en-US" sz="3300" dirty="0">
                <a:effectLst/>
              </a:rPr>
              <a:t>“results from the process of professionals making decisions about the well-being and education of children based on at least three important kinds of information or knowledge</a:t>
            </a:r>
          </a:p>
          <a:p>
            <a:r>
              <a:rPr lang="en-US" altLang="en-US" sz="3300" dirty="0"/>
              <a:t>(NAEYC, 2020) </a:t>
            </a:r>
            <a:endParaRPr lang="en-US" altLang="en-US" sz="3300" dirty="0">
              <a:effectLst/>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latin typeface="+mj-lt"/>
              </a:rPr>
              <a:t>Developmentally</a:t>
            </a:r>
            <a:r>
              <a:rPr lang="en-US" dirty="0"/>
              <a:t> Appropriate Practice (4</a:t>
            </a:r>
            <a:r>
              <a:rPr lang="en-US" baseline="30000" dirty="0"/>
              <a:t>th</a:t>
            </a:r>
            <a:r>
              <a:rPr lang="en-US" dirty="0"/>
              <a:t> edition)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7" y="2651760"/>
            <a:ext cx="8695943" cy="2697480"/>
          </a:xfrm>
        </p:spPr>
        <p:txBody>
          <a:bodyPr>
            <a:normAutofit fontScale="85000" lnSpcReduction="10000"/>
          </a:bodyPr>
          <a:lstStyle/>
          <a:p>
            <a:r>
              <a:rPr lang="en-US" altLang="en-US" sz="3300" dirty="0">
                <a:effectLst/>
              </a:rPr>
              <a:t>The National Association for the Education of Young Children (NAEYC)  composed </a:t>
            </a:r>
            <a:r>
              <a:rPr lang="en-US" altLang="en-US" sz="3300" i="1" dirty="0">
                <a:effectLst/>
              </a:rPr>
              <a:t>Developmentally Appropriate Practice</a:t>
            </a:r>
            <a:r>
              <a:rPr lang="en-US" altLang="en-US" sz="3300" dirty="0">
                <a:effectLst/>
              </a:rPr>
              <a:t> (DAP) in 1987 and continues to revise and improve DAP aimed at helping early childhood educators. (3+9)</a:t>
            </a:r>
          </a:p>
          <a:p>
            <a:endParaRPr lang="en-US" altLang="en-US" sz="1300" b="1" dirty="0">
              <a:effectLst/>
            </a:endParaRPr>
          </a:p>
          <a:p>
            <a:r>
              <a:rPr lang="en-US" altLang="en-US" sz="3300" b="1" dirty="0">
                <a:effectLst/>
              </a:rPr>
              <a:t>Q1: In what ways are you implementing DAP, or not yet?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Cascades in Development</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40363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3977640"/>
            <a:ext cx="9884664" cy="1070610"/>
          </a:xfrm>
        </p:spPr>
        <p:txBody>
          <a:bodyPr/>
          <a:lstStyle/>
          <a:p>
            <a:r>
              <a:rPr lang="en-US" dirty="0"/>
              <a:t>DAP: 3 Core Considerations</a:t>
            </a:r>
          </a:p>
        </p:txBody>
      </p:sp>
    </p:spTree>
    <p:extLst>
      <p:ext uri="{BB962C8B-B14F-4D97-AF65-F5344CB8AC3E}">
        <p14:creationId xmlns:p14="http://schemas.microsoft.com/office/powerpoint/2010/main" val="29098280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{F683D0AE-C34E-4E23-AC36-146FE3B2B79F}tf56410444_win32</Template>
  <TotalTime>8137</TotalTime>
  <Words>1424</Words>
  <Application>Microsoft Office PowerPoint</Application>
  <PresentationFormat>Widescreen</PresentationFormat>
  <Paragraphs>190</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Baskerville</vt:lpstr>
      <vt:lpstr>Baskerville Old Face</vt:lpstr>
      <vt:lpstr>Calibri</vt:lpstr>
      <vt:lpstr>Gill Sans Light</vt:lpstr>
      <vt:lpstr>Gill Sans Nova</vt:lpstr>
      <vt:lpstr>Gill Sans Nova Light</vt:lpstr>
      <vt:lpstr>Wingdings</vt:lpstr>
      <vt:lpstr>Office Theme</vt:lpstr>
      <vt:lpstr>Cascading Waves and Cycles of Development</vt:lpstr>
      <vt:lpstr>Drs. Z and JT</vt:lpstr>
      <vt:lpstr>Agenda</vt:lpstr>
      <vt:lpstr>PowerPoint Presentation</vt:lpstr>
      <vt:lpstr>Co-LAB </vt:lpstr>
      <vt:lpstr>Our study of DAP</vt:lpstr>
      <vt:lpstr>Developmentally Appropriate Practice</vt:lpstr>
      <vt:lpstr>Developmentally Appropriate Practice (4th edition)</vt:lpstr>
      <vt:lpstr>DAP: 3 Core Considerations</vt:lpstr>
      <vt:lpstr>DAP: I. Development and Learning</vt:lpstr>
      <vt:lpstr>DAP: II. The individual child</vt:lpstr>
      <vt:lpstr>DAP: III. Social and Cultural Context</vt:lpstr>
      <vt:lpstr>DAP: 9 Principles</vt:lpstr>
      <vt:lpstr>DAP: 1. Nature AND Nurture</vt:lpstr>
      <vt:lpstr>DAP: 2. Domains</vt:lpstr>
      <vt:lpstr>DAP: 3. Play</vt:lpstr>
      <vt:lpstr>DAP: 4. Variations</vt:lpstr>
      <vt:lpstr>DAP: 5. Constructive Learning</vt:lpstr>
      <vt:lpstr>DAP: 6. Motivation</vt:lpstr>
      <vt:lpstr>DAP: 7. Integrated</vt:lpstr>
      <vt:lpstr>DAP: 8. ZPD</vt:lpstr>
      <vt:lpstr>DAP: 9. Tech</vt:lpstr>
      <vt:lpstr>Theories of Development </vt:lpstr>
      <vt:lpstr>New Perspectives of the Child</vt:lpstr>
      <vt:lpstr>Waves &amp; Cycles</vt:lpstr>
      <vt:lpstr>Developmental Cascades</vt:lpstr>
      <vt:lpstr>Developmental Cascades</vt:lpstr>
      <vt:lpstr>Summary </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Josh Thompson</dc:creator>
  <cp:lastModifiedBy>Josh Thompson</cp:lastModifiedBy>
  <cp:revision>13</cp:revision>
  <dcterms:created xsi:type="dcterms:W3CDTF">2023-09-08T03:37:16Z</dcterms:created>
  <dcterms:modified xsi:type="dcterms:W3CDTF">2023-11-28T02:05:56Z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