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61" r:id="rId6"/>
    <p:sldId id="263" r:id="rId7"/>
    <p:sldId id="270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86334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5F1EA03-F618-4605-B0F5-8A2C10ECF5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B15A2E-D2B7-487D-AFB0-1117C7756ACA}" type="slidenum">
              <a:rPr lang="en-US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A9FBD31-B33A-412E-992F-80871AA6FA86}" type="slidenum">
              <a:rPr lang="en-US" altLang="en-US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265FD9-D9B8-4E14-92B4-590F41801BFC}" type="slidenum">
              <a:rPr lang="en-US" altLang="en-US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E5D57EC-4FCF-49D8-8D63-12DCDBCEE993}" type="slidenum">
              <a:rPr lang="en-US" altLang="en-US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84F8FBB-616A-4DB9-A7BE-022D57AB3BC3}" type="slidenum">
              <a:rPr lang="en-US" altLang="en-US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CACD304-1C18-47E4-A0B4-DA1F7C8A8F59}" type="slidenum">
              <a:rPr lang="en-US" altLang="en-US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7D017E4-0F58-476B-AEA8-48030FFB4416}" type="slidenum">
              <a:rPr lang="en-US" altLang="en-US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D11D608-DA02-4639-97B7-BF363EDEB275}" type="slidenum">
              <a:rPr lang="en-US" altLang="en-US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9D212F5-3C98-4F7D-ADAB-70A07053AFD6}" type="slidenum">
              <a:rPr lang="en-US" altLang="en-US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61A9B09-FDC0-4DC7-9066-015C753DD303}" type="slidenum">
              <a:rPr lang="en-US" altLang="en-US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E84A003-9E63-43DB-B25E-EE3F41F1D771}" type="slidenum">
              <a:rPr lang="en-US" altLang="en-US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6BAB56C-621B-40EB-AED4-5B49AF904676}" type="slidenum">
              <a:rPr lang="en-US" altLang="en-US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4E276DC-D2BD-4F92-96D2-0B64C7A7A3A3}" type="slidenum">
              <a:rPr lang="en-US" altLang="en-US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8915400" cy="762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4648200" cy="914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51625"/>
            <a:ext cx="2133600" cy="16827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51625"/>
            <a:ext cx="2895600" cy="16827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51625"/>
            <a:ext cx="2133600" cy="16827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9AA24D9-5B6F-4A0F-AC7F-F86476BCF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193828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B4DD1-CD0B-402A-900F-A9C8198A3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22076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1717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3627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72A6B-14B1-4D0F-9B39-DAE9BA998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94548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957A6-CEB0-4DA6-8588-86F959569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71071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6CA1B-C612-4C7F-96AE-2267984C7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79817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192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FD46A-D995-4F94-A170-CF088D4AD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44721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70FD7-AFD2-4791-A249-3BE7A62EC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584950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B865F-4DEB-42DE-8E4B-4F2D410D8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577388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BCF22-4CC9-4604-85E5-029F0E6EC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52079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0AD4-17F4-4B95-A376-EDE9CE944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851628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C55C-1B17-4C4D-A621-409A749BE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54184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686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484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770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770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D4CA5D5-34C7-49A5-8E5A-06DAA5548C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tessori-scien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Nine Principles of Montessori Education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81400"/>
            <a:ext cx="74676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Angeline Lillard (2016)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i="1" dirty="0"/>
              <a:t>Montessori: The Science behind the Genius (3</a:t>
            </a:r>
            <a:r>
              <a:rPr lang="en-US" altLang="en-US" sz="1800" i="1" baseline="30000" dirty="0"/>
              <a:t>rd</a:t>
            </a:r>
            <a:r>
              <a:rPr lang="en-US" altLang="en-US" sz="1800" i="1" dirty="0"/>
              <a:t> ed.)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Oxford University Press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(5) that tying extrinsic rewards to an activity, like money for reading or high grades for tests, negatively impacts motivation to engage in that activity when the reward is withdrawn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858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(6) that collaborative arrangements can be very conducive to learning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858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(7) that learning situated in meaningful contexts is often deeper and richer than learning in abstract contexts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858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(8) that particular forms of adult interaction are associated with more optimal child outcomes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(9) that order in the environment is beneficial to children.</a:t>
            </a: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Movement &amp; Cognition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Choice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Executive Function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Interest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Extrinsic rewards ≠ motivation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Learning from &amp; with peers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Meaningful contexts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Teacher ways &amp; child ways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Order in environment &amp; mind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Nine Principles of Montessori Education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61722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Angeline Lillard (2016)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i="1" dirty="0"/>
              <a:t>Montessori: The Science behind the Genius (3</a:t>
            </a:r>
            <a:r>
              <a:rPr lang="en-US" altLang="en-US" sz="1800" i="1" baseline="30000" dirty="0"/>
              <a:t>rd</a:t>
            </a:r>
            <a:r>
              <a:rPr lang="en-US" altLang="en-US" sz="1800" i="1" dirty="0"/>
              <a:t> ed.)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Oxford University Press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3A48-398F-2930-D4F0-278AF786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Maria Montessori (1870-1952)</a:t>
            </a:r>
          </a:p>
        </p:txBody>
      </p:sp>
      <p:pic>
        <p:nvPicPr>
          <p:cNvPr id="5" name="Content Placeholder 4" descr="A drawing of Dr. Maria Montessori by Allison Geneser">
            <a:extLst>
              <a:ext uri="{FF2B5EF4-FFF2-40B4-BE49-F238E27FC236}">
                <a16:creationId xmlns:a16="http://schemas.microsoft.com/office/drawing/2014/main" id="{BF035320-7EAA-23F2-1D28-3371DFF29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71700" y="1876425"/>
            <a:ext cx="5257800" cy="394335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ABE329-D502-8D23-5CE7-15A06A93D030}"/>
              </a:ext>
            </a:extLst>
          </p:cNvPr>
          <p:cNvSpPr txBox="1"/>
          <p:nvPr/>
        </p:nvSpPr>
        <p:spPr>
          <a:xfrm>
            <a:off x="11965" y="5315634"/>
            <a:ext cx="27312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 drawing of </a:t>
            </a:r>
          </a:p>
          <a:p>
            <a:r>
              <a:rPr lang="en-US" dirty="0"/>
              <a:t>Dr. Maria Montessori by Allison Geneser</a:t>
            </a:r>
          </a:p>
        </p:txBody>
      </p:sp>
    </p:spTree>
    <p:extLst>
      <p:ext uri="{BB962C8B-B14F-4D97-AF65-F5344CB8AC3E}">
        <p14:creationId xmlns:p14="http://schemas.microsoft.com/office/powerpoint/2010/main" val="141105339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F460-2E24-3414-7A1F-EB816650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Montessori influence on education </a:t>
            </a:r>
          </a:p>
        </p:txBody>
      </p:sp>
      <p:pic>
        <p:nvPicPr>
          <p:cNvPr id="5" name="Content Placeholder 4" descr="Maria Montessori and a child sitting at a table, manipulating mathematical materials.">
            <a:extLst>
              <a:ext uri="{FF2B5EF4-FFF2-40B4-BE49-F238E27FC236}">
                <a16:creationId xmlns:a16="http://schemas.microsoft.com/office/drawing/2014/main" id="{65218192-ED83-4588-460D-01870FBD1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10" y="1219200"/>
            <a:ext cx="5732060" cy="48006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7D0120-1DC2-3CC5-E482-B868DCB18DEE}"/>
              </a:ext>
            </a:extLst>
          </p:cNvPr>
          <p:cNvSpPr txBox="1"/>
          <p:nvPr/>
        </p:nvSpPr>
        <p:spPr>
          <a:xfrm>
            <a:off x="-76200" y="5334000"/>
            <a:ext cx="6705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Maria Montessori and a child </a:t>
            </a:r>
          </a:p>
          <a:p>
            <a:r>
              <a:rPr lang="en-US" dirty="0"/>
              <a:t>sitting at a table, manipulating </a:t>
            </a:r>
          </a:p>
          <a:p>
            <a:r>
              <a:rPr lang="en-US" dirty="0"/>
              <a:t>mathematical materials.</a:t>
            </a:r>
          </a:p>
          <a:p>
            <a:r>
              <a:rPr lang="en-US" dirty="0"/>
              <a:t>https://montessori150.org/maria-montessori/montessori-photos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65389-95BC-E060-03E3-3733E465A185}"/>
              </a:ext>
            </a:extLst>
          </p:cNvPr>
          <p:cNvSpPr txBox="1"/>
          <p:nvPr/>
        </p:nvSpPr>
        <p:spPr>
          <a:xfrm>
            <a:off x="152401" y="1447800"/>
            <a:ext cx="297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Montessori introduced child-size furniture, now common in most early childhood education environments.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other innovations did Montessori bring to modern education? </a:t>
            </a:r>
          </a:p>
        </p:txBody>
      </p:sp>
    </p:spTree>
    <p:extLst>
      <p:ext uri="{BB962C8B-B14F-4D97-AF65-F5344CB8AC3E}">
        <p14:creationId xmlns:p14="http://schemas.microsoft.com/office/powerpoint/2010/main" val="286879682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9E47-AA87-98DE-F338-B4F88217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Montessori: Science Behind the Genius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00C20-F990-1822-F89A-514AEE3C6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3000" b="0" dirty="0"/>
              <a:t>Dr. Angeline Lillard, a psychologist from the University of Virginia, has been studying Montessori education for decades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3000" b="0" dirty="0">
                <a:hlinkClick r:id="rId2"/>
              </a:rPr>
              <a:t>https://www.montessori-science.org/</a:t>
            </a:r>
            <a:endParaRPr lang="en-US" altLang="en-US" sz="3000" b="0" dirty="0"/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30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3000" b="0" dirty="0"/>
              <a:t>In this book, Dr. Lillard outlines nine principles of Montessori education that are universal, worthy of consideration in every learning environment.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30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3000" b="0" dirty="0"/>
              <a:t>Lillard, A. (2016) </a:t>
            </a:r>
            <a:r>
              <a:rPr lang="en-US" altLang="en-US" sz="3000" b="0" i="1" dirty="0"/>
              <a:t>Montessori: The Science behind the Genius (3</a:t>
            </a:r>
            <a:r>
              <a:rPr lang="en-US" altLang="en-US" sz="3000" b="0" i="1" baseline="30000" dirty="0"/>
              <a:t>rd</a:t>
            </a:r>
            <a:r>
              <a:rPr lang="en-US" altLang="en-US" sz="3000" b="0" i="1" dirty="0"/>
              <a:t> ed.) </a:t>
            </a:r>
            <a:r>
              <a:rPr lang="en-US" altLang="en-US" sz="3000" b="0" dirty="0"/>
              <a:t>Oxford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2444067363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5791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Movement &amp; Cognition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Choice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Executive Function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Interest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Extrinsic rewards ≠ motivation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Learning from &amp; with peers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Meaningful contexts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Teacher ways &amp; child ways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Order in environment &amp; mind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010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(1) that movement and cognition are closely entwined, and movement can enhance thinking and learning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9342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/>
              <a:t>(2) that learning and well-being are improved when people have a sense of control over their lives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9342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(3) executive function arises from concentrated attention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Nine principles of Montessori Education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858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(4) that people learn better when they are interested in what they are learning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10247PHOTO" val=""/>
  <p:tag name="MMPROD_10247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+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+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+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+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+DQoJCTx1aXRleHQgbmFtZT0iTVVURSIgdmFsdWU9IlNlc3NpeiIvPg0KCQk8dWl0ZXh0IG5hbWU9IkRPQ1dSQVBfVElUTEUiIHZhbHVlPSJQcmVzZW50ZXIgRG9zeWEgRWtpIi8+DQoJCTx1aXRleHQgbmFtZT0iRE9DV1JBUF9NU0ciIHZhbHVlPSJCaWxnaXNheWFyxLFtYSBLYXlkZXQiLz4NCgkJPHVpdGV4dCBuYW1lPSJET0NXUkFQX1BST01QVCIgdmFsdWU9IsSwbmRpcm1layBpw6dpbiBUxLFrbGF0xLFuIi8+DQoJPC9sYW5ndWFnZT4NCgk8bGFuZ3VhZ2UgaWQ9InJ1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+Ii8+DQoJCTx1aXRleHQgbmFtZT0iU0NSVUJCQVJTVEFUVVNfUExBWUlORyIgdmFsdWU9ItCS0L7RgdC/0YDQvtC40LfQstC10LTQtdC90LjQtSIvPg0KCQk8dWl0ZXh0IG5hbWU9IlNDUlVCQkFSU1RBVFVTX05PQVVESU8iIHZhbHVlPSLQndC10YIg0LDRg9C00LjQviIvPg0KCQk8dWl0ZXh0IG5hbWU9IlNDUlVCQkFSU1RBVFVTX1ZJRFBMQVlJTkciIHZhbHVlPSLQktC+0YHQv9GA0L7QuNC30LLQtdC00LXQvdC40LUg0LLQuNC00LXQviIvPg0KCQk8dWl0ZXh0IG5hbWU9IlNDUlVCQkFSU1RBVFVTX0xPQURJTkciIHZhbHVlPSLQl9Cw0LPRgNGD0LfQutCwIi8+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+0L/RgNC+0YHQsCIvPg0KCQk8IS0tIHN1YnN0aXR1dGlvbjogJW0gPT0gbWludXRlcyByZW1haW5pbmcgLS0+DQoJCTwhLS0gc3Vic3RpdHV0aW9uOiAlcyA9PSBzZWNvbmRzIHJlbWFpbmluZyAtLT4NCgkJPHVpdGV4dCBuYW1lPSJFTEFQU0VEIiB2YWx1ZT0i0J7RgdGC0LDQu9C+0YHRjCAlbSDQvNC40L0uICVzINGBIi8+DQoJCTx1aXRleHQgbmFtZT0iTk9URk9VTkQiIHZhbHVlPSLQndC40YfQtdCz0L4g0L3QtSDQvdCw0LnQtNC10L3QviIvPg0KCQk8dWl0ZXh0IG5hbWU9IkFUVEFDSE1FTlRTIiB2YWx1ZT0i0JLQu9C+0LbQtdC90LjRjyIvPg0KCQk8IS0tIHN1YnN0aXR1dGlvbjogJXAgPT0gY3VycmVudCBzcGVha2VyJ3MgdGl0bGUgLS0+DQoJCTx1aXRleHQgbmFtZT0iQklPV0lOX1RJVExFIiB2YWx1ZT0i0JHQuNC+0LPRgNCw0YTQuNGPOiAlcCIvPg0KCQk8dWl0ZXh0IG5hbWU9IkJJT0JUTl9USVRMRSIgdmFsdWU9ItCR0LjQvtCz0YDQsNGE0LjRjyIvPg0KCQk8dWl0ZXh0IG5hbWU9IkRJVklERVJCVE5fVElUTEUiIHZhbHVlPSJ8Ii8+DQoJCTx1aXRleHQgbmFtZT0iQ09OVEFDVEJUTl9USVRMRSIgdmFsdWU9ItCa0L7QvdGC0LDQutGCIi8+DQoJCTx1aXRleHQgbmFtZT0iVEFCX1FVSVoiIHZhbHVlPSLQntC/0YDQvtGBIi8+DQoJCTx1aXRleHQgbmFtZT0iVEFCX09VVExJTkUiIHZhbHVlPSLQodGF0LXQvNCwIi8+DQoJCTx1aXRleHQgbmFtZT0iVEFCX1RIVU1CIiB2YWx1ZT0i0JHQtdCz0YPQvdC+0LoiLz4NCgkJPHVpdGV4dCBuYW1lPSJUQUJfTk9URVMiIHZhbHVlPSLQl9Cw0LzQtdGC0LrQuCIvPg0KCQk8dWl0ZXh0IG5hbWU9IlRBQl9TRUFSQ0giIHZhbHVlPSLQn9C+0LjRgdC6Ii8+DQoJCTx1aXRleHQgbmFtZT0iU0xJREVfSEVBRElORyIgdmFsdWU9ItCX0LDQs9C+0LvQvtCy0L7QuiDRgdC70LDQudC00LAiLz4NCgkJPHVpdGV4dCBuYW1lPSJEVVJBVElPTl9IRUFESU5HIiB2YWx1ZT0i0JTQu9C40YIt0YHRgtGMIi8+DQoJCTx1aXRleHQgbmFtZT0iU0VBUkNIX0hFQURJTkciIHZhbHVlPSLQn9C+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="/>
  <p:tag name="MMPROD_UIDATA" val="&lt;database version=&quot;7.0&quot;&gt;&lt;object type=&quot;1&quot; unique_id=&quot;10001&quot;&gt;&lt;property id=&quot;20139&quot; value=&quot;%n. %s&quot;/&gt;&lt;property id=&quot;20141&quot; value=&quot;Lillard Montessori 9 Principles&quot;/&gt;&lt;property id=&quot;20142&quot; value=&quot;Angeline Lillard (2005/2016) describes 9 principles of Montessori education, presented here by Josh Thompson, Ph.D. certified Elem 1 (6-9) by AMS. 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2&quot;/&gt;&lt;property id=&quot;20182&quot; value=&quot;0&quot;/&gt;&lt;property id=&quot;20183&quot; value=&quot;1&quot;/&gt;&lt;property id=&quot;20184&quot; value=&quot;7&quot;/&gt;&lt;property id=&quot;20191&quot; value=&quot;Adobe Connect @ TAMU-Commerce&quot;/&gt;&lt;property id=&quot;20192&quot; value=&quot;https://connect.tamuc.edu&quot;/&gt;&lt;property id=&quot;20193&quot; value=&quot;0&quot;/&gt;&lt;property id=&quot;20224&quot; value=&quot;C:\Users\thompsonjosh\Documents\My Adobe Presentations\LillardMontessori9Principles&quot;/&gt;&lt;property id=&quot;20226&quot; value=&quot;C:\Users\thompsonjosh\Documents\LillardMontessori9Principles.ppt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ine Principles of Montessori Education&amp;quot;&quot;/&gt;&lt;property id=&quot;20303&quot; value=&quot;Josh Thompson&quot;/&gt;&lt;property id=&quot;20307&quot; value=&quot;256&quot;/&gt;&lt;property id=&quot;20309&quot; value=&quot;10247&quot;/&gt;&lt;/object&gt;&lt;object type=&quot;3&quot; unique_id=&quot;10005&quot;&gt;&lt;property id=&quot;20148&quot; value=&quot;5&quot;/&gt;&lt;property id=&quot;20300&quot; value=&quot;Slide 2 - &amp;quot;Nine principles of Montessori Education&amp;quot;&quot;/&gt;&lt;property id=&quot;20303&quot; value=&quot;Josh Thompson&quot;/&gt;&lt;property id=&quot;20307&quot; value=&quot;261&quot;/&gt;&lt;property id=&quot;20309&quot; value=&quot;10247&quot;/&gt;&lt;/object&gt;&lt;object type=&quot;3&quot; unique_id=&quot;10007&quot;&gt;&lt;property id=&quot;20148&quot; value=&quot;5&quot;/&gt;&lt;property id=&quot;20300&quot; value=&quot;Slide 3 - &amp;quot;Nine principles of Montessori Education&amp;quot;&quot;/&gt;&lt;property id=&quot;20303&quot; value=&quot;Josh Thompson&quot;/&gt;&lt;property id=&quot;20307&quot; value=&quot;263&quot;/&gt;&lt;property id=&quot;20309&quot; value=&quot;10247&quot;/&gt;&lt;/object&gt;&lt;object type=&quot;3&quot; unique_id=&quot;10008&quot;&gt;&lt;property id=&quot;20148&quot; value=&quot;5&quot;/&gt;&lt;property id=&quot;20300&quot; value=&quot;Slide 4 - &amp;quot;Nine principles of Montessori Education&amp;quot;&quot;/&gt;&lt;property id=&quot;20303&quot; value=&quot;Josh Thompson&quot;/&gt;&lt;property id=&quot;20307&quot; value=&quot;270&quot;/&gt;&lt;property id=&quot;20309&quot; value=&quot;10247&quot;/&gt;&lt;/object&gt;&lt;object type=&quot;3&quot; unique_id=&quot;10009&quot;&gt;&lt;property id=&quot;20148&quot; value=&quot;5&quot;/&gt;&lt;property id=&quot;20300&quot; value=&quot;Slide 6 - &amp;quot;Nine principles of Montessori Education&amp;quot;&quot;/&gt;&lt;property id=&quot;20303&quot; value=&quot;Josh Thompson&quot;/&gt;&lt;property id=&quot;20307&quot; value=&quot;264&quot;/&gt;&lt;property id=&quot;20309&quot; value=&quot;10247&quot;/&gt;&lt;/object&gt;&lt;object type=&quot;3&quot; unique_id=&quot;10010&quot;&gt;&lt;property id=&quot;20148&quot; value=&quot;5&quot;/&gt;&lt;property id=&quot;20300&quot; value=&quot;Slide 7 - &amp;quot;Nine principles of Montessori Education&amp;quot;&quot;/&gt;&lt;property id=&quot;20303&quot; value=&quot;Josh Thompson&quot;/&gt;&lt;property id=&quot;20307&quot; value=&quot;265&quot;/&gt;&lt;property id=&quot;20309&quot; value=&quot;10247&quot;/&gt;&lt;/object&gt;&lt;object type=&quot;3&quot; unique_id=&quot;10011&quot;&gt;&lt;property id=&quot;20148&quot; value=&quot;5&quot;/&gt;&lt;property id=&quot;20300&quot; value=&quot;Slide 8 - &amp;quot;Nine principles of Montessori Education&amp;quot;&quot;/&gt;&lt;property id=&quot;20303&quot; value=&quot;Josh Thompson&quot;/&gt;&lt;property id=&quot;20307&quot; value=&quot;266&quot;/&gt;&lt;property id=&quot;20309&quot; value=&quot;10247&quot;/&gt;&lt;/object&gt;&lt;object type=&quot;3&quot; unique_id=&quot;10012&quot;&gt;&lt;property id=&quot;20148&quot; value=&quot;5&quot;/&gt;&lt;property id=&quot;20300&quot; value=&quot;Slide 9 - &amp;quot;Nine principles of Montessori Education&amp;quot;&quot;/&gt;&lt;property id=&quot;20303&quot; value=&quot;Josh Thompson&quot;/&gt;&lt;property id=&quot;20307&quot; value=&quot;267&quot;/&gt;&lt;property id=&quot;20309&quot; value=&quot;10247&quot;/&gt;&lt;/object&gt;&lt;object type=&quot;3&quot; unique_id=&quot;10013&quot;&gt;&lt;property id=&quot;20148&quot; value=&quot;5&quot;/&gt;&lt;property id=&quot;20300&quot; value=&quot;Slide 10 - &amp;quot;Nine principles of Montessori Education&amp;quot;&quot;/&gt;&lt;property id=&quot;20303&quot; value=&quot;Josh Thompson&quot;/&gt;&lt;property id=&quot;20307&quot; value=&quot;268&quot;/&gt;&lt;property id=&quot;20309&quot; value=&quot;10247&quot;/&gt;&lt;/object&gt;&lt;object type=&quot;3&quot; unique_id=&quot;10014&quot;&gt;&lt;property id=&quot;20148&quot; value=&quot;5&quot;/&gt;&lt;property id=&quot;20300&quot; value=&quot;Slide 11 - &amp;quot;Nine principles of Montessori Education&amp;quot;&quot;/&gt;&lt;property id=&quot;20303&quot; value=&quot;Josh Thompson&quot;/&gt;&lt;property id=&quot;20307&quot; value=&quot;269&quot;/&gt;&lt;property id=&quot;20309&quot; value=&quot;10247&quot;/&gt;&lt;/object&gt;&lt;object type=&quot;3&quot; unique_id=&quot;10015&quot;&gt;&lt;property id=&quot;20148&quot; value=&quot;5&quot;/&gt;&lt;property id=&quot;20300&quot; value=&quot;Slide 13 - &amp;quot;Nine Principles of Montessori Education&amp;quot;&quot;/&gt;&lt;property id=&quot;20303&quot; value=&quot;Josh Thompson&quot;/&gt;&lt;property id=&quot;20307&quot; value=&quot;273&quot;/&gt;&lt;property id=&quot;20309&quot; value=&quot;10247&quot;/&gt;&lt;/object&gt;&lt;object type=&quot;3&quot; unique_id=&quot;10016&quot;&gt;&lt;property id=&quot;20148&quot; value=&quot;5&quot;/&gt;&lt;property id=&quot;20300&quot; value=&quot;Slide 12 - &amp;quot;Nine principles of Montessori Education&amp;quot;&quot;/&gt;&lt;property id=&quot;20303&quot; value=&quot;Josh Thompson&quot;/&gt;&lt;property id=&quot;20307&quot; value=&quot;274&quot;/&gt;&lt;property id=&quot;20309&quot; value=&quot;10247&quot;/&gt;&lt;/object&gt;&lt;object type=&quot;3&quot; unique_id=&quot;10062&quot;&gt;&lt;property id=&quot;20148&quot; value=&quot;5&quot;/&gt;&lt;property id=&quot;20300&quot; value=&quot;Slide 5 - &amp;quot;Nine principles of Montessori Education&amp;quot;&quot;/&gt;&lt;property id=&quot;20303&quot; value=&quot;Josh Thompson&quot;/&gt;&lt;property id=&quot;20307&quot; value=&quot;276&quot;/&gt;&lt;property id=&quot;20309&quot; value=&quot;10247&quot;/&gt;&lt;/object&gt;&lt;/object&gt;&lt;object type=&quot;4&quot; unique_id=&quot;10245&quot;&gt;&lt;object type=&quot;5&quot; unique_id=&quot;10247&quot;&gt;&lt;property id=&quot;20000&quot; value=&quot;0&quot;/&gt;&lt;property id=&quot;20149&quot; value=&quot;Josh Thompson&quot;/&gt;&lt;property id=&quot;20150&quot; value=&quot;Associate Professor Early Childhood Education&quot;/&gt;&lt;/object&gt;&lt;/object&gt;&lt;object type=&quot;10&quot; unique_id=&quot;10564&quot;&gt;&lt;object type=&quot;12&quot; unique_id=&quot;10565&quot;&gt;&lt;property id=&quot;20180&quot; value=&quot;1&quot;/&gt;&lt;property id=&quot;20181&quot; value=&quot;2&quot;/&gt;&lt;property id=&quot;20182&quot; value=&quot;0&quot;/&gt;&lt;property id=&quot;20183&quot; value=&quot;1&quot;/&gt;&lt;/object&gt;&lt;object type=&quot;11&quot; unique_id=&quot;10661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450001753,C:\Users\thompsonjosh\Documents\LillardMontessori9Principles\Media.ppc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450001753,C:\Users\thompsonjosh\Documents\LillardMontessori9Principles\Media.ppc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450001753,C:\Users\thompsonjosh\Documents\LillardMontessori9Principles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450001753,C:\Users\thompsonjosh\Documents\LillardMontessori9Principles\Media.ppc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450001753,C:\Users\thompsonjosh\Documents\LillardMontessori9Principles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450001753,C:\Users\thompsonjosh\Documents\LillardMontessori9Principles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450001753,C:\Users\thompsonjosh\Documents\LillardMontessori9Principles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450001753,C:\Users\thompsonjosh\Documents\LillardMontessori9Principles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450001753,C:\Users\thompsonjosh\Documents\LillardMontessori9Principles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450001753,C:\Users\thompsonjosh\Documents\LillardMontessori9Principles\Media.ppc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450001753,C:\Users\thompsonjosh\Documents\LillardMontessori9Principles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450001753,C:\Users\thompsonjosh\Documents\LillardMontessori9Principles\Media.ppc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450001753,C:\Users\thompsonjosh\Documents\LillardMontessori9Principles\Media.ppcx"/>
</p:tagLst>
</file>

<file path=ppt/theme/theme1.xml><?xml version="1.0" encoding="utf-8"?>
<a:theme xmlns:a="http://schemas.openxmlformats.org/drawingml/2006/main" name="Gaussian reflection design template">
  <a:themeElements>
    <a:clrScheme name="Gaussian reflection design template 13">
      <a:dk1>
        <a:srgbClr val="57BCEF"/>
      </a:dk1>
      <a:lt1>
        <a:srgbClr val="DEF6F1"/>
      </a:lt1>
      <a:dk2>
        <a:srgbClr val="FFFFBD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49A0CC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Gaussian reflection design templat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aussian reflection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ussian reflection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ussian reflection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ussian reflection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ussian reflection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ussian reflection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ussian reflection design template 13">
        <a:dk1>
          <a:srgbClr val="57BCEF"/>
        </a:dk1>
        <a:lt1>
          <a:srgbClr val="DEF6F1"/>
        </a:lt1>
        <a:dk2>
          <a:srgbClr val="FFFFBD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49A0CC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2341</TotalTime>
  <Words>475</Words>
  <Application>Microsoft Office PowerPoint</Application>
  <PresentationFormat>On-screen Show (4:3)</PresentationFormat>
  <Paragraphs>79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Impact</vt:lpstr>
      <vt:lpstr>Tahoma</vt:lpstr>
      <vt:lpstr>Gaussian reflection design template</vt:lpstr>
      <vt:lpstr>Nine Principles of Montessori Education</vt:lpstr>
      <vt:lpstr>Maria Montessori (1870-1952)</vt:lpstr>
      <vt:lpstr>Montessori influence on education </vt:lpstr>
      <vt:lpstr>Montessori: Science Behind the Genius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  <vt:lpstr>Nine Principles of Montessori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Nine Principles of Montessori Education</dc:title>
  <dc:creator>Josh Thompson PhD</dc:creator>
  <cp:lastModifiedBy>Josh Thompson</cp:lastModifiedBy>
  <cp:revision>36</cp:revision>
  <dcterms:created xsi:type="dcterms:W3CDTF">2007-03-11T01:42:12Z</dcterms:created>
  <dcterms:modified xsi:type="dcterms:W3CDTF">2023-07-25T15:33:47Z</dcterms:modified>
</cp:coreProperties>
</file>