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6" r:id="rId11"/>
    <p:sldId id="268" r:id="rId12"/>
    <p:sldId id="273" r:id="rId13"/>
    <p:sldId id="277" r:id="rId14"/>
    <p:sldId id="276" r:id="rId15"/>
    <p:sldId id="274" r:id="rId16"/>
    <p:sldId id="275" r:id="rId17"/>
    <p:sldId id="270" r:id="rId18"/>
    <p:sldId id="278" r:id="rId19"/>
    <p:sldId id="272" r:id="rId20"/>
    <p:sldId id="280"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94753" autoAdjust="0"/>
  </p:normalViewPr>
  <p:slideViewPr>
    <p:cSldViewPr>
      <p:cViewPr varScale="1">
        <p:scale>
          <a:sx n="97" d="100"/>
          <a:sy n="97" d="100"/>
        </p:scale>
        <p:origin x="-1426" y="-77"/>
      </p:cViewPr>
      <p:guideLst>
        <p:guide orient="horz" pos="2160"/>
        <p:guide pos="2880"/>
      </p:guideLst>
    </p:cSldViewPr>
  </p:slideViewPr>
  <p:outlineViewPr>
    <p:cViewPr>
      <p:scale>
        <a:sx n="33" d="100"/>
        <a:sy n="33" d="100"/>
      </p:scale>
      <p:origin x="7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565DB00-F95A-4313-8D27-27A44E100231}" type="datetimeFigureOut">
              <a:rPr lang="en-US" smtClean="0"/>
              <a:t>2/16/2018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51A07B-56DD-4CA2-8264-D32BB20E491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65DB00-F95A-4313-8D27-27A44E100231}"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1A07B-56DD-4CA2-8264-D32BB20E49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451A07B-56DD-4CA2-8264-D32BB20E491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65DB00-F95A-4313-8D27-27A44E100231}"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565DB00-F95A-4313-8D27-27A44E100231}"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451A07B-56DD-4CA2-8264-D32BB20E491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565DB00-F95A-4313-8D27-27A44E100231}" type="datetimeFigureOut">
              <a:rPr lang="en-US" smtClean="0"/>
              <a:t>2/16/2018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51A07B-56DD-4CA2-8264-D32BB20E491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565DB00-F95A-4313-8D27-27A44E100231}"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1A07B-56DD-4CA2-8264-D32BB20E491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565DB00-F95A-4313-8D27-27A44E100231}" type="datetimeFigureOut">
              <a:rPr lang="en-US" smtClean="0"/>
              <a:t>2/16/2018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451A07B-56DD-4CA2-8264-D32BB20E491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65DB00-F95A-4313-8D27-27A44E100231}"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451A07B-56DD-4CA2-8264-D32BB20E49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565DB00-F95A-4313-8D27-27A44E100231}"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51A07B-56DD-4CA2-8264-D32BB20E49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51A07B-56DD-4CA2-8264-D32BB20E491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565DB00-F95A-4313-8D27-27A44E100231}" type="datetimeFigureOut">
              <a:rPr lang="en-US" smtClean="0"/>
              <a:t>2/16/2018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451A07B-56DD-4CA2-8264-D32BB20E491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565DB00-F95A-4313-8D27-27A44E100231}" type="datetimeFigureOut">
              <a:rPr lang="en-US" smtClean="0"/>
              <a:t>2/16/2018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565DB00-F95A-4313-8D27-27A44E100231}" type="datetimeFigureOut">
              <a:rPr lang="en-US" smtClean="0"/>
              <a:t>2/16/2018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51A07B-56DD-4CA2-8264-D32BB20E491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facebook.com/photo.php?fbid=10210733767251235&amp;set=a.10210733766931227.1073741827.1561107054&amp;type=3&amp;theater" TargetMode="External"/><Relationship Id="rId2" Type="http://schemas.openxmlformats.org/officeDocument/2006/relationships/hyperlink" Target="http://www.facebook.com/DallasMontessoriTeacherEducationProgram101/" TargetMode="External"/><Relationship Id="rId1" Type="http://schemas.openxmlformats.org/officeDocument/2006/relationships/slideLayout" Target="../slideLayouts/slideLayout1.xml"/><Relationship Id="rId6" Type="http://schemas.openxmlformats.org/officeDocument/2006/relationships/hyperlink" Target="https://photos.google.com/photo/AF1QipN0uwymXPtR68JgW4QQEj2hXihzazIxshEQQby1" TargetMode="External"/><Relationship Id="rId5" Type="http://schemas.openxmlformats.org/officeDocument/2006/relationships/hyperlink" Target="https://montessorilifeasweknowit.files.wordpress.com/2014/11/20141116_art-trays-collage-high-quality.jpg" TargetMode="External"/><Relationship Id="rId4" Type="http://schemas.openxmlformats.org/officeDocument/2006/relationships/hyperlink" Target="http://www.facebook.com/myra.arnold.96/media_set?set=a.10210733766931227.1073741827.1561107054&amp;type=3&amp;pnref=sto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faculty.tamuc.edu/jthompson/Montessor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hotos.google.com/photo/AF1QipN0uwymXPtR68JgW4QQEj2hXihzazIxshEQQby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819400"/>
            <a:ext cx="8763000" cy="3429000"/>
          </a:xfrm>
        </p:spPr>
        <p:txBody>
          <a:bodyPr>
            <a:noAutofit/>
          </a:bodyPr>
          <a:lstStyle/>
          <a:p>
            <a:r>
              <a:rPr lang="en-US" sz="3300" dirty="0" smtClean="0"/>
              <a:t>Josh Thompson,</a:t>
            </a:r>
            <a:r>
              <a:rPr lang="en-US" sz="3300" baseline="0" dirty="0" smtClean="0"/>
              <a:t> Ph.D. </a:t>
            </a:r>
          </a:p>
          <a:p>
            <a:r>
              <a:rPr lang="en-US" sz="2200" baseline="0" dirty="0" smtClean="0"/>
              <a:t>Associate Professor ECE </a:t>
            </a:r>
          </a:p>
          <a:p>
            <a:r>
              <a:rPr lang="en-US" sz="2200" baseline="0" dirty="0" smtClean="0"/>
              <a:t>Texas A&amp;M University-Commerce</a:t>
            </a:r>
          </a:p>
          <a:p>
            <a:endParaRPr lang="en-US" sz="2200" baseline="0" dirty="0" smtClean="0"/>
          </a:p>
          <a:p>
            <a:r>
              <a:rPr lang="en-US" sz="2200" baseline="0" dirty="0" smtClean="0"/>
              <a:t>AMS E1 DMTEP 1983</a:t>
            </a:r>
          </a:p>
          <a:p>
            <a:endParaRPr lang="en-US" sz="2200" baseline="0" dirty="0" smtClean="0"/>
          </a:p>
          <a:p>
            <a:r>
              <a:rPr lang="en-US" sz="2200" baseline="0" dirty="0" smtClean="0"/>
              <a:t>father of 4, ‘Billy’ to 10, husband of 1 </a:t>
            </a:r>
          </a:p>
        </p:txBody>
      </p:sp>
      <p:sp>
        <p:nvSpPr>
          <p:cNvPr id="2" name="Title 1"/>
          <p:cNvSpPr>
            <a:spLocks noGrp="1"/>
          </p:cNvSpPr>
          <p:nvPr>
            <p:ph type="ctrTitle"/>
          </p:nvPr>
        </p:nvSpPr>
        <p:spPr/>
        <p:txBody>
          <a:bodyPr/>
          <a:lstStyle/>
          <a:p>
            <a:r>
              <a:rPr lang="en-US" dirty="0" smtClean="0"/>
              <a:t>Learning together in the company of children </a:t>
            </a:r>
            <a:endParaRPr lang="en-US" dirty="0"/>
          </a:p>
        </p:txBody>
      </p:sp>
    </p:spTree>
    <p:extLst>
      <p:ext uri="{BB962C8B-B14F-4D97-AF65-F5344CB8AC3E}">
        <p14:creationId xmlns:p14="http://schemas.microsoft.com/office/powerpoint/2010/main" val="2398622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lstStyle/>
          <a:p>
            <a:pPr marL="0" indent="0">
              <a:buNone/>
            </a:pPr>
            <a:r>
              <a:rPr lang="en-US" sz="3200" kern="1200" baseline="0" dirty="0" smtClean="0">
                <a:solidFill>
                  <a:schemeClr val="tx1"/>
                </a:solidFill>
                <a:effectLst/>
                <a:latin typeface="+mn-lt"/>
                <a:ea typeface="+mn-ea"/>
                <a:cs typeface="+mn-cs"/>
              </a:rPr>
              <a:t>Auto-education</a:t>
            </a:r>
            <a:endParaRPr lang="en-US" dirty="0"/>
          </a:p>
        </p:txBody>
      </p:sp>
    </p:spTree>
    <p:extLst>
      <p:ext uri="{BB962C8B-B14F-4D97-AF65-F5344CB8AC3E}">
        <p14:creationId xmlns:p14="http://schemas.microsoft.com/office/powerpoint/2010/main" val="3930368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normAutofit/>
          </a:bodyPr>
          <a:lstStyle/>
          <a:p>
            <a:pPr marL="0" indent="0">
              <a:buNone/>
            </a:pPr>
            <a:r>
              <a:rPr lang="en-US" sz="3200" kern="1200" dirty="0" smtClean="0">
                <a:solidFill>
                  <a:schemeClr val="tx1"/>
                </a:solidFill>
                <a:effectLst/>
                <a:latin typeface="+mj-lt"/>
                <a:ea typeface="+mj-ea"/>
                <a:cs typeface="+mj-cs"/>
              </a:rPr>
              <a:t>Absorbent</a:t>
            </a:r>
            <a:r>
              <a:rPr lang="en-US" sz="3200" kern="1200" baseline="0" dirty="0" smtClean="0">
                <a:solidFill>
                  <a:schemeClr val="tx1"/>
                </a:solidFill>
                <a:effectLst/>
                <a:latin typeface="+mj-lt"/>
                <a:ea typeface="+mj-ea"/>
                <a:cs typeface="+mj-cs"/>
              </a:rPr>
              <a:t> mind</a:t>
            </a:r>
            <a:endParaRPr lang="en-US" sz="3200" dirty="0" smtClean="0">
              <a:effectLst/>
            </a:endParaRPr>
          </a:p>
        </p:txBody>
      </p:sp>
    </p:spTree>
    <p:extLst>
      <p:ext uri="{BB962C8B-B14F-4D97-AF65-F5344CB8AC3E}">
        <p14:creationId xmlns:p14="http://schemas.microsoft.com/office/powerpoint/2010/main" val="3930368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lstStyle/>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kern="1200" dirty="0" smtClean="0">
                <a:solidFill>
                  <a:schemeClr val="tx1"/>
                </a:solidFill>
                <a:effectLst/>
                <a:latin typeface="+mn-lt"/>
                <a:ea typeface="+mn-ea"/>
                <a:cs typeface="+mn-cs"/>
              </a:rPr>
              <a:t>Planes of development </a:t>
            </a:r>
            <a:endParaRPr lang="en-US" sz="3200" dirty="0" smtClean="0">
              <a:effectLst/>
            </a:endParaRPr>
          </a:p>
        </p:txBody>
      </p:sp>
    </p:spTree>
    <p:extLst>
      <p:ext uri="{BB962C8B-B14F-4D97-AF65-F5344CB8AC3E}">
        <p14:creationId xmlns:p14="http://schemas.microsoft.com/office/powerpoint/2010/main" val="422947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200" dirty="0" smtClean="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457200"/>
            <a:ext cx="8418043" cy="5943600"/>
          </a:xfrm>
          <a:prstGeom prst="rect">
            <a:avLst/>
          </a:prstGeom>
        </p:spPr>
      </p:pic>
    </p:spTree>
    <p:extLst>
      <p:ext uri="{BB962C8B-B14F-4D97-AF65-F5344CB8AC3E}">
        <p14:creationId xmlns:p14="http://schemas.microsoft.com/office/powerpoint/2010/main" val="1752206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normAutofit lnSpcReduction="10000"/>
          </a:bodyPr>
          <a:lstStyle/>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kern="1200" dirty="0" smtClean="0">
                <a:solidFill>
                  <a:schemeClr val="tx1"/>
                </a:solidFill>
                <a:effectLst/>
                <a:latin typeface="+mn-lt"/>
                <a:ea typeface="+mn-ea"/>
                <a:cs typeface="+mn-cs"/>
              </a:rPr>
              <a:t>Prepared environment </a:t>
            </a: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“Now the adult himself is part of the child's environment; the adult must adjust himself to the child's needs if he is not to be a hindrance to him and if he is not to substitute himself for the child in the activities essential to growth and development." </a:t>
            </a:r>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i="1"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i="1" dirty="0" smtClean="0"/>
              <a:t>The Secret of Childhood</a:t>
            </a:r>
            <a:r>
              <a:rPr lang="en-US" i="0" dirty="0" smtClean="0"/>
              <a:t> (</a:t>
            </a:r>
            <a:r>
              <a:rPr lang="en-US" dirty="0" smtClean="0"/>
              <a:t>1936)</a:t>
            </a:r>
            <a:endParaRPr lang="en-US" sz="3200" dirty="0" smtClean="0">
              <a:effectLst/>
            </a:endParaRPr>
          </a:p>
        </p:txBody>
      </p:sp>
    </p:spTree>
    <p:extLst>
      <p:ext uri="{BB962C8B-B14F-4D97-AF65-F5344CB8AC3E}">
        <p14:creationId xmlns:p14="http://schemas.microsoft.com/office/powerpoint/2010/main" val="422947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lstStyle/>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kern="1200" dirty="0" smtClean="0">
                <a:solidFill>
                  <a:schemeClr val="tx1"/>
                </a:solidFill>
                <a:effectLst/>
                <a:latin typeface="+mn-lt"/>
                <a:ea typeface="+mn-ea"/>
                <a:cs typeface="+mn-cs"/>
              </a:rPr>
              <a:t>Three-period</a:t>
            </a:r>
            <a:r>
              <a:rPr lang="en-US" sz="3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kern="1200" baseline="0" dirty="0" smtClean="0">
                <a:solidFill>
                  <a:schemeClr val="tx1"/>
                </a:solidFill>
                <a:effectLst/>
                <a:latin typeface="+mn-lt"/>
                <a:ea typeface="+mn-ea"/>
                <a:cs typeface="+mn-cs"/>
              </a:rPr>
              <a:t>lesson </a:t>
            </a:r>
            <a:endParaRPr lang="en-US" sz="3200" dirty="0" smtClean="0">
              <a:effectLst/>
            </a:endParaRPr>
          </a:p>
        </p:txBody>
      </p:sp>
      <p:pic>
        <p:nvPicPr>
          <p:cNvPr id="5122" name="Picture 2" descr="https://montessorilifeasweknowit.files.wordpress.com/2014/11/20141116_art-trays-collage-high-qual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766" y="1020762"/>
            <a:ext cx="4783434" cy="530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4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lstStyle/>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200" dirty="0" smtClean="0">
              <a:effectLst/>
            </a:endParaRPr>
          </a:p>
        </p:txBody>
      </p:sp>
    </p:spTree>
    <p:extLst>
      <p:ext uri="{BB962C8B-B14F-4D97-AF65-F5344CB8AC3E}">
        <p14:creationId xmlns:p14="http://schemas.microsoft.com/office/powerpoint/2010/main" val="422947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baseline="0" dirty="0" smtClean="0"/>
          </a:p>
        </p:txBody>
      </p:sp>
      <p:sp>
        <p:nvSpPr>
          <p:cNvPr id="2" name="Title 1"/>
          <p:cNvSpPr>
            <a:spLocks noGrp="1"/>
          </p:cNvSpPr>
          <p:nvPr>
            <p:ph type="ctrTitle"/>
          </p:nvPr>
        </p:nvSpPr>
        <p:spPr/>
        <p:txBody>
          <a:bodyPr/>
          <a:lstStyle/>
          <a:p>
            <a:r>
              <a:rPr lang="en-US" dirty="0" smtClean="0"/>
              <a:t>Learning together in the company of children </a:t>
            </a:r>
            <a:endParaRPr lang="en-US" dirty="0"/>
          </a:p>
        </p:txBody>
      </p:sp>
    </p:spTree>
    <p:extLst>
      <p:ext uri="{BB962C8B-B14F-4D97-AF65-F5344CB8AC3E}">
        <p14:creationId xmlns:p14="http://schemas.microsoft.com/office/powerpoint/2010/main" val="2393434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19400"/>
            <a:ext cx="8382000" cy="1752600"/>
          </a:xfrm>
        </p:spPr>
        <p:txBody>
          <a:bodyPr>
            <a:noAutofit/>
          </a:bodyPr>
          <a:lstStyle/>
          <a:p>
            <a:pPr lvl="0" algn="l"/>
            <a:r>
              <a:rPr lang="en-US" sz="2400" dirty="0" smtClean="0"/>
              <a:t>"She must acquire a moral alertness which has not hitherto been demanded by any other system, and this is revealed in her tranquility, patience, charity, and humility. Not words, but virtues, are her main qualifications.”</a:t>
            </a:r>
          </a:p>
          <a:p>
            <a:pPr lvl="0" algn="l"/>
            <a:endParaRPr lang="en-US" sz="2400" dirty="0" smtClean="0"/>
          </a:p>
          <a:p>
            <a:pPr lvl="0" algn="r"/>
            <a:r>
              <a:rPr lang="en-US" sz="2400" i="1" dirty="0" smtClean="0"/>
              <a:t>The Discovery of the Child</a:t>
            </a:r>
            <a:r>
              <a:rPr lang="en-US" sz="2400" i="0" dirty="0" smtClean="0"/>
              <a:t> (</a:t>
            </a:r>
            <a:r>
              <a:rPr lang="en-US" sz="2400" dirty="0" smtClean="0"/>
              <a:t>1909)</a:t>
            </a:r>
            <a:endParaRPr lang="en-US" sz="2400" baseline="0" dirty="0" smtClean="0"/>
          </a:p>
        </p:txBody>
      </p:sp>
      <p:sp>
        <p:nvSpPr>
          <p:cNvPr id="2" name="Title 1"/>
          <p:cNvSpPr>
            <a:spLocks noGrp="1"/>
          </p:cNvSpPr>
          <p:nvPr>
            <p:ph type="ctrTitle"/>
          </p:nvPr>
        </p:nvSpPr>
        <p:spPr/>
        <p:txBody>
          <a:bodyPr>
            <a:normAutofit/>
          </a:bodyPr>
          <a:lstStyle/>
          <a:p>
            <a:r>
              <a:rPr lang="en-US" dirty="0" smtClean="0"/>
              <a:t>Learning together in the company of children </a:t>
            </a:r>
            <a:endParaRPr lang="en-US" dirty="0"/>
          </a:p>
        </p:txBody>
      </p:sp>
    </p:spTree>
    <p:extLst>
      <p:ext uri="{BB962C8B-B14F-4D97-AF65-F5344CB8AC3E}">
        <p14:creationId xmlns:p14="http://schemas.microsoft.com/office/powerpoint/2010/main" val="1500353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819400"/>
            <a:ext cx="7848600" cy="3352800"/>
          </a:xfrm>
        </p:spPr>
        <p:txBody>
          <a:bodyPr>
            <a:normAutofit fontScale="62500" lnSpcReduction="20000"/>
          </a:bodyPr>
          <a:lstStyle/>
          <a:p>
            <a:r>
              <a:rPr lang="en-US" sz="2100" dirty="0" smtClean="0">
                <a:hlinkClick r:id="rId2"/>
              </a:rPr>
              <a:t>www.facebook.com/DallasMontessoriTeacherEducationProgram101/</a:t>
            </a:r>
            <a:r>
              <a:rPr lang="en-US" sz="2100" dirty="0" smtClean="0"/>
              <a:t> </a:t>
            </a:r>
          </a:p>
          <a:p>
            <a:endParaRPr lang="en-US" sz="2100" baseline="0" dirty="0"/>
          </a:p>
          <a:p>
            <a:r>
              <a:rPr lang="en-US" sz="2100" dirty="0" smtClean="0">
                <a:hlinkClick r:id="rId3"/>
              </a:rPr>
              <a:t>www.facebook.com/photo.php?fbid=10210733767251235&amp;set=a.10210733766931227.1073741827.1561107054&amp;type=3&amp;theater</a:t>
            </a:r>
            <a:endParaRPr lang="en-US" sz="2100" dirty="0" smtClean="0"/>
          </a:p>
          <a:p>
            <a:endParaRPr lang="en-US" sz="2100" baseline="0" dirty="0"/>
          </a:p>
          <a:p>
            <a:r>
              <a:rPr lang="en-US" sz="2100" dirty="0" smtClean="0">
                <a:hlinkClick r:id="rId4"/>
              </a:rPr>
              <a:t>www.facebook.com/myra.arnold.96/media_set?set=a.10210733766931227.1073741827.1561107054&amp;type=3&amp;pnref=story</a:t>
            </a:r>
            <a:endParaRPr lang="en-US" sz="2100" dirty="0" smtClean="0"/>
          </a:p>
          <a:p>
            <a:endParaRPr lang="en-US" sz="2100" baseline="0" dirty="0"/>
          </a:p>
          <a:p>
            <a:r>
              <a:rPr lang="en-US" sz="2100" dirty="0">
                <a:hlinkClick r:id="rId5"/>
              </a:rPr>
              <a:t>https://</a:t>
            </a:r>
            <a:r>
              <a:rPr lang="en-US" sz="2100" dirty="0" smtClean="0">
                <a:hlinkClick r:id="rId5"/>
              </a:rPr>
              <a:t>montessorilifeasweknowit.files.wordpress.com/2014/11/20141116_art-trays-collage-high-quality.jpg</a:t>
            </a:r>
            <a:r>
              <a:rPr lang="en-US" sz="2100" dirty="0" smtClean="0"/>
              <a:t> </a:t>
            </a:r>
          </a:p>
          <a:p>
            <a:endParaRPr lang="en-US" sz="2100" dirty="0" smtClean="0"/>
          </a:p>
          <a:p>
            <a:r>
              <a:rPr lang="en-US" sz="2100" dirty="0">
                <a:hlinkClick r:id="rId6"/>
              </a:rPr>
              <a:t>https://</a:t>
            </a:r>
            <a:r>
              <a:rPr lang="en-US" sz="2100" dirty="0" smtClean="0">
                <a:hlinkClick r:id="rId6"/>
              </a:rPr>
              <a:t>photos.google.com/photo/AF1QipN0uwymXPtR68JgW4QQEj2hXihzazIxshEQQby1</a:t>
            </a:r>
            <a:r>
              <a:rPr lang="en-US" sz="2100" dirty="0" smtClean="0"/>
              <a:t> </a:t>
            </a:r>
            <a:endParaRPr lang="en-US" sz="2100" baseline="0" dirty="0" smtClean="0"/>
          </a:p>
        </p:txBody>
      </p:sp>
      <p:sp>
        <p:nvSpPr>
          <p:cNvPr id="2" name="Title 1"/>
          <p:cNvSpPr>
            <a:spLocks noGrp="1"/>
          </p:cNvSpPr>
          <p:nvPr>
            <p:ph type="ctrTitle"/>
          </p:nvPr>
        </p:nvSpPr>
        <p:spPr/>
        <p:txBody>
          <a:bodyPr/>
          <a:lstStyle/>
          <a:p>
            <a:r>
              <a:rPr lang="en-US" dirty="0" smtClean="0"/>
              <a:t>Learning together in the company of children </a:t>
            </a:r>
            <a:endParaRPr lang="en-US" dirty="0"/>
          </a:p>
        </p:txBody>
      </p:sp>
    </p:spTree>
    <p:extLst>
      <p:ext uri="{BB962C8B-B14F-4D97-AF65-F5344CB8AC3E}">
        <p14:creationId xmlns:p14="http://schemas.microsoft.com/office/powerpoint/2010/main" val="2393434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a child to mind</a:t>
            </a:r>
            <a:endParaRPr lang="en-US" dirty="0"/>
          </a:p>
        </p:txBody>
      </p:sp>
      <p:sp>
        <p:nvSpPr>
          <p:cNvPr id="3" name="Content Placeholder 2"/>
          <p:cNvSpPr>
            <a:spLocks noGrp="1"/>
          </p:cNvSpPr>
          <p:nvPr>
            <p:ph sz="quarter" idx="1"/>
          </p:nvPr>
        </p:nvSpPr>
        <p:spPr/>
        <p:txBody>
          <a:bodyPr/>
          <a:lstStyle/>
          <a:p>
            <a:pPr marL="0" indent="0">
              <a:buNone/>
            </a:pPr>
            <a:r>
              <a:rPr lang="en-US" dirty="0" smtClean="0"/>
              <a:t>for the sake of this keynote, keep that child</a:t>
            </a:r>
            <a:r>
              <a:rPr lang="en-US" baseline="0" dirty="0" smtClean="0"/>
              <a:t> in mind </a:t>
            </a:r>
          </a:p>
        </p:txBody>
      </p:sp>
    </p:spTree>
    <p:extLst>
      <p:ext uri="{BB962C8B-B14F-4D97-AF65-F5344CB8AC3E}">
        <p14:creationId xmlns:p14="http://schemas.microsoft.com/office/powerpoint/2010/main" val="2793838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819400"/>
            <a:ext cx="7848600" cy="3352800"/>
          </a:xfrm>
        </p:spPr>
        <p:txBody>
          <a:bodyPr>
            <a:normAutofit/>
          </a:bodyPr>
          <a:lstStyle/>
          <a:p>
            <a:endParaRPr lang="en-US" dirty="0" smtClean="0"/>
          </a:p>
          <a:p>
            <a:r>
              <a:rPr lang="en-US" sz="2100" dirty="0" smtClean="0"/>
              <a:t>Josh Thompson,</a:t>
            </a:r>
            <a:r>
              <a:rPr lang="en-US" sz="2100" baseline="0" dirty="0" smtClean="0"/>
              <a:t> Ph.D. </a:t>
            </a:r>
          </a:p>
          <a:p>
            <a:endParaRPr lang="en-US" sz="2100" baseline="0" dirty="0" smtClean="0"/>
          </a:p>
          <a:p>
            <a:r>
              <a:rPr lang="en-US" sz="2100" baseline="0" dirty="0" smtClean="0"/>
              <a:t>JOSH.THOMPSON@TAMUC.EDU</a:t>
            </a:r>
          </a:p>
          <a:p>
            <a:r>
              <a:rPr lang="en-US" sz="2100" baseline="0" dirty="0" smtClean="0"/>
              <a:t>@</a:t>
            </a:r>
            <a:r>
              <a:rPr lang="en-US" sz="2100" baseline="0" dirty="0" err="1" smtClean="0"/>
              <a:t>bILLYjOSHtEX</a:t>
            </a:r>
            <a:r>
              <a:rPr lang="en-US" sz="2100" baseline="0" dirty="0" smtClean="0"/>
              <a:t> </a:t>
            </a:r>
          </a:p>
          <a:p>
            <a:endParaRPr lang="en-US" sz="2100" baseline="0" dirty="0" smtClean="0"/>
          </a:p>
          <a:p>
            <a:r>
              <a:rPr lang="en-US" sz="2100" baseline="0" dirty="0" smtClean="0">
                <a:hlinkClick r:id="rId2"/>
              </a:rPr>
              <a:t>http://faculty.tamuc.edu/jthompson/Montessori</a:t>
            </a:r>
            <a:r>
              <a:rPr lang="en-US" sz="2100" baseline="0" dirty="0" smtClean="0"/>
              <a:t> </a:t>
            </a:r>
          </a:p>
        </p:txBody>
      </p:sp>
      <p:sp>
        <p:nvSpPr>
          <p:cNvPr id="2" name="Title 1"/>
          <p:cNvSpPr>
            <a:spLocks noGrp="1"/>
          </p:cNvSpPr>
          <p:nvPr>
            <p:ph type="ctrTitle"/>
          </p:nvPr>
        </p:nvSpPr>
        <p:spPr/>
        <p:txBody>
          <a:bodyPr/>
          <a:lstStyle/>
          <a:p>
            <a:r>
              <a:rPr lang="en-US" dirty="0" smtClean="0"/>
              <a:t>Learning together in the company of children </a:t>
            </a:r>
            <a:endParaRPr lang="en-US" dirty="0"/>
          </a:p>
        </p:txBody>
      </p:sp>
    </p:spTree>
    <p:extLst>
      <p:ext uri="{BB962C8B-B14F-4D97-AF65-F5344CB8AC3E}">
        <p14:creationId xmlns:p14="http://schemas.microsoft.com/office/powerpoint/2010/main" val="2334497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JAKE! (not</a:t>
            </a:r>
            <a:r>
              <a:rPr lang="en-US" baseline="0" dirty="0" smtClean="0"/>
              <a:t> his real name</a:t>
            </a:r>
            <a:r>
              <a:rPr lang="en-US" dirty="0" smtClean="0"/>
              <a:t>)</a:t>
            </a:r>
            <a:endParaRPr lang="en-US" dirty="0"/>
          </a:p>
        </p:txBody>
      </p:sp>
      <p:sp>
        <p:nvSpPr>
          <p:cNvPr id="3" name="Content Placeholder 2"/>
          <p:cNvSpPr>
            <a:spLocks noGrp="1"/>
          </p:cNvSpPr>
          <p:nvPr>
            <p:ph sz="quarter" idx="1"/>
          </p:nvPr>
        </p:nvSpPr>
        <p:spPr/>
        <p:txBody>
          <a:bodyPr/>
          <a:lstStyle/>
          <a:p>
            <a:pPr marL="0" indent="0">
              <a:buNone/>
            </a:pPr>
            <a:r>
              <a:rPr lang="en-US" dirty="0" smtClean="0"/>
              <a:t>Something about this kid: </a:t>
            </a:r>
          </a:p>
          <a:p>
            <a:r>
              <a:rPr lang="en-US" dirty="0" smtClean="0"/>
              <a:t>AGE: Just over 31</a:t>
            </a:r>
            <a:r>
              <a:rPr lang="en-US" baseline="0" dirty="0" smtClean="0"/>
              <a:t> months old, 2½ </a:t>
            </a:r>
            <a:r>
              <a:rPr lang="en-US" baseline="0" dirty="0" err="1" smtClean="0"/>
              <a:t>yr</a:t>
            </a:r>
            <a:r>
              <a:rPr lang="en-US" baseline="0" dirty="0" smtClean="0"/>
              <a:t> old toddler </a:t>
            </a:r>
          </a:p>
          <a:p>
            <a:r>
              <a:rPr lang="en-US" baseline="0" dirty="0" smtClean="0"/>
              <a:t>RELATION/CONNECTION: Grandson </a:t>
            </a:r>
          </a:p>
          <a:p>
            <a:r>
              <a:rPr lang="en-US" baseline="0" dirty="0" smtClean="0"/>
              <a:t>STRIKING FEATURE: LANGUAGE! along with phenomenal focus and concentration, ceaseless energy, </a:t>
            </a:r>
            <a:r>
              <a:rPr lang="en-US" baseline="0" dirty="0" err="1" smtClean="0"/>
              <a:t>tenderest</a:t>
            </a:r>
            <a:r>
              <a:rPr lang="en-US" baseline="0" dirty="0" smtClean="0"/>
              <a:t> compassion </a:t>
            </a:r>
          </a:p>
          <a:p>
            <a:endParaRPr lang="en-US" dirty="0"/>
          </a:p>
          <a:p>
            <a:pPr marL="0" indent="0">
              <a:buNone/>
            </a:pPr>
            <a:r>
              <a:rPr lang="en-US" dirty="0">
                <a:hlinkClick r:id="rId2"/>
              </a:rPr>
              <a:t>https://</a:t>
            </a:r>
            <a:r>
              <a:rPr lang="en-US" dirty="0" smtClean="0">
                <a:hlinkClick r:id="rId2"/>
              </a:rPr>
              <a:t>photos.google.com/photo/AF1QipN0uwymXPtR68JgW4QQEj2hXihzazIxshEQQby1</a:t>
            </a:r>
            <a:r>
              <a:rPr lang="en-US" dirty="0" smtClean="0"/>
              <a:t> </a:t>
            </a:r>
            <a:endParaRPr lang="en-US" baseline="0" dirty="0" smtClean="0"/>
          </a:p>
        </p:txBody>
      </p:sp>
    </p:spTree>
    <p:extLst>
      <p:ext uri="{BB962C8B-B14F-4D97-AF65-F5344CB8AC3E}">
        <p14:creationId xmlns:p14="http://schemas.microsoft.com/office/powerpoint/2010/main" val="2347088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a child to mind </a:t>
            </a:r>
            <a:endParaRPr lang="en-US" dirty="0"/>
          </a:p>
        </p:txBody>
      </p:sp>
      <p:sp>
        <p:nvSpPr>
          <p:cNvPr id="3" name="Content Placeholder 2"/>
          <p:cNvSpPr>
            <a:spLocks noGrp="1"/>
          </p:cNvSpPr>
          <p:nvPr>
            <p:ph sz="quarter" idx="1"/>
          </p:nvPr>
        </p:nvSpPr>
        <p:spPr/>
        <p:txBody>
          <a:bodyPr/>
          <a:lstStyle/>
          <a:p>
            <a:pPr marL="0" indent="0">
              <a:buNone/>
            </a:pPr>
            <a:r>
              <a:rPr lang="en-US" dirty="0" smtClean="0"/>
              <a:t>Tell a neighbor</a:t>
            </a:r>
            <a:r>
              <a:rPr lang="en-US" baseline="0" dirty="0" smtClean="0"/>
              <a:t> about the child you have in mind. </a:t>
            </a:r>
          </a:p>
          <a:p>
            <a:pPr>
              <a:buFont typeface="Arial" charset="0"/>
              <a:buChar char="•"/>
            </a:pPr>
            <a:r>
              <a:rPr lang="en-US" baseline="0" dirty="0" smtClean="0"/>
              <a:t>Share a name (pseudonyms only, please)</a:t>
            </a:r>
          </a:p>
          <a:p>
            <a:pPr>
              <a:buFont typeface="Arial" charset="0"/>
              <a:buChar char="•"/>
            </a:pPr>
            <a:r>
              <a:rPr lang="en-US" baseline="0" dirty="0" smtClean="0"/>
              <a:t>Connection to you</a:t>
            </a:r>
          </a:p>
          <a:p>
            <a:pPr>
              <a:buFont typeface="Arial" charset="0"/>
              <a:buChar char="•"/>
            </a:pPr>
            <a:r>
              <a:rPr lang="en-US" baseline="0" dirty="0" smtClean="0"/>
              <a:t>A striking feature – why you thought of this child</a:t>
            </a:r>
          </a:p>
          <a:p>
            <a:pPr marL="0" indent="0">
              <a:buNone/>
            </a:pPr>
            <a:endParaRPr lang="en-US" baseline="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13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a:t>
            </a:r>
            <a:r>
              <a:rPr lang="en-US" baseline="0" dirty="0" smtClean="0"/>
              <a:t> quotes</a:t>
            </a:r>
            <a:endParaRPr lang="en-US" dirty="0"/>
          </a:p>
        </p:txBody>
      </p:sp>
      <p:sp>
        <p:nvSpPr>
          <p:cNvPr id="3" name="Content Placeholder 2"/>
          <p:cNvSpPr>
            <a:spLocks noGrp="1"/>
          </p:cNvSpPr>
          <p:nvPr>
            <p:ph sz="quarter" idx="1"/>
          </p:nvPr>
        </p:nvSpPr>
        <p:spPr/>
        <p:txBody>
          <a:bodyPr>
            <a:normAutofit fontScale="92500"/>
          </a:bodyPr>
          <a:lstStyle/>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kern="1200" dirty="0" smtClean="0">
                <a:solidFill>
                  <a:schemeClr val="tx1"/>
                </a:solidFill>
                <a:effectLst/>
                <a:latin typeface="+mn-lt"/>
                <a:ea typeface="+mn-ea"/>
                <a:cs typeface="+mn-cs"/>
              </a:rPr>
              <a:t>“We permit the child to </a:t>
            </a:r>
            <a:r>
              <a:rPr lang="en-US" sz="3200" i="1" kern="1200" dirty="0" smtClean="0">
                <a:solidFill>
                  <a:schemeClr val="tx1"/>
                </a:solidFill>
                <a:effectLst/>
                <a:latin typeface="+mn-lt"/>
                <a:ea typeface="+mn-ea"/>
                <a:cs typeface="+mn-cs"/>
              </a:rPr>
              <a:t>select</a:t>
            </a:r>
            <a:r>
              <a:rPr lang="en-US" sz="3200" kern="1200" dirty="0" smtClean="0">
                <a:solidFill>
                  <a:schemeClr val="tx1"/>
                </a:solidFill>
                <a:effectLst/>
                <a:latin typeface="+mn-lt"/>
                <a:ea typeface="+mn-ea"/>
                <a:cs typeface="+mn-cs"/>
              </a:rPr>
              <a:t> the position which he finds most comfortable. He can </a:t>
            </a:r>
            <a:r>
              <a:rPr lang="en-US" sz="3200" i="1" kern="1200" dirty="0" smtClean="0">
                <a:solidFill>
                  <a:schemeClr val="tx1"/>
                </a:solidFill>
                <a:effectLst/>
                <a:latin typeface="+mn-lt"/>
                <a:ea typeface="+mn-ea"/>
                <a:cs typeface="+mn-cs"/>
              </a:rPr>
              <a:t>make himself comfortable</a:t>
            </a:r>
            <a:r>
              <a:rPr lang="en-US" sz="3200" kern="1200" dirty="0" smtClean="0">
                <a:solidFill>
                  <a:schemeClr val="tx1"/>
                </a:solidFill>
                <a:effectLst/>
                <a:latin typeface="+mn-lt"/>
                <a:ea typeface="+mn-ea"/>
                <a:cs typeface="+mn-cs"/>
              </a:rPr>
              <a:t> as well as seat himself in his own place. And this freedom is not only an external sign of liberty, but a means of education. Through such furnishing, the </a:t>
            </a:r>
            <a:r>
              <a:rPr lang="en-US" sz="3200" i="1" kern="1200" dirty="0" smtClean="0">
                <a:solidFill>
                  <a:schemeClr val="tx1"/>
                </a:solidFill>
                <a:effectLst/>
                <a:latin typeface="+mn-lt"/>
                <a:ea typeface="+mn-ea"/>
                <a:cs typeface="+mn-cs"/>
              </a:rPr>
              <a:t>child has learned to command his movements</a:t>
            </a:r>
            <a:r>
              <a:rPr lang="en-US" sz="3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200" kern="1200" dirty="0" smtClean="0">
              <a:solidFill>
                <a:schemeClr val="tx1"/>
              </a:solidFill>
              <a:effectLst/>
              <a:latin typeface="+mn-lt"/>
              <a:ea typeface="+mn-ea"/>
              <a:cs typeface="+mn-cs"/>
            </a:endParaRPr>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1" dirty="0" smtClean="0"/>
              <a:t>The </a:t>
            </a:r>
            <a:r>
              <a:rPr lang="en-US" sz="3200" i="1" kern="1200" dirty="0" smtClean="0">
                <a:solidFill>
                  <a:schemeClr val="tx1"/>
                </a:solidFill>
                <a:effectLst/>
                <a:latin typeface="+mn-lt"/>
                <a:ea typeface="+mn-ea"/>
                <a:cs typeface="+mn-cs"/>
              </a:rPr>
              <a:t>Montessori  Method </a:t>
            </a:r>
            <a:r>
              <a:rPr lang="en-US" sz="3200" kern="1200" dirty="0" smtClean="0">
                <a:solidFill>
                  <a:schemeClr val="tx1"/>
                </a:solidFill>
                <a:effectLst/>
                <a:latin typeface="+mn-lt"/>
                <a:ea typeface="+mn-ea"/>
                <a:cs typeface="+mn-cs"/>
              </a:rPr>
              <a:t>(1912/1964)</a:t>
            </a:r>
            <a:endParaRPr lang="en-US" sz="3200" dirty="0" smtClean="0"/>
          </a:p>
        </p:txBody>
      </p:sp>
    </p:spTree>
    <p:extLst>
      <p:ext uri="{BB962C8B-B14F-4D97-AF65-F5344CB8AC3E}">
        <p14:creationId xmlns:p14="http://schemas.microsoft.com/office/powerpoint/2010/main" val="11240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teacher </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“We must help the child to act for himself, will for himself, think for himself; this is the art of those who aspire to serve the spirit.” </a:t>
            </a:r>
          </a:p>
          <a:p>
            <a:pPr marL="0" indent="0" algn="r">
              <a:buNone/>
            </a:pPr>
            <a:r>
              <a:rPr lang="en-US" i="1" dirty="0" smtClean="0"/>
              <a:t>Education for a New World</a:t>
            </a:r>
            <a:r>
              <a:rPr lang="en-US" dirty="0" smtClean="0"/>
              <a:t> (1946)</a:t>
            </a:r>
          </a:p>
          <a:p>
            <a:pPr marL="0" indent="0">
              <a:buNone/>
            </a:pPr>
            <a:endParaRPr lang="en-US" dirty="0"/>
          </a:p>
          <a:p>
            <a:pPr marL="0" indent="0">
              <a:buNone/>
            </a:pPr>
            <a:endParaRPr 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396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709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normAutofit/>
          </a:bodyPr>
          <a:lstStyle/>
          <a:p>
            <a:r>
              <a:rPr lang="en-US" dirty="0" smtClean="0"/>
              <a:t>Highly organized sets of self-help material</a:t>
            </a:r>
          </a:p>
          <a:p>
            <a:r>
              <a:rPr lang="en-US" dirty="0" smtClean="0"/>
              <a:t>Spontaneous</a:t>
            </a:r>
            <a:r>
              <a:rPr lang="en-US" baseline="0" dirty="0" smtClean="0"/>
              <a:t> activity </a:t>
            </a:r>
          </a:p>
          <a:p>
            <a:r>
              <a:rPr lang="en-US" baseline="0" dirty="0" smtClean="0"/>
              <a:t>Auto-education </a:t>
            </a:r>
          </a:p>
          <a:p>
            <a:r>
              <a:rPr lang="en-US" dirty="0" smtClean="0"/>
              <a:t>Absorbent</a:t>
            </a:r>
            <a:r>
              <a:rPr lang="en-US" baseline="0" dirty="0" smtClean="0"/>
              <a:t> mind</a:t>
            </a:r>
          </a:p>
          <a:p>
            <a:r>
              <a:rPr lang="en-US" baseline="0" dirty="0" smtClean="0"/>
              <a:t>Planes of development </a:t>
            </a:r>
          </a:p>
          <a:p>
            <a:r>
              <a:rPr lang="en-US" baseline="0" dirty="0" smtClean="0"/>
              <a:t>Prepared environment </a:t>
            </a:r>
          </a:p>
          <a:p>
            <a:r>
              <a:rPr lang="en-US" baseline="0" dirty="0" smtClean="0"/>
              <a:t>Three-period lesson </a:t>
            </a:r>
            <a:r>
              <a:rPr lang="en-US" dirty="0" smtClean="0"/>
              <a:t> </a:t>
            </a:r>
          </a:p>
        </p:txBody>
      </p:sp>
    </p:spTree>
    <p:extLst>
      <p:ext uri="{BB962C8B-B14F-4D97-AF65-F5344CB8AC3E}">
        <p14:creationId xmlns:p14="http://schemas.microsoft.com/office/powerpoint/2010/main" val="177518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lstStyle/>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kern="1200" dirty="0" smtClean="0">
                <a:solidFill>
                  <a:schemeClr val="tx1"/>
                </a:solidFill>
                <a:effectLst/>
                <a:latin typeface="+mn-lt"/>
                <a:ea typeface="+mn-ea"/>
                <a:cs typeface="+mn-cs"/>
              </a:rPr>
              <a:t>Highly organized sets of self-help material</a:t>
            </a:r>
            <a:endParaRPr lang="en-US" sz="3200" dirty="0" smtClean="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2183689"/>
            <a:ext cx="3184525" cy="427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5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Montessori ideas (and ideals) </a:t>
            </a:r>
            <a:endParaRPr lang="en-US" dirty="0"/>
          </a:p>
        </p:txBody>
      </p:sp>
      <p:sp>
        <p:nvSpPr>
          <p:cNvPr id="3" name="Content Placeholder 2"/>
          <p:cNvSpPr>
            <a:spLocks noGrp="1"/>
          </p:cNvSpPr>
          <p:nvPr>
            <p:ph sz="quarter" idx="1"/>
          </p:nvPr>
        </p:nvSpPr>
        <p:spPr/>
        <p:txBody>
          <a:bodyPr/>
          <a:lstStyle/>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kern="1200" dirty="0" smtClean="0">
                <a:solidFill>
                  <a:schemeClr val="tx1"/>
                </a:solidFill>
                <a:effectLst/>
                <a:latin typeface="+mn-lt"/>
                <a:ea typeface="+mn-ea"/>
                <a:cs typeface="+mn-cs"/>
              </a:rPr>
              <a:t>Spontaneous</a:t>
            </a:r>
            <a:r>
              <a:rPr lang="en-US" sz="3200" kern="1200" baseline="0" dirty="0" smtClean="0">
                <a:solidFill>
                  <a:schemeClr val="tx1"/>
                </a:solidFill>
                <a:effectLst/>
                <a:latin typeface="+mn-lt"/>
                <a:ea typeface="+mn-ea"/>
                <a:cs typeface="+mn-cs"/>
              </a:rPr>
              <a:t> activity </a:t>
            </a:r>
            <a:endParaRPr lang="en-US" sz="3200" dirty="0" smtClean="0">
              <a:effectLst/>
            </a:endParaRPr>
          </a:p>
        </p:txBody>
      </p:sp>
      <p:pic>
        <p:nvPicPr>
          <p:cNvPr id="4098" name="Picture 2" descr="https://montessorilifeasweknowit.files.wordpress.com/2014/11/2014_11_20_img_78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0"/>
            <a:ext cx="4802956"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ontessorilifeasweknowit.files.wordpress.com/2014/11/2014_11_20_img_79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606" y="2362200"/>
            <a:ext cx="3316327"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689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earning together in the company of children &amp;quot;&quot;/&gt;&lt;property id=&quot;20307&quot; value=&quot;256&quot;/&gt;&lt;/object&gt;&lt;object type=&quot;3&quot; unique_id=&quot;10005&quot;&gt;&lt;property id=&quot;20148&quot; value=&quot;5&quot;/&gt;&lt;property id=&quot;20300&quot; value=&quot;Slide 2 - &amp;quot;Bring a child to mind&amp;quot;&quot;/&gt;&lt;property id=&quot;20307&quot; value=&quot;257&quot;/&gt;&lt;/object&gt;&lt;object type=&quot;3&quot; unique_id=&quot;10006&quot;&gt;&lt;property id=&quot;20148&quot; value=&quot;5&quot;/&gt;&lt;property id=&quot;20300&quot; value=&quot;Slide 3 - &amp;quot;JAKE! (not his real name)&amp;quot;&quot;/&gt;&lt;property id=&quot;20307&quot; value=&quot;258&quot;/&gt;&lt;/object&gt;&lt;object type=&quot;3&quot; unique_id=&quot;10007&quot;&gt;&lt;property id=&quot;20148&quot; value=&quot;5&quot;/&gt;&lt;property id=&quot;20300&quot; value=&quot;Slide 4 - &amp;quot;Bring a child to mind &amp;quot;&quot;/&gt;&lt;property id=&quot;20307&quot; value=&quot;259&quot;/&gt;&lt;/object&gt;&lt;object type=&quot;3&quot; unique_id=&quot;10008&quot;&gt;&lt;property id=&quot;20148&quot; value=&quot;5&quot;/&gt;&lt;property id=&quot;20300&quot; value=&quot;Slide 5 - &amp;quot;Montessori quotes&amp;quot;&quot;/&gt;&lt;property id=&quot;20307&quot; value=&quot;260&quot;/&gt;&lt;/object&gt;&lt;object type=&quot;3&quot; unique_id=&quot;10009&quot;&gt;&lt;property id=&quot;20148&quot; value=&quot;5&quot;/&gt;&lt;property id=&quot;20300&quot; value=&quot;Slide 6 - &amp;quot;Role of the teacher &amp;quot;&quot;/&gt;&lt;property id=&quot;20307&quot; value=&quot;261&quot;/&gt;&lt;/object&gt;&lt;object type=&quot;3&quot; unique_id=&quot;10010&quot;&gt;&lt;property id=&quot;20148&quot; value=&quot;5&quot;/&gt;&lt;property id=&quot;20300&quot; value=&quot;Slide 7 - &amp;quot;Montessori ideas (and ideals) &amp;quot;&quot;/&gt;&lt;property id=&quot;20307&quot; value=&quot;262&quot;/&gt;&lt;/object&gt;&lt;object type=&quot;3&quot; unique_id=&quot;10011&quot;&gt;&lt;property id=&quot;20148&quot; value=&quot;5&quot;/&gt;&lt;property id=&quot;20300&quot; value=&quot;Slide 8 - &amp;quot;Montessori ideas (and ideals) &amp;quot;&quot;/&gt;&lt;property id=&quot;20307&quot; value=&quot;263&quot;/&gt;&lt;/object&gt;&lt;object type=&quot;3&quot; unique_id=&quot;10013&quot;&gt;&lt;property id=&quot;20148&quot; value=&quot;5&quot;/&gt;&lt;property id=&quot;20300&quot; value=&quot;Slide 9 - &amp;quot;Montessori ideas (and ideals) &amp;quot;&quot;/&gt;&lt;property id=&quot;20307&quot; value=&quot;265&quot;/&gt;&lt;/object&gt;&lt;object type=&quot;3&quot; unique_id=&quot;10014&quot;&gt;&lt;property id=&quot;20148&quot; value=&quot;5&quot;/&gt;&lt;property id=&quot;20300&quot; value=&quot;Slide 10 - &amp;quot;Montessori ideas (and ideals) &amp;quot;&quot;/&gt;&lt;property id=&quot;20307&quot; value=&quot;266&quot;/&gt;&lt;/object&gt;&lt;object type=&quot;3&quot; unique_id=&quot;10016&quot;&gt;&lt;property id=&quot;20148&quot; value=&quot;5&quot;/&gt;&lt;property id=&quot;20300&quot; value=&quot;Slide 11 - &amp;quot;Montessori ideas (and ideals) &amp;quot;&quot;/&gt;&lt;property id=&quot;20307&quot; value=&quot;268&quot;/&gt;&lt;/object&gt;&lt;object type=&quot;3&quot; unique_id=&quot;10018&quot;&gt;&lt;property id=&quot;20148&quot; value=&quot;5&quot;/&gt;&lt;property id=&quot;20300&quot; value=&quot;Slide 17 - &amp;quot;Learning together in the company of children &amp;quot;&quot;/&gt;&lt;property id=&quot;20307&quot; value=&quot;270&quot;/&gt;&lt;/object&gt;&lt;object type=&quot;3&quot; unique_id=&quot;10020&quot;&gt;&lt;property id=&quot;20148&quot; value=&quot;5&quot;/&gt;&lt;property id=&quot;20300&quot; value=&quot;Slide 19 - &amp;quot;Learning together in the company of children &amp;quot;&quot;/&gt;&lt;property id=&quot;20307&quot; value=&quot;272&quot;/&gt;&lt;/object&gt;&lt;object type=&quot;3&quot; unique_id=&quot;10135&quot;&gt;&lt;property id=&quot;20148&quot; value=&quot;5&quot;/&gt;&lt;property id=&quot;20300&quot; value=&quot;Slide 12 - &amp;quot;Montessori ideas (and ideals) &amp;quot;&quot;/&gt;&lt;property id=&quot;20307&quot; value=&quot;273&quot;/&gt;&lt;/object&gt;&lt;object type=&quot;3&quot; unique_id=&quot;10136&quot;&gt;&lt;property id=&quot;20148&quot; value=&quot;5&quot;/&gt;&lt;property id=&quot;20300&quot; value=&quot;Slide 14 - &amp;quot;Montessori ideas (and ideals) &amp;quot;&quot;/&gt;&lt;property id=&quot;20307&quot; value=&quot;276&quot;/&gt;&lt;/object&gt;&lt;object type=&quot;3&quot; unique_id=&quot;10137&quot;&gt;&lt;property id=&quot;20148&quot; value=&quot;5&quot;/&gt;&lt;property id=&quot;20300&quot; value=&quot;Slide 15 - &amp;quot;Montessori ideas (and ideals) &amp;quot;&quot;/&gt;&lt;property id=&quot;20307&quot; value=&quot;274&quot;/&gt;&lt;/object&gt;&lt;object type=&quot;3&quot; unique_id=&quot;10138&quot;&gt;&lt;property id=&quot;20148&quot; value=&quot;5&quot;/&gt;&lt;property id=&quot;20300&quot; value=&quot;Slide 16 - &amp;quot;Montessori ideas (and ideals) &amp;quot;&quot;/&gt;&lt;property id=&quot;20307&quot; value=&quot;275&quot;/&gt;&lt;/object&gt;&lt;object type=&quot;3&quot; unique_id=&quot;10182&quot;&gt;&lt;property id=&quot;20148&quot; value=&quot;5&quot;/&gt;&lt;property id=&quot;20300&quot; value=&quot;Slide 13&quot;/&gt;&lt;property id=&quot;20307&quot; value=&quot;277&quot;/&gt;&lt;/object&gt;&lt;object type=&quot;3&quot; unique_id=&quot;10456&quot;&gt;&lt;property id=&quot;20148&quot; value=&quot;5&quot;/&gt;&lt;property id=&quot;20300&quot; value=&quot;Slide 18 - &amp;quot;Learning together in the company of children &amp;quot;&quot;/&gt;&lt;property id=&quot;20307&quot; value=&quot;278&quot;/&gt;&lt;/object&gt;&lt;object type=&quot;3&quot; unique_id=&quot;10542&quot;&gt;&lt;property id=&quot;20148&quot; value=&quot;5&quot;/&gt;&lt;property id=&quot;20300&quot; value=&quot;Slide 20 - &amp;quot;Learning together in the company of children &amp;quot;&quot;/&gt;&lt;property id=&quot;20307&quot; value=&quot;280&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1449</TotalTime>
  <Words>501</Words>
  <Application>Microsoft Office PowerPoint</Application>
  <PresentationFormat>On-screen Show (4:3)</PresentationFormat>
  <Paragraphs>88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Learning together in the company of children </vt:lpstr>
      <vt:lpstr>Bring a child to mind</vt:lpstr>
      <vt:lpstr>JAKE! (not his real name)</vt:lpstr>
      <vt:lpstr>Bring a child to mind </vt:lpstr>
      <vt:lpstr>Montessori quotes</vt:lpstr>
      <vt:lpstr>Role of the teacher </vt:lpstr>
      <vt:lpstr>Montessori ideas (and ideals) </vt:lpstr>
      <vt:lpstr>Montessori ideas (and ideals) </vt:lpstr>
      <vt:lpstr>Montessori ideas (and ideals) </vt:lpstr>
      <vt:lpstr>Montessori ideas (and ideals) </vt:lpstr>
      <vt:lpstr>Montessori ideas (and ideals) </vt:lpstr>
      <vt:lpstr>Montessori ideas (and ideals) </vt:lpstr>
      <vt:lpstr>PowerPoint Presentation</vt:lpstr>
      <vt:lpstr>Montessori ideas (and ideals) </vt:lpstr>
      <vt:lpstr>Montessori ideas (and ideals) </vt:lpstr>
      <vt:lpstr>Montessori ideas (and ideals) </vt:lpstr>
      <vt:lpstr>Learning together in the company of children </vt:lpstr>
      <vt:lpstr>Learning together in the company of children </vt:lpstr>
      <vt:lpstr>Learning together in the company of children </vt:lpstr>
      <vt:lpstr>Learning together in the company of children </vt:lpstr>
    </vt:vector>
  </TitlesOfParts>
  <Company>Texas A&amp;M University -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together in the company of children</dc:title>
  <dc:creator>Josh Thompson</dc:creator>
  <cp:lastModifiedBy>Josh Thompson</cp:lastModifiedBy>
  <cp:revision>19</cp:revision>
  <dcterms:created xsi:type="dcterms:W3CDTF">2018-02-16T16:05:03Z</dcterms:created>
  <dcterms:modified xsi:type="dcterms:W3CDTF">2018-02-17T16:14:06Z</dcterms:modified>
</cp:coreProperties>
</file>